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58" r:id="rId5"/>
    <p:sldMasterId id="2147483779" r:id="rId6"/>
    <p:sldMasterId id="2147483851" r:id="rId7"/>
    <p:sldMasterId id="2147483858" r:id="rId8"/>
  </p:sldMasterIdLst>
  <p:notesMasterIdLst>
    <p:notesMasterId r:id="rId48"/>
  </p:notesMasterIdLst>
  <p:handoutMasterIdLst>
    <p:handoutMasterId r:id="rId49"/>
  </p:handoutMasterIdLst>
  <p:sldIdLst>
    <p:sldId id="282" r:id="rId9"/>
    <p:sldId id="409" r:id="rId10"/>
    <p:sldId id="334" r:id="rId11"/>
    <p:sldId id="2147483386" r:id="rId12"/>
    <p:sldId id="2147483643" r:id="rId13"/>
    <p:sldId id="2147481613" r:id="rId14"/>
    <p:sldId id="2147475080" r:id="rId15"/>
    <p:sldId id="2147482533" r:id="rId16"/>
    <p:sldId id="2147483594" r:id="rId17"/>
    <p:sldId id="2147483624" r:id="rId18"/>
    <p:sldId id="2147483600" r:id="rId19"/>
    <p:sldId id="2147483629" r:id="rId20"/>
    <p:sldId id="2147483630" r:id="rId21"/>
    <p:sldId id="2147483625" r:id="rId22"/>
    <p:sldId id="2147483644" r:id="rId23"/>
    <p:sldId id="2147483385" r:id="rId24"/>
    <p:sldId id="2147483391" r:id="rId25"/>
    <p:sldId id="2147483392" r:id="rId26"/>
    <p:sldId id="2147483633" r:id="rId27"/>
    <p:sldId id="2147483634" r:id="rId28"/>
    <p:sldId id="2147483635" r:id="rId29"/>
    <p:sldId id="2147483646" r:id="rId30"/>
    <p:sldId id="2147483394" r:id="rId31"/>
    <p:sldId id="2147483641" r:id="rId32"/>
    <p:sldId id="259" r:id="rId33"/>
    <p:sldId id="257" r:id="rId34"/>
    <p:sldId id="256" r:id="rId35"/>
    <p:sldId id="258" r:id="rId36"/>
    <p:sldId id="2147483647" r:id="rId37"/>
    <p:sldId id="2147483393" r:id="rId38"/>
    <p:sldId id="2147483637" r:id="rId39"/>
    <p:sldId id="2147483638" r:id="rId40"/>
    <p:sldId id="435" r:id="rId41"/>
    <p:sldId id="2147483642" r:id="rId42"/>
    <p:sldId id="437" r:id="rId43"/>
    <p:sldId id="438" r:id="rId44"/>
    <p:sldId id="444" r:id="rId45"/>
    <p:sldId id="2147483645" r:id="rId46"/>
    <p:sldId id="2147482687" r:id="rId47"/>
  </p:sldIdLst>
  <p:sldSz cx="12192000" cy="6858000"/>
  <p:notesSz cx="6735763" cy="98663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345"/>
    <a:srgbClr val="195AA6"/>
    <a:srgbClr val="FAF3FF"/>
    <a:srgbClr val="FCF7FF"/>
    <a:srgbClr val="F9E8DF"/>
    <a:srgbClr val="F4D2BF"/>
    <a:srgbClr val="F2D1C5"/>
    <a:srgbClr val="FA9B54"/>
    <a:srgbClr val="FEB169"/>
    <a:srgbClr val="B732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875" autoAdjust="0"/>
  </p:normalViewPr>
  <p:slideViewPr>
    <p:cSldViewPr snapToGrid="0" showGuides="1">
      <p:cViewPr varScale="1">
        <p:scale>
          <a:sx n="69" d="100"/>
          <a:sy n="69" d="100"/>
        </p:scale>
        <p:origin x="480" y="40"/>
      </p:cViewPr>
      <p:guideLst>
        <p:guide orient="horz" pos="2160"/>
        <p:guide pos="361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326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xfrm rot="5400000">
          <a:off x="-176410" y="178091"/>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xfrm rot="5400000">
          <a:off x="4170604" y="-3345673"/>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a:solidFill>
                <a:schemeClr val="tx1"/>
              </a:solidFill>
            </a:rPr>
            <a:t>I </a:t>
          </a:r>
          <a:r>
            <a:rPr lang="en-GB" sz="2000" dirty="0" err="1">
              <a:solidFill>
                <a:schemeClr val="tx1"/>
              </a:solidFill>
            </a:rPr>
            <a:t>pagamenti</a:t>
          </a:r>
          <a:r>
            <a:rPr lang="en-GB" sz="2000" dirty="0">
              <a:solidFill>
                <a:schemeClr val="tx1"/>
              </a:solidFill>
            </a:rPr>
            <a:t> Real time </a:t>
          </a:r>
          <a:r>
            <a:rPr lang="en-GB" sz="2000" dirty="0" err="1">
              <a:solidFill>
                <a:schemeClr val="tx1"/>
              </a:solidFill>
            </a:rPr>
            <a:t>sono</a:t>
          </a:r>
          <a:r>
            <a:rPr lang="en-GB" sz="2000" dirty="0">
              <a:solidFill>
                <a:schemeClr val="tx1"/>
              </a:solidFill>
            </a:rPr>
            <a:t> il nuovo standard</a:t>
          </a:r>
          <a:endParaRPr lang="en-GB" sz="2000" dirty="0">
            <a:solidFill>
              <a:schemeClr val="tx1"/>
            </a:solidFill>
            <a:latin typeface="Calibri" panose="020F0502020204030204"/>
            <a:ea typeface="+mn-ea"/>
            <a:cs typeface="+mn-cs"/>
          </a:endParaRP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F59BB18-6A4E-433E-B6FD-537975E90B32}">
      <dgm:prSet phldrT="[Testo]"/>
      <dgm:spPr>
        <a:xfrm rot="5400000">
          <a:off x="-176410" y="1237899"/>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DF372D78-341D-426C-9B79-2C961B26EECA}" type="parTrans" cxnId="{914B30C8-EC56-41E3-B8B0-A9F04EDBE609}">
      <dgm:prSet/>
      <dgm:spPr/>
      <dgm:t>
        <a:bodyPr/>
        <a:lstStyle/>
        <a:p>
          <a:endParaRPr lang="en-GB"/>
        </a:p>
      </dgm:t>
    </dgm:pt>
    <dgm:pt modelId="{2802624C-ADB8-448E-BD96-F95C07F338D9}" type="sibTrans" cxnId="{914B30C8-EC56-41E3-B8B0-A9F04EDBE609}">
      <dgm:prSet/>
      <dgm:spPr/>
      <dgm:t>
        <a:bodyPr/>
        <a:lstStyle/>
        <a:p>
          <a:endParaRPr lang="en-GB"/>
        </a:p>
      </dgm:t>
    </dgm:pt>
    <dgm:pt modelId="{782E868E-B416-451C-A3DB-4F8C1260B4C4}">
      <dgm:prSet phldrT="[Testo]" custT="1"/>
      <dgm:spPr>
        <a:xfrm rot="5400000">
          <a:off x="4170604" y="-2285865"/>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a:solidFill>
                <a:schemeClr val="tx1"/>
              </a:solidFill>
            </a:rPr>
            <a:t>Apertura del </a:t>
          </a:r>
          <a:r>
            <a:rPr lang="en-GB" sz="2000" dirty="0" err="1">
              <a:solidFill>
                <a:schemeClr val="tx1"/>
              </a:solidFill>
            </a:rPr>
            <a:t>mercato</a:t>
          </a:r>
          <a:r>
            <a:rPr lang="en-GB" sz="2000" dirty="0">
              <a:solidFill>
                <a:schemeClr val="tx1"/>
              </a:solidFill>
            </a:rPr>
            <a:t> a </a:t>
          </a:r>
          <a:r>
            <a:rPr lang="en-GB" sz="2000" dirty="0" err="1">
              <a:solidFill>
                <a:schemeClr val="tx1"/>
              </a:solidFill>
            </a:rPr>
            <a:t>nuovi</a:t>
          </a:r>
          <a:r>
            <a:rPr lang="en-GB" sz="2000" dirty="0">
              <a:solidFill>
                <a:schemeClr val="tx1"/>
              </a:solidFill>
            </a:rPr>
            <a:t> </a:t>
          </a:r>
          <a:r>
            <a:rPr lang="en-GB" sz="2000" dirty="0" err="1">
              <a:solidFill>
                <a:schemeClr val="tx1"/>
              </a:solidFill>
            </a:rPr>
            <a:t>soggetti</a:t>
          </a:r>
          <a:r>
            <a:rPr lang="en-GB" sz="2000" dirty="0">
              <a:solidFill>
                <a:schemeClr val="tx1"/>
              </a:solidFill>
            </a:rPr>
            <a:t> non </a:t>
          </a:r>
          <a:r>
            <a:rPr lang="en-GB" sz="2000" dirty="0" err="1">
              <a:solidFill>
                <a:schemeClr val="tx1"/>
              </a:solidFill>
            </a:rPr>
            <a:t>bancari</a:t>
          </a:r>
          <a:endParaRPr lang="en-GB" sz="2000" dirty="0">
            <a:solidFill>
              <a:schemeClr val="tx1"/>
            </a:solidFill>
            <a:latin typeface="Calibri" panose="020F0502020204030204"/>
            <a:ea typeface="+mn-ea"/>
            <a:cs typeface="+mn-cs"/>
          </a:endParaRPr>
        </a:p>
      </dgm:t>
    </dgm:pt>
    <dgm:pt modelId="{41517A62-9C3C-48EC-8174-72CB5DA2F00D}" type="parTrans" cxnId="{285C86C2-286D-4386-B150-D30540B1190B}">
      <dgm:prSet/>
      <dgm:spPr/>
      <dgm:t>
        <a:bodyPr/>
        <a:lstStyle/>
        <a:p>
          <a:endParaRPr lang="en-GB"/>
        </a:p>
      </dgm:t>
    </dgm:pt>
    <dgm:pt modelId="{F18753D5-78BA-47BF-91EB-4C013B0C2A7E}" type="sibTrans" cxnId="{285C86C2-286D-4386-B150-D30540B1190B}">
      <dgm:prSet/>
      <dgm:spPr/>
      <dgm:t>
        <a:bodyPr/>
        <a:lstStyle/>
        <a:p>
          <a:endParaRPr lang="en-GB"/>
        </a:p>
      </dgm:t>
    </dgm:pt>
    <dgm:pt modelId="{71D97334-1B0E-4333-8B52-BF89376F25F5}">
      <dgm:prSet phldrT="[Testo]"/>
      <dgm:spPr>
        <a:xfrm rot="5400000">
          <a:off x="-176410" y="2297707"/>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1B84E4F6-A96C-4C59-84C5-9120BBD5D9C4}" type="parTrans" cxnId="{237550BF-057A-4DC8-A858-F56299E7F485}">
      <dgm:prSet/>
      <dgm:spPr/>
      <dgm:t>
        <a:bodyPr/>
        <a:lstStyle/>
        <a:p>
          <a:endParaRPr lang="en-GB"/>
        </a:p>
      </dgm:t>
    </dgm:pt>
    <dgm:pt modelId="{1B226401-4E4C-4EC3-9EB8-2B1C47723789}" type="sibTrans" cxnId="{237550BF-057A-4DC8-A858-F56299E7F485}">
      <dgm:prSet/>
      <dgm:spPr/>
      <dgm:t>
        <a:bodyPr/>
        <a:lstStyle/>
        <a:p>
          <a:endParaRPr lang="en-GB"/>
        </a:p>
      </dgm:t>
    </dgm:pt>
    <dgm:pt modelId="{83216AD4-8059-4971-9749-857FF006EBD3}">
      <dgm:prSet phldrT="[Testo]" custT="1"/>
      <dgm:spPr>
        <a:xfrm rot="5400000">
          <a:off x="4170604" y="-1226056"/>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err="1">
              <a:solidFill>
                <a:schemeClr val="tx1"/>
              </a:solidFill>
            </a:rPr>
            <a:t>Adozione</a:t>
          </a:r>
          <a:r>
            <a:rPr lang="en-GB" sz="2000" dirty="0">
              <a:solidFill>
                <a:schemeClr val="tx1"/>
              </a:solidFill>
            </a:rPr>
            <a:t> </a:t>
          </a:r>
          <a:r>
            <a:rPr lang="en-GB" sz="2000" dirty="0" err="1">
              <a:solidFill>
                <a:schemeClr val="tx1"/>
              </a:solidFill>
            </a:rPr>
            <a:t>generalizzata</a:t>
          </a:r>
          <a:r>
            <a:rPr lang="en-GB" sz="2000" dirty="0">
              <a:solidFill>
                <a:schemeClr val="tx1"/>
              </a:solidFill>
            </a:rPr>
            <a:t> XML</a:t>
          </a:r>
          <a:endParaRPr lang="en-GB" sz="2000" dirty="0">
            <a:solidFill>
              <a:schemeClr val="tx1"/>
            </a:solidFill>
            <a:latin typeface="Calibri" panose="020F0502020204030204"/>
            <a:ea typeface="+mn-ea"/>
            <a:cs typeface="+mn-cs"/>
          </a:endParaRPr>
        </a:p>
      </dgm:t>
    </dgm:pt>
    <dgm:pt modelId="{3C8738BA-E7B8-422F-A3BF-53C63C25EFD5}" type="parTrans" cxnId="{CFFB45A5-8B41-4028-939E-FA54D7459FC4}">
      <dgm:prSet/>
      <dgm:spPr/>
      <dgm:t>
        <a:bodyPr/>
        <a:lstStyle/>
        <a:p>
          <a:endParaRPr lang="en-GB"/>
        </a:p>
      </dgm:t>
    </dgm:pt>
    <dgm:pt modelId="{9223DFCD-772B-4900-B491-C70EEE02D185}" type="sibTrans" cxnId="{CFFB45A5-8B41-4028-939E-FA54D7459FC4}">
      <dgm:prSet/>
      <dgm:spPr/>
      <dgm:t>
        <a:bodyPr/>
        <a:lstStyle/>
        <a:p>
          <a:endParaRPr lang="en-GB"/>
        </a:p>
      </dgm:t>
    </dgm:pt>
    <dgm:pt modelId="{C6049425-C3A1-43C8-9936-24976DAD8E28}">
      <dgm:prSet phldrT="[Testo]"/>
      <dgm:spPr>
        <a:xfrm rot="5400000">
          <a:off x="-176410" y="3357516"/>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676EF1CC-AD6D-489F-9FA9-76BB923C23EB}" type="parTrans" cxnId="{462F3616-1A04-496C-AD2F-7EC24943B7DC}">
      <dgm:prSet/>
      <dgm:spPr/>
      <dgm:t>
        <a:bodyPr/>
        <a:lstStyle/>
        <a:p>
          <a:endParaRPr lang="en-GB"/>
        </a:p>
      </dgm:t>
    </dgm:pt>
    <dgm:pt modelId="{F6D449FF-5EB5-4D14-8A66-4F723FDBACEB}" type="sibTrans" cxnId="{462F3616-1A04-496C-AD2F-7EC24943B7DC}">
      <dgm:prSet/>
      <dgm:spPr/>
      <dgm:t>
        <a:bodyPr/>
        <a:lstStyle/>
        <a:p>
          <a:endParaRPr lang="en-GB"/>
        </a:p>
      </dgm:t>
    </dgm:pt>
    <dgm:pt modelId="{73F742E2-BF06-4982-901E-269E8B78764E}">
      <dgm:prSet phldrT="[Testo]" custT="1"/>
      <dgm:spPr>
        <a:xfrm rot="5400000">
          <a:off x="4170604" y="-166248"/>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err="1">
              <a:solidFill>
                <a:schemeClr val="tx1"/>
              </a:solidFill>
              <a:latin typeface="Calibri" panose="020F0502020204030204"/>
              <a:ea typeface="+mn-ea"/>
              <a:cs typeface="+mn-cs"/>
            </a:rPr>
            <a:t>Adozione</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nuove</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tecnologie</a:t>
          </a:r>
          <a:endParaRPr lang="en-GB" sz="2000" dirty="0">
            <a:solidFill>
              <a:schemeClr val="tx1"/>
            </a:solidFill>
            <a:latin typeface="Calibri" panose="020F0502020204030204"/>
            <a:ea typeface="+mn-ea"/>
            <a:cs typeface="+mn-cs"/>
          </a:endParaRPr>
        </a:p>
      </dgm:t>
    </dgm:pt>
    <dgm:pt modelId="{520A46CA-3D91-4A4B-B693-35B03688C13F}" type="parTrans" cxnId="{84FEA205-823C-481F-ADDD-8A98230FA9E5}">
      <dgm:prSet/>
      <dgm:spPr/>
      <dgm:t>
        <a:bodyPr/>
        <a:lstStyle/>
        <a:p>
          <a:endParaRPr lang="en-GB"/>
        </a:p>
      </dgm:t>
    </dgm:pt>
    <dgm:pt modelId="{9B313A54-3955-41B0-8AA2-C842F1C9D900}" type="sibTrans" cxnId="{84FEA205-823C-481F-ADDD-8A98230FA9E5}">
      <dgm:prSet/>
      <dgm:spPr/>
      <dgm:t>
        <a:bodyPr/>
        <a:lstStyle/>
        <a:p>
          <a:endParaRPr lang="en-GB"/>
        </a:p>
      </dgm:t>
    </dgm:pt>
    <dgm:pt modelId="{1FEAB1D0-307E-4A67-B851-D44183F4F52D}">
      <dgm:prSet phldrT="[Testo]"/>
      <dgm:spPr>
        <a:xfrm rot="5400000">
          <a:off x="-176410" y="4417324"/>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87DF33BB-CCE9-4545-B896-A01A942D6E88}" type="parTrans" cxnId="{8E5410B9-E70F-4D15-BED0-8D17DB85EB42}">
      <dgm:prSet/>
      <dgm:spPr/>
      <dgm:t>
        <a:bodyPr/>
        <a:lstStyle/>
        <a:p>
          <a:endParaRPr lang="en-GB"/>
        </a:p>
      </dgm:t>
    </dgm:pt>
    <dgm:pt modelId="{78451487-5B59-4569-A777-A7DAB2C22EF7}" type="sibTrans" cxnId="{8E5410B9-E70F-4D15-BED0-8D17DB85EB42}">
      <dgm:prSet/>
      <dgm:spPr/>
      <dgm:t>
        <a:bodyPr/>
        <a:lstStyle/>
        <a:p>
          <a:endParaRPr lang="en-GB"/>
        </a:p>
      </dgm:t>
    </dgm:pt>
    <dgm:pt modelId="{9D9BD769-1B7D-416F-8B4B-27B2D2CD3CA1}">
      <dgm:prSet phldrT="[Testo]" custT="1"/>
      <dgm:spPr>
        <a:xfrm rot="5400000">
          <a:off x="4170604" y="893560"/>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err="1">
              <a:solidFill>
                <a:schemeClr val="tx1"/>
              </a:solidFill>
            </a:rPr>
            <a:t>Evoluzione</a:t>
          </a:r>
          <a:r>
            <a:rPr lang="en-GB" sz="2000" dirty="0">
              <a:solidFill>
                <a:schemeClr val="tx1"/>
              </a:solidFill>
            </a:rPr>
            <a:t> </a:t>
          </a:r>
          <a:r>
            <a:rPr lang="en-GB" sz="2000" dirty="0" err="1">
              <a:solidFill>
                <a:schemeClr val="tx1"/>
              </a:solidFill>
            </a:rPr>
            <a:t>relazione</a:t>
          </a:r>
          <a:r>
            <a:rPr lang="en-GB" sz="2000" dirty="0">
              <a:solidFill>
                <a:schemeClr val="tx1"/>
              </a:solidFill>
            </a:rPr>
            <a:t> e </a:t>
          </a:r>
          <a:r>
            <a:rPr lang="en-GB" sz="2000" dirty="0" err="1">
              <a:solidFill>
                <a:schemeClr val="tx1"/>
              </a:solidFill>
            </a:rPr>
            <a:t>supporto</a:t>
          </a:r>
          <a:r>
            <a:rPr lang="en-GB" sz="2000" dirty="0">
              <a:solidFill>
                <a:schemeClr val="tx1"/>
              </a:solidFill>
            </a:rPr>
            <a:t> </a:t>
          </a:r>
          <a:r>
            <a:rPr lang="en-GB" sz="2000" dirty="0" err="1">
              <a:solidFill>
                <a:schemeClr val="tx1"/>
              </a:solidFill>
            </a:rPr>
            <a:t>alla</a:t>
          </a:r>
          <a:r>
            <a:rPr lang="en-GB" sz="2000" dirty="0">
              <a:solidFill>
                <a:schemeClr val="tx1"/>
              </a:solidFill>
            </a:rPr>
            <a:t> </a:t>
          </a:r>
          <a:r>
            <a:rPr lang="en-GB" sz="2000" dirty="0" err="1">
              <a:solidFill>
                <a:schemeClr val="tx1"/>
              </a:solidFill>
            </a:rPr>
            <a:t>clientela</a:t>
          </a:r>
          <a:endParaRPr lang="en-GB" sz="2000" dirty="0">
            <a:solidFill>
              <a:schemeClr val="tx1"/>
            </a:solidFill>
            <a:latin typeface="Calibri" panose="020F0502020204030204"/>
            <a:ea typeface="+mn-ea"/>
            <a:cs typeface="+mn-cs"/>
          </a:endParaRPr>
        </a:p>
      </dgm:t>
    </dgm:pt>
    <dgm:pt modelId="{7DE221DA-8C44-4EDE-AB8A-789FA2AB033C}" type="parTrans" cxnId="{CEC84FFD-8CE5-47E6-9AB9-D45FF55A643E}">
      <dgm:prSet/>
      <dgm:spPr/>
      <dgm:t>
        <a:bodyPr/>
        <a:lstStyle/>
        <a:p>
          <a:endParaRPr lang="en-GB"/>
        </a:p>
      </dgm:t>
    </dgm:pt>
    <dgm:pt modelId="{CCDD5287-80DD-449F-AEAF-3E01922FEC00}" type="sibTrans" cxnId="{CEC84FFD-8CE5-47E6-9AB9-D45FF55A643E}">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5">
        <dgm:presLayoutVars>
          <dgm:chMax val="1"/>
          <dgm:bulletEnabled val="1"/>
        </dgm:presLayoutVars>
      </dgm:prSet>
      <dgm:spPr/>
    </dgm:pt>
    <dgm:pt modelId="{C1B33D86-DF4A-4669-828F-AD2B371BF9F3}" type="pres">
      <dgm:prSet presAssocID="{465EA9D3-FE8B-4F5B-9A4A-008951D6A2CB}" presName="descendantText" presStyleLbl="alignAcc1" presStyleIdx="0" presStyleCnt="5">
        <dgm:presLayoutVars>
          <dgm:bulletEnabled val="1"/>
        </dgm:presLayoutVars>
      </dgm:prSet>
      <dgm:spPr/>
    </dgm:pt>
    <dgm:pt modelId="{63311B56-AE07-4D87-ACF6-6E100783AEA9}" type="pres">
      <dgm:prSet presAssocID="{83FADE1E-0DDB-48C5-B663-939AF63B636D}" presName="sp" presStyleCnt="0"/>
      <dgm:spPr/>
    </dgm:pt>
    <dgm:pt modelId="{3DD87591-A56D-4800-BF9F-EED8F5460503}" type="pres">
      <dgm:prSet presAssocID="{3F59BB18-6A4E-433E-B6FD-537975E90B32}" presName="composite" presStyleCnt="0"/>
      <dgm:spPr/>
    </dgm:pt>
    <dgm:pt modelId="{ACD63C72-876F-43DC-AE7F-08228178ECC6}" type="pres">
      <dgm:prSet presAssocID="{3F59BB18-6A4E-433E-B6FD-537975E90B32}" presName="parentText" presStyleLbl="alignNode1" presStyleIdx="1" presStyleCnt="5">
        <dgm:presLayoutVars>
          <dgm:chMax val="1"/>
          <dgm:bulletEnabled val="1"/>
        </dgm:presLayoutVars>
      </dgm:prSet>
      <dgm:spPr/>
    </dgm:pt>
    <dgm:pt modelId="{42EBA35D-95EA-450D-B3F3-572DAF59F46B}" type="pres">
      <dgm:prSet presAssocID="{3F59BB18-6A4E-433E-B6FD-537975E90B32}" presName="descendantText" presStyleLbl="alignAcc1" presStyleIdx="1" presStyleCnt="5">
        <dgm:presLayoutVars>
          <dgm:bulletEnabled val="1"/>
        </dgm:presLayoutVars>
      </dgm:prSet>
      <dgm:spPr/>
    </dgm:pt>
    <dgm:pt modelId="{22FD2E79-50C0-4BA1-85DA-A2C3FCC87FCE}" type="pres">
      <dgm:prSet presAssocID="{2802624C-ADB8-448E-BD96-F95C07F338D9}" presName="sp" presStyleCnt="0"/>
      <dgm:spPr/>
    </dgm:pt>
    <dgm:pt modelId="{571F419C-D810-4F85-BE7D-20C6BED66BB0}" type="pres">
      <dgm:prSet presAssocID="{71D97334-1B0E-4333-8B52-BF89376F25F5}" presName="composite" presStyleCnt="0"/>
      <dgm:spPr/>
    </dgm:pt>
    <dgm:pt modelId="{BBB18FA3-3BE1-4C11-94E2-B5238C7EBF34}" type="pres">
      <dgm:prSet presAssocID="{71D97334-1B0E-4333-8B52-BF89376F25F5}" presName="parentText" presStyleLbl="alignNode1" presStyleIdx="2" presStyleCnt="5">
        <dgm:presLayoutVars>
          <dgm:chMax val="1"/>
          <dgm:bulletEnabled val="1"/>
        </dgm:presLayoutVars>
      </dgm:prSet>
      <dgm:spPr/>
    </dgm:pt>
    <dgm:pt modelId="{03F0D297-2748-4985-955C-8AC0890A6268}" type="pres">
      <dgm:prSet presAssocID="{71D97334-1B0E-4333-8B52-BF89376F25F5}" presName="descendantText" presStyleLbl="alignAcc1" presStyleIdx="2" presStyleCnt="5">
        <dgm:presLayoutVars>
          <dgm:bulletEnabled val="1"/>
        </dgm:presLayoutVars>
      </dgm:prSet>
      <dgm:spPr/>
    </dgm:pt>
    <dgm:pt modelId="{303A7783-BFD4-4EE7-9381-94B549D5C23B}" type="pres">
      <dgm:prSet presAssocID="{1B226401-4E4C-4EC3-9EB8-2B1C47723789}" presName="sp" presStyleCnt="0"/>
      <dgm:spPr/>
    </dgm:pt>
    <dgm:pt modelId="{A6948EA6-67F8-41B3-AA61-E3879F7151F7}" type="pres">
      <dgm:prSet presAssocID="{C6049425-C3A1-43C8-9936-24976DAD8E28}" presName="composite" presStyleCnt="0"/>
      <dgm:spPr/>
    </dgm:pt>
    <dgm:pt modelId="{6EA16858-E520-44ED-8708-6CA8E3003C3D}" type="pres">
      <dgm:prSet presAssocID="{C6049425-C3A1-43C8-9936-24976DAD8E28}" presName="parentText" presStyleLbl="alignNode1" presStyleIdx="3" presStyleCnt="5">
        <dgm:presLayoutVars>
          <dgm:chMax val="1"/>
          <dgm:bulletEnabled val="1"/>
        </dgm:presLayoutVars>
      </dgm:prSet>
      <dgm:spPr/>
    </dgm:pt>
    <dgm:pt modelId="{7AE3F4C8-0E89-47C8-AEC6-C95001ABF68E}" type="pres">
      <dgm:prSet presAssocID="{C6049425-C3A1-43C8-9936-24976DAD8E28}" presName="descendantText" presStyleLbl="alignAcc1" presStyleIdx="3" presStyleCnt="5">
        <dgm:presLayoutVars>
          <dgm:bulletEnabled val="1"/>
        </dgm:presLayoutVars>
      </dgm:prSet>
      <dgm:spPr/>
    </dgm:pt>
    <dgm:pt modelId="{05FD72F3-9209-43B2-B0A8-AE179A11225B}" type="pres">
      <dgm:prSet presAssocID="{F6D449FF-5EB5-4D14-8A66-4F723FDBACEB}" presName="sp" presStyleCnt="0"/>
      <dgm:spPr/>
    </dgm:pt>
    <dgm:pt modelId="{146E462D-15A5-4949-B3E4-60547C0F99A8}" type="pres">
      <dgm:prSet presAssocID="{1FEAB1D0-307E-4A67-B851-D44183F4F52D}" presName="composite" presStyleCnt="0"/>
      <dgm:spPr/>
    </dgm:pt>
    <dgm:pt modelId="{6A04DBEB-83E3-4F9F-81CE-759AD773B57A}" type="pres">
      <dgm:prSet presAssocID="{1FEAB1D0-307E-4A67-B851-D44183F4F52D}" presName="parentText" presStyleLbl="alignNode1" presStyleIdx="4" presStyleCnt="5">
        <dgm:presLayoutVars>
          <dgm:chMax val="1"/>
          <dgm:bulletEnabled val="1"/>
        </dgm:presLayoutVars>
      </dgm:prSet>
      <dgm:spPr/>
    </dgm:pt>
    <dgm:pt modelId="{0201FDB2-024E-468E-A655-B837044485C4}" type="pres">
      <dgm:prSet presAssocID="{1FEAB1D0-307E-4A67-B851-D44183F4F52D}" presName="descendantText" presStyleLbl="alignAcc1" presStyleIdx="4" presStyleCnt="5">
        <dgm:presLayoutVars>
          <dgm:bulletEnabled val="1"/>
        </dgm:presLayoutVars>
      </dgm:prSet>
      <dgm:spPr/>
    </dgm:pt>
  </dgm:ptLst>
  <dgm:cxnLst>
    <dgm:cxn modelId="{84FEA205-823C-481F-ADDD-8A98230FA9E5}" srcId="{C6049425-C3A1-43C8-9936-24976DAD8E28}" destId="{73F742E2-BF06-4982-901E-269E8B78764E}" srcOrd="0" destOrd="0" parTransId="{520A46CA-3D91-4A4B-B693-35B03688C13F}" sibTransId="{9B313A54-3955-41B0-8AA2-C842F1C9D900}"/>
    <dgm:cxn modelId="{F349A80D-1CC9-4AF6-B92B-107C3444C52E}" type="presOf" srcId="{465EA9D3-FE8B-4F5B-9A4A-008951D6A2CB}" destId="{15879CCC-910E-489E-978F-7B6385161CA0}" srcOrd="0" destOrd="0" presId="urn:microsoft.com/office/officeart/2005/8/layout/chevron2"/>
    <dgm:cxn modelId="{462F3616-1A04-496C-AD2F-7EC24943B7DC}" srcId="{9E2794B6-99DD-4DF5-892E-3809438948EF}" destId="{C6049425-C3A1-43C8-9936-24976DAD8E28}" srcOrd="3" destOrd="0" parTransId="{676EF1CC-AD6D-489F-9FA9-76BB923C23EB}" sibTransId="{F6D449FF-5EB5-4D14-8A66-4F723FDBACEB}"/>
    <dgm:cxn modelId="{84C8192B-26B3-46CC-B56E-2967F3203474}" type="presOf" srcId="{9D9BD769-1B7D-416F-8B4B-27B2D2CD3CA1}" destId="{0201FDB2-024E-468E-A655-B837044485C4}" srcOrd="0" destOrd="0" presId="urn:microsoft.com/office/officeart/2005/8/layout/chevron2"/>
    <dgm:cxn modelId="{5EF35B60-43BA-465B-AB7B-A70CFFD7F01E}" type="presOf" srcId="{C6049425-C3A1-43C8-9936-24976DAD8E28}" destId="{6EA16858-E520-44ED-8708-6CA8E3003C3D}" srcOrd="0" destOrd="0" presId="urn:microsoft.com/office/officeart/2005/8/layout/chevron2"/>
    <dgm:cxn modelId="{4D279C44-12F8-4DF1-BC39-4D504AC1C0CE}" type="presOf" srcId="{782E868E-B416-451C-A3DB-4F8C1260B4C4}" destId="{42EBA35D-95EA-450D-B3F3-572DAF59F46B}"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22D83186-A14D-4BDB-9263-F544BEADF5F0}" type="presOf" srcId="{71D97334-1B0E-4333-8B52-BF89376F25F5}" destId="{BBB18FA3-3BE1-4C11-94E2-B5238C7EBF34}" srcOrd="0" destOrd="0" presId="urn:microsoft.com/office/officeart/2005/8/layout/chevron2"/>
    <dgm:cxn modelId="{CFFB45A5-8B41-4028-939E-FA54D7459FC4}" srcId="{71D97334-1B0E-4333-8B52-BF89376F25F5}" destId="{83216AD4-8059-4971-9749-857FF006EBD3}" srcOrd="0" destOrd="0" parTransId="{3C8738BA-E7B8-422F-A3BF-53C63C25EFD5}" sibTransId="{9223DFCD-772B-4900-B491-C70EEE02D185}"/>
    <dgm:cxn modelId="{8519A3A8-3B1A-4ED3-A356-DB22CA20E714}" srcId="{9E2794B6-99DD-4DF5-892E-3809438948EF}" destId="{465EA9D3-FE8B-4F5B-9A4A-008951D6A2CB}" srcOrd="0" destOrd="0" parTransId="{9E068C5F-0161-4F49-9D50-96C98C9BF5B2}" sibTransId="{83FADE1E-0DDB-48C5-B663-939AF63B636D}"/>
    <dgm:cxn modelId="{F7CB23A9-1B48-4B57-818D-9CDDB22524F8}" type="presOf" srcId="{1FEAB1D0-307E-4A67-B851-D44183F4F52D}" destId="{6A04DBEB-83E3-4F9F-81CE-759AD773B57A}" srcOrd="0" destOrd="0" presId="urn:microsoft.com/office/officeart/2005/8/layout/chevron2"/>
    <dgm:cxn modelId="{8E5410B9-E70F-4D15-BED0-8D17DB85EB42}" srcId="{9E2794B6-99DD-4DF5-892E-3809438948EF}" destId="{1FEAB1D0-307E-4A67-B851-D44183F4F52D}" srcOrd="4" destOrd="0" parTransId="{87DF33BB-CCE9-4545-B896-A01A942D6E88}" sibTransId="{78451487-5B59-4569-A777-A7DAB2C22EF7}"/>
    <dgm:cxn modelId="{237550BF-057A-4DC8-A858-F56299E7F485}" srcId="{9E2794B6-99DD-4DF5-892E-3809438948EF}" destId="{71D97334-1B0E-4333-8B52-BF89376F25F5}" srcOrd="2" destOrd="0" parTransId="{1B84E4F6-A96C-4C59-84C5-9120BBD5D9C4}" sibTransId="{1B226401-4E4C-4EC3-9EB8-2B1C47723789}"/>
    <dgm:cxn modelId="{92136BC0-2BFD-4A4F-8B56-6FAFDDFB4A6C}" type="presOf" srcId="{83216AD4-8059-4971-9749-857FF006EBD3}" destId="{03F0D297-2748-4985-955C-8AC0890A6268}" srcOrd="0" destOrd="0" presId="urn:microsoft.com/office/officeart/2005/8/layout/chevron2"/>
    <dgm:cxn modelId="{285C86C2-286D-4386-B150-D30540B1190B}" srcId="{3F59BB18-6A4E-433E-B6FD-537975E90B32}" destId="{782E868E-B416-451C-A3DB-4F8C1260B4C4}" srcOrd="0" destOrd="0" parTransId="{41517A62-9C3C-48EC-8174-72CB5DA2F00D}" sibTransId="{F18753D5-78BA-47BF-91EB-4C013B0C2A7E}"/>
    <dgm:cxn modelId="{914B30C8-EC56-41E3-B8B0-A9F04EDBE609}" srcId="{9E2794B6-99DD-4DF5-892E-3809438948EF}" destId="{3F59BB18-6A4E-433E-B6FD-537975E90B32}" srcOrd="1" destOrd="0" parTransId="{DF372D78-341D-426C-9B79-2C961B26EECA}" sibTransId="{2802624C-ADB8-448E-BD96-F95C07F338D9}"/>
    <dgm:cxn modelId="{54B3F8D6-44EB-4ECD-BD7F-E7FDD6F595C5}" type="presOf" srcId="{3F59BB18-6A4E-433E-B6FD-537975E90B32}" destId="{ACD63C72-876F-43DC-AE7F-08228178ECC6}" srcOrd="0" destOrd="0" presId="urn:microsoft.com/office/officeart/2005/8/layout/chevron2"/>
    <dgm:cxn modelId="{9F0AD1D8-1629-4401-9C2A-F30EF4C2A131}" type="presOf" srcId="{9E2794B6-99DD-4DF5-892E-3809438948EF}" destId="{3258E9ED-E35B-4F6B-A01F-69075AD1723B}" srcOrd="0" destOrd="0" presId="urn:microsoft.com/office/officeart/2005/8/layout/chevron2"/>
    <dgm:cxn modelId="{60D3B0F2-2940-4FCB-A087-88BDA9CD59B6}" type="presOf" srcId="{73F742E2-BF06-4982-901E-269E8B78764E}" destId="{7AE3F4C8-0E89-47C8-AEC6-C95001ABF68E}"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CEC84FFD-8CE5-47E6-9AB9-D45FF55A643E}" srcId="{1FEAB1D0-307E-4A67-B851-D44183F4F52D}" destId="{9D9BD769-1B7D-416F-8B4B-27B2D2CD3CA1}" srcOrd="0" destOrd="0" parTransId="{7DE221DA-8C44-4EDE-AB8A-789FA2AB033C}" sibTransId="{CCDD5287-80DD-449F-AEAF-3E01922FEC00}"/>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 modelId="{7305B0E8-8242-4294-8CF6-A00EDB1C79AB}" type="presParOf" srcId="{3258E9ED-E35B-4F6B-A01F-69075AD1723B}" destId="{63311B56-AE07-4D87-ACF6-6E100783AEA9}" srcOrd="1" destOrd="0" presId="urn:microsoft.com/office/officeart/2005/8/layout/chevron2"/>
    <dgm:cxn modelId="{84AA3CAD-163E-4E9A-AE3D-7FABD7B8C4D9}" type="presParOf" srcId="{3258E9ED-E35B-4F6B-A01F-69075AD1723B}" destId="{3DD87591-A56D-4800-BF9F-EED8F5460503}" srcOrd="2" destOrd="0" presId="urn:microsoft.com/office/officeart/2005/8/layout/chevron2"/>
    <dgm:cxn modelId="{01B45F07-93C6-412D-88E8-A46465EAFD8C}" type="presParOf" srcId="{3DD87591-A56D-4800-BF9F-EED8F5460503}" destId="{ACD63C72-876F-43DC-AE7F-08228178ECC6}" srcOrd="0" destOrd="0" presId="urn:microsoft.com/office/officeart/2005/8/layout/chevron2"/>
    <dgm:cxn modelId="{03DEFE50-FBDA-44B9-9EE5-6285601E1227}" type="presParOf" srcId="{3DD87591-A56D-4800-BF9F-EED8F5460503}" destId="{42EBA35D-95EA-450D-B3F3-572DAF59F46B}" srcOrd="1" destOrd="0" presId="urn:microsoft.com/office/officeart/2005/8/layout/chevron2"/>
    <dgm:cxn modelId="{40C95492-1F4D-474F-8F5C-F362AAA93CFC}" type="presParOf" srcId="{3258E9ED-E35B-4F6B-A01F-69075AD1723B}" destId="{22FD2E79-50C0-4BA1-85DA-A2C3FCC87FCE}" srcOrd="3" destOrd="0" presId="urn:microsoft.com/office/officeart/2005/8/layout/chevron2"/>
    <dgm:cxn modelId="{7B4B712A-13F3-4270-862C-85BD778AD73F}" type="presParOf" srcId="{3258E9ED-E35B-4F6B-A01F-69075AD1723B}" destId="{571F419C-D810-4F85-BE7D-20C6BED66BB0}" srcOrd="4" destOrd="0" presId="urn:microsoft.com/office/officeart/2005/8/layout/chevron2"/>
    <dgm:cxn modelId="{233A7396-A848-4385-A41C-8D85581AF3FA}" type="presParOf" srcId="{571F419C-D810-4F85-BE7D-20C6BED66BB0}" destId="{BBB18FA3-3BE1-4C11-94E2-B5238C7EBF34}" srcOrd="0" destOrd="0" presId="urn:microsoft.com/office/officeart/2005/8/layout/chevron2"/>
    <dgm:cxn modelId="{18070F51-EA0A-4FFE-8C7C-6E4B3CE48362}" type="presParOf" srcId="{571F419C-D810-4F85-BE7D-20C6BED66BB0}" destId="{03F0D297-2748-4985-955C-8AC0890A6268}" srcOrd="1" destOrd="0" presId="urn:microsoft.com/office/officeart/2005/8/layout/chevron2"/>
    <dgm:cxn modelId="{D9911ADE-03BE-49E1-A7AD-D12F4A563D10}" type="presParOf" srcId="{3258E9ED-E35B-4F6B-A01F-69075AD1723B}" destId="{303A7783-BFD4-4EE7-9381-94B549D5C23B}" srcOrd="5" destOrd="0" presId="urn:microsoft.com/office/officeart/2005/8/layout/chevron2"/>
    <dgm:cxn modelId="{54DFEC1F-355E-49A6-AAAA-A946D0D870EC}" type="presParOf" srcId="{3258E9ED-E35B-4F6B-A01F-69075AD1723B}" destId="{A6948EA6-67F8-41B3-AA61-E3879F7151F7}" srcOrd="6" destOrd="0" presId="urn:microsoft.com/office/officeart/2005/8/layout/chevron2"/>
    <dgm:cxn modelId="{F45E1B02-0659-4646-AE7C-302E90E29C04}" type="presParOf" srcId="{A6948EA6-67F8-41B3-AA61-E3879F7151F7}" destId="{6EA16858-E520-44ED-8708-6CA8E3003C3D}" srcOrd="0" destOrd="0" presId="urn:microsoft.com/office/officeart/2005/8/layout/chevron2"/>
    <dgm:cxn modelId="{B2D7571B-B6F5-43AF-8712-843261A128B8}" type="presParOf" srcId="{A6948EA6-67F8-41B3-AA61-E3879F7151F7}" destId="{7AE3F4C8-0E89-47C8-AEC6-C95001ABF68E}" srcOrd="1" destOrd="0" presId="urn:microsoft.com/office/officeart/2005/8/layout/chevron2"/>
    <dgm:cxn modelId="{7207AC41-AFCD-4FFC-A5A9-9188DF3DC563}" type="presParOf" srcId="{3258E9ED-E35B-4F6B-A01F-69075AD1723B}" destId="{05FD72F3-9209-43B2-B0A8-AE179A11225B}" srcOrd="7" destOrd="0" presId="urn:microsoft.com/office/officeart/2005/8/layout/chevron2"/>
    <dgm:cxn modelId="{7C92A90D-1E3B-4354-9659-816F3449B545}" type="presParOf" srcId="{3258E9ED-E35B-4F6B-A01F-69075AD1723B}" destId="{146E462D-15A5-4949-B3E4-60547C0F99A8}" srcOrd="8" destOrd="0" presId="urn:microsoft.com/office/officeart/2005/8/layout/chevron2"/>
    <dgm:cxn modelId="{399B64EB-A286-4441-A489-C6D2B921D2F4}" type="presParOf" srcId="{146E462D-15A5-4949-B3E4-60547C0F99A8}" destId="{6A04DBEB-83E3-4F9F-81CE-759AD773B57A}" srcOrd="0" destOrd="0" presId="urn:microsoft.com/office/officeart/2005/8/layout/chevron2"/>
    <dgm:cxn modelId="{E0EDEAF9-3CB1-40C2-B89E-C790163058E3}" type="presParOf" srcId="{146E462D-15A5-4949-B3E4-60547C0F99A8}" destId="{0201FDB2-024E-468E-A655-B837044485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xfrm rot="5400000">
          <a:off x="-176410" y="178091"/>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xfrm rot="5400000">
          <a:off x="4170604" y="-3345673"/>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a:solidFill>
                <a:schemeClr val="tx1"/>
              </a:solidFill>
            </a:rPr>
            <a:t>Il </a:t>
          </a:r>
          <a:r>
            <a:rPr lang="en-GB" sz="2000" dirty="0" err="1">
              <a:solidFill>
                <a:schemeClr val="tx1"/>
              </a:solidFill>
            </a:rPr>
            <a:t>paradigma</a:t>
          </a:r>
          <a:r>
            <a:rPr lang="en-GB" sz="2000" dirty="0">
              <a:solidFill>
                <a:schemeClr val="tx1"/>
              </a:solidFill>
            </a:rPr>
            <a:t> real time </a:t>
          </a:r>
          <a:r>
            <a:rPr lang="en-GB" sz="2000" dirty="0" err="1">
              <a:solidFill>
                <a:schemeClr val="tx1"/>
              </a:solidFill>
            </a:rPr>
            <a:t>si</a:t>
          </a:r>
          <a:r>
            <a:rPr lang="en-GB" sz="2000" dirty="0">
              <a:solidFill>
                <a:schemeClr val="tx1"/>
              </a:solidFill>
            </a:rPr>
            <a:t> </a:t>
          </a:r>
          <a:r>
            <a:rPr lang="en-GB" sz="2000" dirty="0" err="1">
              <a:solidFill>
                <a:schemeClr val="tx1"/>
              </a:solidFill>
            </a:rPr>
            <a:t>consolida</a:t>
          </a:r>
          <a:r>
            <a:rPr lang="en-GB" sz="2000" dirty="0">
              <a:solidFill>
                <a:schemeClr val="tx1"/>
              </a:solidFill>
            </a:rPr>
            <a:t> </a:t>
          </a:r>
          <a:r>
            <a:rPr lang="en-GB" sz="2000" dirty="0" err="1">
              <a:solidFill>
                <a:schemeClr val="tx1"/>
              </a:solidFill>
            </a:rPr>
            <a:t>anche</a:t>
          </a:r>
          <a:r>
            <a:rPr lang="en-GB" sz="2000" dirty="0">
              <a:solidFill>
                <a:schemeClr val="tx1"/>
              </a:solidFill>
            </a:rPr>
            <a:t> per </a:t>
          </a:r>
          <a:r>
            <a:rPr lang="en-GB" sz="2000" dirty="0" err="1">
              <a:solidFill>
                <a:schemeClr val="tx1"/>
              </a:solidFill>
            </a:rPr>
            <a:t>i</a:t>
          </a:r>
          <a:r>
            <a:rPr lang="en-GB" sz="2000" dirty="0">
              <a:solidFill>
                <a:schemeClr val="tx1"/>
              </a:solidFill>
            </a:rPr>
            <a:t> cross border</a:t>
          </a:r>
          <a:endParaRPr lang="en-GB" sz="2000" dirty="0">
            <a:solidFill>
              <a:schemeClr val="tx1"/>
            </a:solidFill>
            <a:latin typeface="Calibri" panose="020F0502020204030204"/>
            <a:ea typeface="+mn-ea"/>
            <a:cs typeface="+mn-cs"/>
          </a:endParaRP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F59BB18-6A4E-433E-B6FD-537975E90B32}">
      <dgm:prSet phldrT="[Testo]"/>
      <dgm:spPr>
        <a:xfrm rot="5400000">
          <a:off x="-176410" y="1237899"/>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DF372D78-341D-426C-9B79-2C961B26EECA}" type="parTrans" cxnId="{914B30C8-EC56-41E3-B8B0-A9F04EDBE609}">
      <dgm:prSet/>
      <dgm:spPr/>
      <dgm:t>
        <a:bodyPr/>
        <a:lstStyle/>
        <a:p>
          <a:endParaRPr lang="en-GB"/>
        </a:p>
      </dgm:t>
    </dgm:pt>
    <dgm:pt modelId="{2802624C-ADB8-448E-BD96-F95C07F338D9}" type="sibTrans" cxnId="{914B30C8-EC56-41E3-B8B0-A9F04EDBE609}">
      <dgm:prSet/>
      <dgm:spPr/>
      <dgm:t>
        <a:bodyPr/>
        <a:lstStyle/>
        <a:p>
          <a:endParaRPr lang="en-GB"/>
        </a:p>
      </dgm:t>
    </dgm:pt>
    <dgm:pt modelId="{782E868E-B416-451C-A3DB-4F8C1260B4C4}">
      <dgm:prSet phldrT="[Testo]" custT="1"/>
      <dgm:spPr>
        <a:xfrm rot="5400000">
          <a:off x="4170604" y="-2285865"/>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a:solidFill>
                <a:schemeClr val="tx1"/>
              </a:solidFill>
              <a:latin typeface="Calibri" panose="020F0502020204030204"/>
              <a:ea typeface="+mn-ea"/>
              <a:cs typeface="+mn-cs"/>
            </a:rPr>
            <a:t>I </a:t>
          </a:r>
          <a:r>
            <a:rPr lang="en-GB" sz="2000" dirty="0" err="1">
              <a:solidFill>
                <a:schemeClr val="tx1"/>
              </a:solidFill>
              <a:latin typeface="Calibri" panose="020F0502020204030204"/>
              <a:ea typeface="+mn-ea"/>
              <a:cs typeface="+mn-cs"/>
            </a:rPr>
            <a:t>pagamenti</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digitali</a:t>
          </a:r>
          <a:r>
            <a:rPr lang="en-GB" sz="2000" dirty="0">
              <a:solidFill>
                <a:schemeClr val="tx1"/>
              </a:solidFill>
              <a:latin typeface="Calibri" panose="020F0502020204030204"/>
              <a:ea typeface="+mn-ea"/>
              <a:cs typeface="+mn-cs"/>
            </a:rPr>
            <a:t> in </a:t>
          </a:r>
          <a:r>
            <a:rPr lang="en-GB" sz="2000" dirty="0" err="1">
              <a:solidFill>
                <a:schemeClr val="tx1"/>
              </a:solidFill>
              <a:latin typeface="Calibri" panose="020F0502020204030204"/>
              <a:ea typeface="+mn-ea"/>
              <a:cs typeface="+mn-cs"/>
            </a:rPr>
            <a:t>moneta</a:t>
          </a:r>
          <a:r>
            <a:rPr lang="en-GB" sz="2000" dirty="0">
              <a:solidFill>
                <a:schemeClr val="tx1"/>
              </a:solidFill>
              <a:latin typeface="Calibri" panose="020F0502020204030204"/>
              <a:ea typeface="+mn-ea"/>
              <a:cs typeface="+mn-cs"/>
            </a:rPr>
            <a:t> di banca centrale </a:t>
          </a:r>
          <a:r>
            <a:rPr lang="en-GB" sz="2000" dirty="0" err="1">
              <a:solidFill>
                <a:schemeClr val="tx1"/>
              </a:solidFill>
              <a:latin typeface="Calibri" panose="020F0502020204030204"/>
              <a:ea typeface="+mn-ea"/>
              <a:cs typeface="+mn-cs"/>
            </a:rPr>
            <a:t>sono</a:t>
          </a:r>
          <a:r>
            <a:rPr lang="en-GB" sz="2000" dirty="0">
              <a:solidFill>
                <a:schemeClr val="tx1"/>
              </a:solidFill>
              <a:latin typeface="Calibri" panose="020F0502020204030204"/>
              <a:ea typeface="+mn-ea"/>
              <a:cs typeface="+mn-cs"/>
            </a:rPr>
            <a:t> per tutti</a:t>
          </a:r>
        </a:p>
      </dgm:t>
    </dgm:pt>
    <dgm:pt modelId="{41517A62-9C3C-48EC-8174-72CB5DA2F00D}" type="parTrans" cxnId="{285C86C2-286D-4386-B150-D30540B1190B}">
      <dgm:prSet/>
      <dgm:spPr/>
      <dgm:t>
        <a:bodyPr/>
        <a:lstStyle/>
        <a:p>
          <a:endParaRPr lang="en-GB"/>
        </a:p>
      </dgm:t>
    </dgm:pt>
    <dgm:pt modelId="{F18753D5-78BA-47BF-91EB-4C013B0C2A7E}" type="sibTrans" cxnId="{285C86C2-286D-4386-B150-D30540B1190B}">
      <dgm:prSet/>
      <dgm:spPr/>
      <dgm:t>
        <a:bodyPr/>
        <a:lstStyle/>
        <a:p>
          <a:endParaRPr lang="en-GB"/>
        </a:p>
      </dgm:t>
    </dgm:pt>
    <dgm:pt modelId="{71D97334-1B0E-4333-8B52-BF89376F25F5}">
      <dgm:prSet phldrT="[Testo]"/>
      <dgm:spPr>
        <a:xfrm rot="5400000">
          <a:off x="-176410" y="2297707"/>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1B84E4F6-A96C-4C59-84C5-9120BBD5D9C4}" type="parTrans" cxnId="{237550BF-057A-4DC8-A858-F56299E7F485}">
      <dgm:prSet/>
      <dgm:spPr/>
      <dgm:t>
        <a:bodyPr/>
        <a:lstStyle/>
        <a:p>
          <a:endParaRPr lang="en-GB"/>
        </a:p>
      </dgm:t>
    </dgm:pt>
    <dgm:pt modelId="{1B226401-4E4C-4EC3-9EB8-2B1C47723789}" type="sibTrans" cxnId="{237550BF-057A-4DC8-A858-F56299E7F485}">
      <dgm:prSet/>
      <dgm:spPr/>
      <dgm:t>
        <a:bodyPr/>
        <a:lstStyle/>
        <a:p>
          <a:endParaRPr lang="en-GB"/>
        </a:p>
      </dgm:t>
    </dgm:pt>
    <dgm:pt modelId="{83216AD4-8059-4971-9749-857FF006EBD3}">
      <dgm:prSet phldrT="[Testo]" custT="1"/>
      <dgm:spPr>
        <a:xfrm rot="5400000">
          <a:off x="4170604" y="-1226056"/>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err="1">
              <a:solidFill>
                <a:schemeClr val="tx1"/>
              </a:solidFill>
              <a:latin typeface="Calibri" panose="020F0502020204030204"/>
              <a:ea typeface="+mn-ea"/>
              <a:cs typeface="+mn-cs"/>
            </a:rPr>
            <a:t>Piattaforme</a:t>
          </a:r>
          <a:r>
            <a:rPr lang="en-GB" sz="2000" dirty="0">
              <a:solidFill>
                <a:schemeClr val="tx1"/>
              </a:solidFill>
              <a:latin typeface="Calibri" panose="020F0502020204030204"/>
              <a:ea typeface="+mn-ea"/>
              <a:cs typeface="+mn-cs"/>
            </a:rPr>
            <a:t> DLT e </a:t>
          </a:r>
          <a:r>
            <a:rPr lang="en-GB" sz="2000" dirty="0" err="1">
              <a:solidFill>
                <a:schemeClr val="tx1"/>
              </a:solidFill>
              <a:latin typeface="Calibri" panose="020F0502020204030204"/>
              <a:ea typeface="+mn-ea"/>
              <a:cs typeface="+mn-cs"/>
            </a:rPr>
            <a:t>tokenizzazione</a:t>
          </a:r>
          <a:r>
            <a:rPr lang="en-GB" sz="2000" dirty="0">
              <a:solidFill>
                <a:schemeClr val="tx1"/>
              </a:solidFill>
              <a:latin typeface="Calibri" panose="020F0502020204030204"/>
              <a:ea typeface="+mn-ea"/>
              <a:cs typeface="+mn-cs"/>
            </a:rPr>
            <a:t>, un </a:t>
          </a:r>
          <a:r>
            <a:rPr lang="en-GB" sz="2000" dirty="0" err="1">
              <a:solidFill>
                <a:schemeClr val="tx1"/>
              </a:solidFill>
              <a:latin typeface="Calibri" panose="020F0502020204030204"/>
              <a:ea typeface="+mn-ea"/>
              <a:cs typeface="+mn-cs"/>
            </a:rPr>
            <a:t>ponte</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tra</a:t>
          </a:r>
          <a:r>
            <a:rPr lang="en-GB" sz="2000" dirty="0">
              <a:solidFill>
                <a:schemeClr val="tx1"/>
              </a:solidFill>
              <a:latin typeface="Calibri" panose="020F0502020204030204"/>
              <a:ea typeface="+mn-ea"/>
              <a:cs typeface="+mn-cs"/>
            </a:rPr>
            <a:t> asset </a:t>
          </a:r>
          <a:r>
            <a:rPr lang="en-GB" sz="2000" dirty="0" err="1">
              <a:solidFill>
                <a:schemeClr val="tx1"/>
              </a:solidFill>
              <a:latin typeface="Calibri" panose="020F0502020204030204"/>
              <a:ea typeface="+mn-ea"/>
              <a:cs typeface="+mn-cs"/>
            </a:rPr>
            <a:t>digitali</a:t>
          </a:r>
          <a:r>
            <a:rPr lang="en-GB" sz="2000" dirty="0">
              <a:solidFill>
                <a:schemeClr val="tx1"/>
              </a:solidFill>
              <a:latin typeface="Calibri" panose="020F0502020204030204"/>
              <a:ea typeface="+mn-ea"/>
              <a:cs typeface="+mn-cs"/>
            </a:rPr>
            <a:t> e </a:t>
          </a:r>
          <a:r>
            <a:rPr lang="en-GB" sz="2000" dirty="0" err="1">
              <a:solidFill>
                <a:schemeClr val="tx1"/>
              </a:solidFill>
              <a:latin typeface="Calibri" panose="020F0502020204030204"/>
              <a:ea typeface="+mn-ea"/>
              <a:cs typeface="+mn-cs"/>
            </a:rPr>
            <a:t>mercati</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tradizionali</a:t>
          </a:r>
          <a:r>
            <a:rPr lang="en-GB" sz="2000" dirty="0">
              <a:solidFill>
                <a:schemeClr val="tx1"/>
              </a:solidFill>
              <a:latin typeface="Calibri" panose="020F0502020204030204"/>
              <a:ea typeface="+mn-ea"/>
              <a:cs typeface="+mn-cs"/>
            </a:rPr>
            <a:t> </a:t>
          </a:r>
        </a:p>
      </dgm:t>
    </dgm:pt>
    <dgm:pt modelId="{3C8738BA-E7B8-422F-A3BF-53C63C25EFD5}" type="parTrans" cxnId="{CFFB45A5-8B41-4028-939E-FA54D7459FC4}">
      <dgm:prSet/>
      <dgm:spPr/>
      <dgm:t>
        <a:bodyPr/>
        <a:lstStyle/>
        <a:p>
          <a:endParaRPr lang="en-GB"/>
        </a:p>
      </dgm:t>
    </dgm:pt>
    <dgm:pt modelId="{9223DFCD-772B-4900-B491-C70EEE02D185}" type="sibTrans" cxnId="{CFFB45A5-8B41-4028-939E-FA54D7459FC4}">
      <dgm:prSet/>
      <dgm:spPr/>
      <dgm:t>
        <a:bodyPr/>
        <a:lstStyle/>
        <a:p>
          <a:endParaRPr lang="en-GB"/>
        </a:p>
      </dgm:t>
    </dgm:pt>
    <dgm:pt modelId="{C6049425-C3A1-43C8-9936-24976DAD8E28}">
      <dgm:prSet phldrT="[Testo]"/>
      <dgm:spPr>
        <a:xfrm rot="5400000">
          <a:off x="-176410" y="3357516"/>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676EF1CC-AD6D-489F-9FA9-76BB923C23EB}" type="parTrans" cxnId="{462F3616-1A04-496C-AD2F-7EC24943B7DC}">
      <dgm:prSet/>
      <dgm:spPr/>
      <dgm:t>
        <a:bodyPr/>
        <a:lstStyle/>
        <a:p>
          <a:endParaRPr lang="en-GB"/>
        </a:p>
      </dgm:t>
    </dgm:pt>
    <dgm:pt modelId="{F6D449FF-5EB5-4D14-8A66-4F723FDBACEB}" type="sibTrans" cxnId="{462F3616-1A04-496C-AD2F-7EC24943B7DC}">
      <dgm:prSet/>
      <dgm:spPr/>
      <dgm:t>
        <a:bodyPr/>
        <a:lstStyle/>
        <a:p>
          <a:endParaRPr lang="en-GB"/>
        </a:p>
      </dgm:t>
    </dgm:pt>
    <dgm:pt modelId="{73F742E2-BF06-4982-901E-269E8B78764E}">
      <dgm:prSet phldrT="[Testo]" custT="1"/>
      <dgm:spPr>
        <a:xfrm rot="5400000">
          <a:off x="4170604" y="-166248"/>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dirty="0" err="1">
              <a:solidFill>
                <a:schemeClr val="tx1"/>
              </a:solidFill>
              <a:latin typeface="Calibri" panose="020F0502020204030204"/>
              <a:ea typeface="+mn-ea"/>
              <a:cs typeface="+mn-cs"/>
            </a:rPr>
            <a:t>Nuovi</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operatori</a:t>
          </a:r>
          <a:r>
            <a:rPr lang="en-GB" sz="2000" dirty="0">
              <a:solidFill>
                <a:schemeClr val="tx1"/>
              </a:solidFill>
              <a:latin typeface="Calibri" panose="020F0502020204030204"/>
              <a:ea typeface="+mn-ea"/>
              <a:cs typeface="+mn-cs"/>
            </a:rPr>
            <a:t> di </a:t>
          </a:r>
          <a:r>
            <a:rPr lang="en-GB" sz="2000" dirty="0" err="1">
              <a:solidFill>
                <a:schemeClr val="tx1"/>
              </a:solidFill>
              <a:latin typeface="Calibri" panose="020F0502020204030204"/>
              <a:ea typeface="+mn-ea"/>
              <a:cs typeface="+mn-cs"/>
            </a:rPr>
            <a:t>servizi</a:t>
          </a:r>
          <a:r>
            <a:rPr lang="en-GB" sz="2000" dirty="0">
              <a:solidFill>
                <a:schemeClr val="tx1"/>
              </a:solidFill>
              <a:latin typeface="Calibri" panose="020F0502020204030204"/>
              <a:ea typeface="+mn-ea"/>
              <a:cs typeface="+mn-cs"/>
            </a:rPr>
            <a:t> di </a:t>
          </a:r>
          <a:r>
            <a:rPr lang="en-GB" sz="2000" dirty="0" err="1">
              <a:solidFill>
                <a:schemeClr val="tx1"/>
              </a:solidFill>
              <a:latin typeface="Calibri" panose="020F0502020204030204"/>
              <a:ea typeface="+mn-ea"/>
              <a:cs typeface="+mn-cs"/>
            </a:rPr>
            <a:t>pagamento</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costruiscono</a:t>
          </a:r>
          <a:r>
            <a:rPr lang="en-GB" sz="2000" dirty="0">
              <a:solidFill>
                <a:schemeClr val="tx1"/>
              </a:solidFill>
              <a:latin typeface="Calibri" panose="020F0502020204030204"/>
              <a:ea typeface="+mn-ea"/>
              <a:cs typeface="+mn-cs"/>
            </a:rPr>
            <a:t> </a:t>
          </a:r>
          <a:r>
            <a:rPr lang="en-GB" sz="2000" dirty="0" err="1">
              <a:solidFill>
                <a:schemeClr val="tx1"/>
              </a:solidFill>
              <a:latin typeface="Calibri" panose="020F0502020204030204"/>
              <a:ea typeface="+mn-ea"/>
              <a:cs typeface="+mn-cs"/>
            </a:rPr>
            <a:t>valore</a:t>
          </a:r>
          <a:endParaRPr lang="en-GB" sz="2000" dirty="0">
            <a:solidFill>
              <a:schemeClr val="tx1"/>
            </a:solidFill>
            <a:latin typeface="Calibri" panose="020F0502020204030204"/>
            <a:ea typeface="+mn-ea"/>
            <a:cs typeface="+mn-cs"/>
          </a:endParaRPr>
        </a:p>
      </dgm:t>
    </dgm:pt>
    <dgm:pt modelId="{520A46CA-3D91-4A4B-B693-35B03688C13F}" type="parTrans" cxnId="{84FEA205-823C-481F-ADDD-8A98230FA9E5}">
      <dgm:prSet/>
      <dgm:spPr/>
      <dgm:t>
        <a:bodyPr/>
        <a:lstStyle/>
        <a:p>
          <a:endParaRPr lang="en-GB"/>
        </a:p>
      </dgm:t>
    </dgm:pt>
    <dgm:pt modelId="{9B313A54-3955-41B0-8AA2-C842F1C9D900}" type="sibTrans" cxnId="{84FEA205-823C-481F-ADDD-8A98230FA9E5}">
      <dgm:prSet/>
      <dgm:spPr/>
      <dgm:t>
        <a:bodyPr/>
        <a:lstStyle/>
        <a:p>
          <a:endParaRPr lang="en-GB"/>
        </a:p>
      </dgm:t>
    </dgm:pt>
    <dgm:pt modelId="{1FEAB1D0-307E-4A67-B851-D44183F4F52D}">
      <dgm:prSet phldrT="[Testo]"/>
      <dgm:spPr>
        <a:xfrm rot="5400000">
          <a:off x="-176410" y="4417324"/>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87DF33BB-CCE9-4545-B896-A01A942D6E88}" type="parTrans" cxnId="{8E5410B9-E70F-4D15-BED0-8D17DB85EB42}">
      <dgm:prSet/>
      <dgm:spPr/>
      <dgm:t>
        <a:bodyPr/>
        <a:lstStyle/>
        <a:p>
          <a:endParaRPr lang="en-GB"/>
        </a:p>
      </dgm:t>
    </dgm:pt>
    <dgm:pt modelId="{78451487-5B59-4569-A777-A7DAB2C22EF7}" type="sibTrans" cxnId="{8E5410B9-E70F-4D15-BED0-8D17DB85EB42}">
      <dgm:prSet/>
      <dgm:spPr/>
      <dgm:t>
        <a:bodyPr/>
        <a:lstStyle/>
        <a:p>
          <a:endParaRPr lang="en-GB"/>
        </a:p>
      </dgm:t>
    </dgm:pt>
    <dgm:pt modelId="{9D9BD769-1B7D-416F-8B4B-27B2D2CD3CA1}">
      <dgm:prSet phldrT="[Testo]" custT="1"/>
      <dgm:spPr>
        <a:xfrm rot="5400000">
          <a:off x="4170604" y="893560"/>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2000" b="1" dirty="0">
              <a:solidFill>
                <a:schemeClr val="tx1"/>
              </a:solidFill>
            </a:rPr>
            <a:t>I </a:t>
          </a:r>
          <a:r>
            <a:rPr lang="en-GB" sz="2000" b="1" dirty="0" err="1">
              <a:solidFill>
                <a:schemeClr val="tx1"/>
              </a:solidFill>
            </a:rPr>
            <a:t>servizi</a:t>
          </a:r>
          <a:r>
            <a:rPr lang="en-GB" sz="2000" b="1" dirty="0">
              <a:solidFill>
                <a:schemeClr val="tx1"/>
              </a:solidFill>
            </a:rPr>
            <a:t> al </a:t>
          </a:r>
          <a:r>
            <a:rPr lang="en-GB" sz="2000" b="1" dirty="0" err="1">
              <a:solidFill>
                <a:schemeClr val="tx1"/>
              </a:solidFill>
            </a:rPr>
            <a:t>cliente</a:t>
          </a:r>
          <a:r>
            <a:rPr lang="en-GB" sz="2000" b="1" dirty="0">
              <a:solidFill>
                <a:schemeClr val="tx1"/>
              </a:solidFill>
            </a:rPr>
            <a:t> </a:t>
          </a:r>
          <a:r>
            <a:rPr lang="en-GB" sz="2000" b="1" dirty="0" err="1">
              <a:solidFill>
                <a:schemeClr val="tx1"/>
              </a:solidFill>
            </a:rPr>
            <a:t>sono</a:t>
          </a:r>
          <a:r>
            <a:rPr lang="en-GB" sz="2000" b="1" dirty="0">
              <a:solidFill>
                <a:schemeClr val="tx1"/>
              </a:solidFill>
            </a:rPr>
            <a:t> sempre </a:t>
          </a:r>
          <a:r>
            <a:rPr lang="en-GB" sz="2000" b="1" dirty="0" err="1">
              <a:solidFill>
                <a:schemeClr val="tx1"/>
              </a:solidFill>
            </a:rPr>
            <a:t>più</a:t>
          </a:r>
          <a:r>
            <a:rPr lang="en-GB" sz="2000" b="1" dirty="0">
              <a:solidFill>
                <a:schemeClr val="tx1"/>
              </a:solidFill>
            </a:rPr>
            <a:t> </a:t>
          </a:r>
          <a:r>
            <a:rPr lang="en-GB" sz="2000" b="1" dirty="0" err="1">
              <a:solidFill>
                <a:schemeClr val="tx1"/>
              </a:solidFill>
            </a:rPr>
            <a:t>centrali</a:t>
          </a:r>
          <a:endParaRPr lang="en-GB" sz="2000" b="1" dirty="0">
            <a:solidFill>
              <a:schemeClr val="tx1"/>
            </a:solidFill>
            <a:latin typeface="Calibri" panose="020F0502020204030204"/>
            <a:ea typeface="+mn-ea"/>
            <a:cs typeface="+mn-cs"/>
          </a:endParaRPr>
        </a:p>
      </dgm:t>
    </dgm:pt>
    <dgm:pt modelId="{7DE221DA-8C44-4EDE-AB8A-789FA2AB033C}" type="parTrans" cxnId="{CEC84FFD-8CE5-47E6-9AB9-D45FF55A643E}">
      <dgm:prSet/>
      <dgm:spPr/>
      <dgm:t>
        <a:bodyPr/>
        <a:lstStyle/>
        <a:p>
          <a:endParaRPr lang="en-GB"/>
        </a:p>
      </dgm:t>
    </dgm:pt>
    <dgm:pt modelId="{CCDD5287-80DD-449F-AEAF-3E01922FEC00}" type="sibTrans" cxnId="{CEC84FFD-8CE5-47E6-9AB9-D45FF55A643E}">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5">
        <dgm:presLayoutVars>
          <dgm:chMax val="1"/>
          <dgm:bulletEnabled val="1"/>
        </dgm:presLayoutVars>
      </dgm:prSet>
      <dgm:spPr/>
    </dgm:pt>
    <dgm:pt modelId="{C1B33D86-DF4A-4669-828F-AD2B371BF9F3}" type="pres">
      <dgm:prSet presAssocID="{465EA9D3-FE8B-4F5B-9A4A-008951D6A2CB}" presName="descendantText" presStyleLbl="alignAcc1" presStyleIdx="0" presStyleCnt="5">
        <dgm:presLayoutVars>
          <dgm:bulletEnabled val="1"/>
        </dgm:presLayoutVars>
      </dgm:prSet>
      <dgm:spPr/>
    </dgm:pt>
    <dgm:pt modelId="{63311B56-AE07-4D87-ACF6-6E100783AEA9}" type="pres">
      <dgm:prSet presAssocID="{83FADE1E-0DDB-48C5-B663-939AF63B636D}" presName="sp" presStyleCnt="0"/>
      <dgm:spPr/>
    </dgm:pt>
    <dgm:pt modelId="{3DD87591-A56D-4800-BF9F-EED8F5460503}" type="pres">
      <dgm:prSet presAssocID="{3F59BB18-6A4E-433E-B6FD-537975E90B32}" presName="composite" presStyleCnt="0"/>
      <dgm:spPr/>
    </dgm:pt>
    <dgm:pt modelId="{ACD63C72-876F-43DC-AE7F-08228178ECC6}" type="pres">
      <dgm:prSet presAssocID="{3F59BB18-6A4E-433E-B6FD-537975E90B32}" presName="parentText" presStyleLbl="alignNode1" presStyleIdx="1" presStyleCnt="5">
        <dgm:presLayoutVars>
          <dgm:chMax val="1"/>
          <dgm:bulletEnabled val="1"/>
        </dgm:presLayoutVars>
      </dgm:prSet>
      <dgm:spPr/>
    </dgm:pt>
    <dgm:pt modelId="{42EBA35D-95EA-450D-B3F3-572DAF59F46B}" type="pres">
      <dgm:prSet presAssocID="{3F59BB18-6A4E-433E-B6FD-537975E90B32}" presName="descendantText" presStyleLbl="alignAcc1" presStyleIdx="1" presStyleCnt="5">
        <dgm:presLayoutVars>
          <dgm:bulletEnabled val="1"/>
        </dgm:presLayoutVars>
      </dgm:prSet>
      <dgm:spPr/>
    </dgm:pt>
    <dgm:pt modelId="{22FD2E79-50C0-4BA1-85DA-A2C3FCC87FCE}" type="pres">
      <dgm:prSet presAssocID="{2802624C-ADB8-448E-BD96-F95C07F338D9}" presName="sp" presStyleCnt="0"/>
      <dgm:spPr/>
    </dgm:pt>
    <dgm:pt modelId="{571F419C-D810-4F85-BE7D-20C6BED66BB0}" type="pres">
      <dgm:prSet presAssocID="{71D97334-1B0E-4333-8B52-BF89376F25F5}" presName="composite" presStyleCnt="0"/>
      <dgm:spPr/>
    </dgm:pt>
    <dgm:pt modelId="{BBB18FA3-3BE1-4C11-94E2-B5238C7EBF34}" type="pres">
      <dgm:prSet presAssocID="{71D97334-1B0E-4333-8B52-BF89376F25F5}" presName="parentText" presStyleLbl="alignNode1" presStyleIdx="2" presStyleCnt="5">
        <dgm:presLayoutVars>
          <dgm:chMax val="1"/>
          <dgm:bulletEnabled val="1"/>
        </dgm:presLayoutVars>
      </dgm:prSet>
      <dgm:spPr/>
    </dgm:pt>
    <dgm:pt modelId="{03F0D297-2748-4985-955C-8AC0890A6268}" type="pres">
      <dgm:prSet presAssocID="{71D97334-1B0E-4333-8B52-BF89376F25F5}" presName="descendantText" presStyleLbl="alignAcc1" presStyleIdx="2" presStyleCnt="5">
        <dgm:presLayoutVars>
          <dgm:bulletEnabled val="1"/>
        </dgm:presLayoutVars>
      </dgm:prSet>
      <dgm:spPr/>
    </dgm:pt>
    <dgm:pt modelId="{303A7783-BFD4-4EE7-9381-94B549D5C23B}" type="pres">
      <dgm:prSet presAssocID="{1B226401-4E4C-4EC3-9EB8-2B1C47723789}" presName="sp" presStyleCnt="0"/>
      <dgm:spPr/>
    </dgm:pt>
    <dgm:pt modelId="{A6948EA6-67F8-41B3-AA61-E3879F7151F7}" type="pres">
      <dgm:prSet presAssocID="{C6049425-C3A1-43C8-9936-24976DAD8E28}" presName="composite" presStyleCnt="0"/>
      <dgm:spPr/>
    </dgm:pt>
    <dgm:pt modelId="{6EA16858-E520-44ED-8708-6CA8E3003C3D}" type="pres">
      <dgm:prSet presAssocID="{C6049425-C3A1-43C8-9936-24976DAD8E28}" presName="parentText" presStyleLbl="alignNode1" presStyleIdx="3" presStyleCnt="5">
        <dgm:presLayoutVars>
          <dgm:chMax val="1"/>
          <dgm:bulletEnabled val="1"/>
        </dgm:presLayoutVars>
      </dgm:prSet>
      <dgm:spPr/>
    </dgm:pt>
    <dgm:pt modelId="{7AE3F4C8-0E89-47C8-AEC6-C95001ABF68E}" type="pres">
      <dgm:prSet presAssocID="{C6049425-C3A1-43C8-9936-24976DAD8E28}" presName="descendantText" presStyleLbl="alignAcc1" presStyleIdx="3" presStyleCnt="5">
        <dgm:presLayoutVars>
          <dgm:bulletEnabled val="1"/>
        </dgm:presLayoutVars>
      </dgm:prSet>
      <dgm:spPr/>
    </dgm:pt>
    <dgm:pt modelId="{05FD72F3-9209-43B2-B0A8-AE179A11225B}" type="pres">
      <dgm:prSet presAssocID="{F6D449FF-5EB5-4D14-8A66-4F723FDBACEB}" presName="sp" presStyleCnt="0"/>
      <dgm:spPr/>
    </dgm:pt>
    <dgm:pt modelId="{146E462D-15A5-4949-B3E4-60547C0F99A8}" type="pres">
      <dgm:prSet presAssocID="{1FEAB1D0-307E-4A67-B851-D44183F4F52D}" presName="composite" presStyleCnt="0"/>
      <dgm:spPr/>
    </dgm:pt>
    <dgm:pt modelId="{6A04DBEB-83E3-4F9F-81CE-759AD773B57A}" type="pres">
      <dgm:prSet presAssocID="{1FEAB1D0-307E-4A67-B851-D44183F4F52D}" presName="parentText" presStyleLbl="alignNode1" presStyleIdx="4" presStyleCnt="5">
        <dgm:presLayoutVars>
          <dgm:chMax val="1"/>
          <dgm:bulletEnabled val="1"/>
        </dgm:presLayoutVars>
      </dgm:prSet>
      <dgm:spPr/>
    </dgm:pt>
    <dgm:pt modelId="{0201FDB2-024E-468E-A655-B837044485C4}" type="pres">
      <dgm:prSet presAssocID="{1FEAB1D0-307E-4A67-B851-D44183F4F52D}" presName="descendantText" presStyleLbl="alignAcc1" presStyleIdx="4" presStyleCnt="5">
        <dgm:presLayoutVars>
          <dgm:bulletEnabled val="1"/>
        </dgm:presLayoutVars>
      </dgm:prSet>
      <dgm:spPr/>
    </dgm:pt>
  </dgm:ptLst>
  <dgm:cxnLst>
    <dgm:cxn modelId="{84FEA205-823C-481F-ADDD-8A98230FA9E5}" srcId="{C6049425-C3A1-43C8-9936-24976DAD8E28}" destId="{73F742E2-BF06-4982-901E-269E8B78764E}" srcOrd="0" destOrd="0" parTransId="{520A46CA-3D91-4A4B-B693-35B03688C13F}" sibTransId="{9B313A54-3955-41B0-8AA2-C842F1C9D900}"/>
    <dgm:cxn modelId="{F349A80D-1CC9-4AF6-B92B-107C3444C52E}" type="presOf" srcId="{465EA9D3-FE8B-4F5B-9A4A-008951D6A2CB}" destId="{15879CCC-910E-489E-978F-7B6385161CA0}" srcOrd="0" destOrd="0" presId="urn:microsoft.com/office/officeart/2005/8/layout/chevron2"/>
    <dgm:cxn modelId="{462F3616-1A04-496C-AD2F-7EC24943B7DC}" srcId="{9E2794B6-99DD-4DF5-892E-3809438948EF}" destId="{C6049425-C3A1-43C8-9936-24976DAD8E28}" srcOrd="3" destOrd="0" parTransId="{676EF1CC-AD6D-489F-9FA9-76BB923C23EB}" sibTransId="{F6D449FF-5EB5-4D14-8A66-4F723FDBACEB}"/>
    <dgm:cxn modelId="{84C8192B-26B3-46CC-B56E-2967F3203474}" type="presOf" srcId="{9D9BD769-1B7D-416F-8B4B-27B2D2CD3CA1}" destId="{0201FDB2-024E-468E-A655-B837044485C4}" srcOrd="0" destOrd="0" presId="urn:microsoft.com/office/officeart/2005/8/layout/chevron2"/>
    <dgm:cxn modelId="{5EF35B60-43BA-465B-AB7B-A70CFFD7F01E}" type="presOf" srcId="{C6049425-C3A1-43C8-9936-24976DAD8E28}" destId="{6EA16858-E520-44ED-8708-6CA8E3003C3D}" srcOrd="0" destOrd="0" presId="urn:microsoft.com/office/officeart/2005/8/layout/chevron2"/>
    <dgm:cxn modelId="{4D279C44-12F8-4DF1-BC39-4D504AC1C0CE}" type="presOf" srcId="{782E868E-B416-451C-A3DB-4F8C1260B4C4}" destId="{42EBA35D-95EA-450D-B3F3-572DAF59F46B}"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22D83186-A14D-4BDB-9263-F544BEADF5F0}" type="presOf" srcId="{71D97334-1B0E-4333-8B52-BF89376F25F5}" destId="{BBB18FA3-3BE1-4C11-94E2-B5238C7EBF34}" srcOrd="0" destOrd="0" presId="urn:microsoft.com/office/officeart/2005/8/layout/chevron2"/>
    <dgm:cxn modelId="{CFFB45A5-8B41-4028-939E-FA54D7459FC4}" srcId="{71D97334-1B0E-4333-8B52-BF89376F25F5}" destId="{83216AD4-8059-4971-9749-857FF006EBD3}" srcOrd="0" destOrd="0" parTransId="{3C8738BA-E7B8-422F-A3BF-53C63C25EFD5}" sibTransId="{9223DFCD-772B-4900-B491-C70EEE02D185}"/>
    <dgm:cxn modelId="{8519A3A8-3B1A-4ED3-A356-DB22CA20E714}" srcId="{9E2794B6-99DD-4DF5-892E-3809438948EF}" destId="{465EA9D3-FE8B-4F5B-9A4A-008951D6A2CB}" srcOrd="0" destOrd="0" parTransId="{9E068C5F-0161-4F49-9D50-96C98C9BF5B2}" sibTransId="{83FADE1E-0DDB-48C5-B663-939AF63B636D}"/>
    <dgm:cxn modelId="{F7CB23A9-1B48-4B57-818D-9CDDB22524F8}" type="presOf" srcId="{1FEAB1D0-307E-4A67-B851-D44183F4F52D}" destId="{6A04DBEB-83E3-4F9F-81CE-759AD773B57A}" srcOrd="0" destOrd="0" presId="urn:microsoft.com/office/officeart/2005/8/layout/chevron2"/>
    <dgm:cxn modelId="{8E5410B9-E70F-4D15-BED0-8D17DB85EB42}" srcId="{9E2794B6-99DD-4DF5-892E-3809438948EF}" destId="{1FEAB1D0-307E-4A67-B851-D44183F4F52D}" srcOrd="4" destOrd="0" parTransId="{87DF33BB-CCE9-4545-B896-A01A942D6E88}" sibTransId="{78451487-5B59-4569-A777-A7DAB2C22EF7}"/>
    <dgm:cxn modelId="{237550BF-057A-4DC8-A858-F56299E7F485}" srcId="{9E2794B6-99DD-4DF5-892E-3809438948EF}" destId="{71D97334-1B0E-4333-8B52-BF89376F25F5}" srcOrd="2" destOrd="0" parTransId="{1B84E4F6-A96C-4C59-84C5-9120BBD5D9C4}" sibTransId="{1B226401-4E4C-4EC3-9EB8-2B1C47723789}"/>
    <dgm:cxn modelId="{92136BC0-2BFD-4A4F-8B56-6FAFDDFB4A6C}" type="presOf" srcId="{83216AD4-8059-4971-9749-857FF006EBD3}" destId="{03F0D297-2748-4985-955C-8AC0890A6268}" srcOrd="0" destOrd="0" presId="urn:microsoft.com/office/officeart/2005/8/layout/chevron2"/>
    <dgm:cxn modelId="{285C86C2-286D-4386-B150-D30540B1190B}" srcId="{3F59BB18-6A4E-433E-B6FD-537975E90B32}" destId="{782E868E-B416-451C-A3DB-4F8C1260B4C4}" srcOrd="0" destOrd="0" parTransId="{41517A62-9C3C-48EC-8174-72CB5DA2F00D}" sibTransId="{F18753D5-78BA-47BF-91EB-4C013B0C2A7E}"/>
    <dgm:cxn modelId="{914B30C8-EC56-41E3-B8B0-A9F04EDBE609}" srcId="{9E2794B6-99DD-4DF5-892E-3809438948EF}" destId="{3F59BB18-6A4E-433E-B6FD-537975E90B32}" srcOrd="1" destOrd="0" parTransId="{DF372D78-341D-426C-9B79-2C961B26EECA}" sibTransId="{2802624C-ADB8-448E-BD96-F95C07F338D9}"/>
    <dgm:cxn modelId="{54B3F8D6-44EB-4ECD-BD7F-E7FDD6F595C5}" type="presOf" srcId="{3F59BB18-6A4E-433E-B6FD-537975E90B32}" destId="{ACD63C72-876F-43DC-AE7F-08228178ECC6}" srcOrd="0" destOrd="0" presId="urn:microsoft.com/office/officeart/2005/8/layout/chevron2"/>
    <dgm:cxn modelId="{9F0AD1D8-1629-4401-9C2A-F30EF4C2A131}" type="presOf" srcId="{9E2794B6-99DD-4DF5-892E-3809438948EF}" destId="{3258E9ED-E35B-4F6B-A01F-69075AD1723B}" srcOrd="0" destOrd="0" presId="urn:microsoft.com/office/officeart/2005/8/layout/chevron2"/>
    <dgm:cxn modelId="{60D3B0F2-2940-4FCB-A087-88BDA9CD59B6}" type="presOf" srcId="{73F742E2-BF06-4982-901E-269E8B78764E}" destId="{7AE3F4C8-0E89-47C8-AEC6-C95001ABF68E}"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CEC84FFD-8CE5-47E6-9AB9-D45FF55A643E}" srcId="{1FEAB1D0-307E-4A67-B851-D44183F4F52D}" destId="{9D9BD769-1B7D-416F-8B4B-27B2D2CD3CA1}" srcOrd="0" destOrd="0" parTransId="{7DE221DA-8C44-4EDE-AB8A-789FA2AB033C}" sibTransId="{CCDD5287-80DD-449F-AEAF-3E01922FEC00}"/>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 modelId="{7305B0E8-8242-4294-8CF6-A00EDB1C79AB}" type="presParOf" srcId="{3258E9ED-E35B-4F6B-A01F-69075AD1723B}" destId="{63311B56-AE07-4D87-ACF6-6E100783AEA9}" srcOrd="1" destOrd="0" presId="urn:microsoft.com/office/officeart/2005/8/layout/chevron2"/>
    <dgm:cxn modelId="{84AA3CAD-163E-4E9A-AE3D-7FABD7B8C4D9}" type="presParOf" srcId="{3258E9ED-E35B-4F6B-A01F-69075AD1723B}" destId="{3DD87591-A56D-4800-BF9F-EED8F5460503}" srcOrd="2" destOrd="0" presId="urn:microsoft.com/office/officeart/2005/8/layout/chevron2"/>
    <dgm:cxn modelId="{01B45F07-93C6-412D-88E8-A46465EAFD8C}" type="presParOf" srcId="{3DD87591-A56D-4800-BF9F-EED8F5460503}" destId="{ACD63C72-876F-43DC-AE7F-08228178ECC6}" srcOrd="0" destOrd="0" presId="urn:microsoft.com/office/officeart/2005/8/layout/chevron2"/>
    <dgm:cxn modelId="{03DEFE50-FBDA-44B9-9EE5-6285601E1227}" type="presParOf" srcId="{3DD87591-A56D-4800-BF9F-EED8F5460503}" destId="{42EBA35D-95EA-450D-B3F3-572DAF59F46B}" srcOrd="1" destOrd="0" presId="urn:microsoft.com/office/officeart/2005/8/layout/chevron2"/>
    <dgm:cxn modelId="{40C95492-1F4D-474F-8F5C-F362AAA93CFC}" type="presParOf" srcId="{3258E9ED-E35B-4F6B-A01F-69075AD1723B}" destId="{22FD2E79-50C0-4BA1-85DA-A2C3FCC87FCE}" srcOrd="3" destOrd="0" presId="urn:microsoft.com/office/officeart/2005/8/layout/chevron2"/>
    <dgm:cxn modelId="{7B4B712A-13F3-4270-862C-85BD778AD73F}" type="presParOf" srcId="{3258E9ED-E35B-4F6B-A01F-69075AD1723B}" destId="{571F419C-D810-4F85-BE7D-20C6BED66BB0}" srcOrd="4" destOrd="0" presId="urn:microsoft.com/office/officeart/2005/8/layout/chevron2"/>
    <dgm:cxn modelId="{233A7396-A848-4385-A41C-8D85581AF3FA}" type="presParOf" srcId="{571F419C-D810-4F85-BE7D-20C6BED66BB0}" destId="{BBB18FA3-3BE1-4C11-94E2-B5238C7EBF34}" srcOrd="0" destOrd="0" presId="urn:microsoft.com/office/officeart/2005/8/layout/chevron2"/>
    <dgm:cxn modelId="{18070F51-EA0A-4FFE-8C7C-6E4B3CE48362}" type="presParOf" srcId="{571F419C-D810-4F85-BE7D-20C6BED66BB0}" destId="{03F0D297-2748-4985-955C-8AC0890A6268}" srcOrd="1" destOrd="0" presId="urn:microsoft.com/office/officeart/2005/8/layout/chevron2"/>
    <dgm:cxn modelId="{D9911ADE-03BE-49E1-A7AD-D12F4A563D10}" type="presParOf" srcId="{3258E9ED-E35B-4F6B-A01F-69075AD1723B}" destId="{303A7783-BFD4-4EE7-9381-94B549D5C23B}" srcOrd="5" destOrd="0" presId="urn:microsoft.com/office/officeart/2005/8/layout/chevron2"/>
    <dgm:cxn modelId="{54DFEC1F-355E-49A6-AAAA-A946D0D870EC}" type="presParOf" srcId="{3258E9ED-E35B-4F6B-A01F-69075AD1723B}" destId="{A6948EA6-67F8-41B3-AA61-E3879F7151F7}" srcOrd="6" destOrd="0" presId="urn:microsoft.com/office/officeart/2005/8/layout/chevron2"/>
    <dgm:cxn modelId="{F45E1B02-0659-4646-AE7C-302E90E29C04}" type="presParOf" srcId="{A6948EA6-67F8-41B3-AA61-E3879F7151F7}" destId="{6EA16858-E520-44ED-8708-6CA8E3003C3D}" srcOrd="0" destOrd="0" presId="urn:microsoft.com/office/officeart/2005/8/layout/chevron2"/>
    <dgm:cxn modelId="{B2D7571B-B6F5-43AF-8712-843261A128B8}" type="presParOf" srcId="{A6948EA6-67F8-41B3-AA61-E3879F7151F7}" destId="{7AE3F4C8-0E89-47C8-AEC6-C95001ABF68E}" srcOrd="1" destOrd="0" presId="urn:microsoft.com/office/officeart/2005/8/layout/chevron2"/>
    <dgm:cxn modelId="{7207AC41-AFCD-4FFC-A5A9-9188DF3DC563}" type="presParOf" srcId="{3258E9ED-E35B-4F6B-A01F-69075AD1723B}" destId="{05FD72F3-9209-43B2-B0A8-AE179A11225B}" srcOrd="7" destOrd="0" presId="urn:microsoft.com/office/officeart/2005/8/layout/chevron2"/>
    <dgm:cxn modelId="{7C92A90D-1E3B-4354-9659-816F3449B545}" type="presParOf" srcId="{3258E9ED-E35B-4F6B-A01F-69075AD1723B}" destId="{146E462D-15A5-4949-B3E4-60547C0F99A8}" srcOrd="8" destOrd="0" presId="urn:microsoft.com/office/officeart/2005/8/layout/chevron2"/>
    <dgm:cxn modelId="{399B64EB-A286-4441-A489-C6D2B921D2F4}" type="presParOf" srcId="{146E462D-15A5-4949-B3E4-60547C0F99A8}" destId="{6A04DBEB-83E3-4F9F-81CE-759AD773B57A}" srcOrd="0" destOrd="0" presId="urn:microsoft.com/office/officeart/2005/8/layout/chevron2"/>
    <dgm:cxn modelId="{E0EDEAF9-3CB1-40C2-B89E-C790163058E3}" type="presParOf" srcId="{146E462D-15A5-4949-B3E4-60547C0F99A8}" destId="{0201FDB2-024E-468E-A655-B837044485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9801D03A-73D9-4F9E-A5C6-B5C6F902C6BA}">
      <dgm:prSet phldrT="[Testo]" custT="1"/>
      <dgm:spPr>
        <a:gradFill flip="none" rotWithShape="1">
          <a:gsLst>
            <a:gs pos="0">
              <a:srgbClr val="B42AFB"/>
            </a:gs>
            <a:gs pos="100000">
              <a:schemeClr val="accent5">
                <a:lumMod val="20000"/>
                <a:lumOff val="80000"/>
              </a:schemeClr>
            </a:gs>
          </a:gsLst>
          <a:lin ang="16200000" scaled="0"/>
          <a:tileRect/>
        </a:gradFill>
        <a:ln>
          <a:noFill/>
        </a:ln>
      </dgm:spPr>
      <dgm:t>
        <a:bodyPr/>
        <a:lstStyle/>
        <a:p>
          <a:endParaRPr lang="en-GB" sz="2300" dirty="0">
            <a:solidFill>
              <a:schemeClr val="tx1"/>
            </a:solidFill>
          </a:endParaRPr>
        </a:p>
      </dgm:t>
    </dgm:pt>
    <dgm:pt modelId="{A91B38F9-1F29-4B24-B16D-DAFEAECB7CFB}" type="parTrans" cxnId="{80011846-41FF-4CAE-864E-BA0BB6D0B5B1}">
      <dgm:prSet/>
      <dgm:spPr/>
      <dgm:t>
        <a:bodyPr/>
        <a:lstStyle/>
        <a:p>
          <a:endParaRPr lang="it-IT"/>
        </a:p>
      </dgm:t>
    </dgm:pt>
    <dgm:pt modelId="{8C824BF4-6489-42EE-AB9C-250C672A7BDD}" type="sibTrans" cxnId="{80011846-41FF-4CAE-864E-BA0BB6D0B5B1}">
      <dgm:prSet/>
      <dgm:spPr/>
      <dgm:t>
        <a:bodyPr/>
        <a:lstStyle/>
        <a:p>
          <a:endParaRPr lang="it-IT"/>
        </a:p>
      </dgm:t>
    </dgm:pt>
    <dgm:pt modelId="{D6E89EAC-D30B-4151-BF93-2633B578D869}">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000" dirty="0">
              <a:solidFill>
                <a:schemeClr val="tx1"/>
              </a:solidFill>
            </a:rPr>
            <a:t>EU / EPC – normative PSR PSD3 2027</a:t>
          </a:r>
        </a:p>
      </dgm:t>
    </dgm:pt>
    <dgm:pt modelId="{26A9DF40-B4EC-4CDD-8192-653B841A7CDC}" type="parTrans" cxnId="{CF52B894-F018-4AA8-A069-8A82930E758F}">
      <dgm:prSet/>
      <dgm:spPr/>
      <dgm:t>
        <a:bodyPr/>
        <a:lstStyle/>
        <a:p>
          <a:endParaRPr lang="it-IT"/>
        </a:p>
      </dgm:t>
    </dgm:pt>
    <dgm:pt modelId="{55DC31E6-BC20-4A1D-A129-C15A94EAA8B7}" type="sibTrans" cxnId="{CF52B894-F018-4AA8-A069-8A82930E758F}">
      <dgm:prSet/>
      <dgm:spPr/>
      <dgm:t>
        <a:bodyPr/>
        <a:lstStyle/>
        <a:p>
          <a:endParaRPr lang="it-IT"/>
        </a:p>
      </dgm:t>
    </dgm:pt>
    <dgm:pt modelId="{A8AFA218-F0A9-4181-95D4-FADF434AF416}">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EFCA7EF3-1CA0-4F9B-99D3-B1C276FC2638}" type="parTrans" cxnId="{A7ABC507-312D-4F73-BE6B-8E93B4AA7AF0}">
      <dgm:prSet/>
      <dgm:spPr/>
      <dgm:t>
        <a:bodyPr/>
        <a:lstStyle/>
        <a:p>
          <a:endParaRPr lang="it-IT"/>
        </a:p>
      </dgm:t>
    </dgm:pt>
    <dgm:pt modelId="{349343A5-134C-40AE-BCB1-08850C670602}" type="sibTrans" cxnId="{A7ABC507-312D-4F73-BE6B-8E93B4AA7AF0}">
      <dgm:prSet/>
      <dgm:spPr/>
      <dgm:t>
        <a:bodyPr/>
        <a:lstStyle/>
        <a:p>
          <a:endParaRPr lang="it-IT"/>
        </a:p>
      </dgm:t>
    </dgm:pt>
    <dgm:pt modelId="{45E4715C-02DB-4024-840A-CFEB111BC451}">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000" dirty="0">
              <a:solidFill>
                <a:schemeClr val="tx1"/>
              </a:solidFill>
            </a:rPr>
            <a:t>ECB – Digital EURO 2028</a:t>
          </a:r>
        </a:p>
      </dgm:t>
    </dgm:pt>
    <dgm:pt modelId="{DA5A6DF2-A42B-4C87-A320-B22DD6F50E74}" type="parTrans" cxnId="{E8210DA8-00D4-4B04-BEAF-8590610CC584}">
      <dgm:prSet/>
      <dgm:spPr/>
      <dgm:t>
        <a:bodyPr/>
        <a:lstStyle/>
        <a:p>
          <a:endParaRPr lang="it-IT"/>
        </a:p>
      </dgm:t>
    </dgm:pt>
    <dgm:pt modelId="{9F3E0727-BAE2-45EB-9B64-BDFA3E2BF0D5}" type="sibTrans" cxnId="{E8210DA8-00D4-4B04-BEAF-8590610CC584}">
      <dgm:prSet/>
      <dgm:spPr/>
      <dgm:t>
        <a:bodyPr/>
        <a:lstStyle/>
        <a:p>
          <a:endParaRPr lang="it-IT"/>
        </a:p>
      </dgm:t>
    </dgm:pt>
    <dgm:pt modelId="{FE63B6E7-61D8-4258-B68D-481D863955D8}">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6FB622AB-A50D-453D-A44D-886072B29027}" type="parTrans" cxnId="{60FB4F22-CFDB-47BD-B231-FC13F4FFC532}">
      <dgm:prSet/>
      <dgm:spPr/>
      <dgm:t>
        <a:bodyPr/>
        <a:lstStyle/>
        <a:p>
          <a:endParaRPr lang="it-IT"/>
        </a:p>
      </dgm:t>
    </dgm:pt>
    <dgm:pt modelId="{1183E3E7-1EDC-439F-B6F6-FDD553A95FF6}" type="sibTrans" cxnId="{60FB4F22-CFDB-47BD-B231-FC13F4FFC532}">
      <dgm:prSet/>
      <dgm:spPr/>
      <dgm:t>
        <a:bodyPr/>
        <a:lstStyle/>
        <a:p>
          <a:endParaRPr lang="it-IT"/>
        </a:p>
      </dgm:t>
    </dgm:pt>
    <dgm:pt modelId="{2FFCA376-4DEF-4B67-B7D3-0F070F0DD030}">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000" dirty="0">
              <a:solidFill>
                <a:schemeClr val="tx1"/>
              </a:solidFill>
            </a:rPr>
            <a:t>ECB – Pontes DLT settlement 2027 - 2028 </a:t>
          </a:r>
        </a:p>
      </dgm:t>
    </dgm:pt>
    <dgm:pt modelId="{F64CADB5-086D-4126-BAAE-EFF35600229B}" type="parTrans" cxnId="{249DA7B5-7EA7-438B-AB84-0ACE1D1C0123}">
      <dgm:prSet/>
      <dgm:spPr/>
      <dgm:t>
        <a:bodyPr/>
        <a:lstStyle/>
        <a:p>
          <a:endParaRPr lang="it-IT"/>
        </a:p>
      </dgm:t>
    </dgm:pt>
    <dgm:pt modelId="{7E806E90-1BDC-4041-A16D-7E3E42241B43}" type="sibTrans" cxnId="{249DA7B5-7EA7-438B-AB84-0ACE1D1C0123}">
      <dgm:prSet/>
      <dgm:spPr/>
      <dgm:t>
        <a:bodyPr/>
        <a:lstStyle/>
        <a:p>
          <a:endParaRPr lang="it-IT"/>
        </a:p>
      </dgm:t>
    </dgm:pt>
    <dgm:pt modelId="{E09538C9-B62F-4FD6-B468-133ADCE6BF31}">
      <dgm:prSet phldrT="[Testo]"/>
      <dgm:spPr>
        <a:gradFill flip="none" rotWithShape="1">
          <a:gsLst>
            <a:gs pos="6000">
              <a:schemeClr val="accent5">
                <a:lumMod val="20000"/>
                <a:lumOff val="80000"/>
              </a:schemeClr>
            </a:gs>
            <a:gs pos="100000">
              <a:srgbClr val="B42AFB"/>
            </a:gs>
          </a:gsLst>
          <a:lin ang="5400000" scaled="0"/>
          <a:tileRect/>
        </a:gradFill>
        <a:ln>
          <a:noFill/>
        </a:ln>
      </dgm:spPr>
      <dgm:t>
        <a:bodyPr/>
        <a:lstStyle/>
        <a:p>
          <a:endParaRPr lang="en-GB" dirty="0"/>
        </a:p>
      </dgm:t>
    </dgm:pt>
    <dgm:pt modelId="{3081C934-FC6D-4879-AD8D-DF8E0A76EAFA}" type="parTrans" cxnId="{6E31471F-7AD4-46AD-9E7F-F8C9075CB51A}">
      <dgm:prSet/>
      <dgm:spPr/>
      <dgm:t>
        <a:bodyPr/>
        <a:lstStyle/>
        <a:p>
          <a:endParaRPr lang="it-IT"/>
        </a:p>
      </dgm:t>
    </dgm:pt>
    <dgm:pt modelId="{EE470547-1913-4490-93C5-7578F03BE456}" type="sibTrans" cxnId="{6E31471F-7AD4-46AD-9E7F-F8C9075CB51A}">
      <dgm:prSet/>
      <dgm:spPr/>
      <dgm:t>
        <a:bodyPr/>
        <a:lstStyle/>
        <a:p>
          <a:endParaRPr lang="it-IT"/>
        </a:p>
      </dgm:t>
    </dgm:pt>
    <dgm:pt modelId="{FAD7D5D3-7A15-46E4-8513-BC152FA6D890}">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000" dirty="0">
              <a:solidFill>
                <a:schemeClr val="tx1"/>
              </a:solidFill>
            </a:rPr>
            <a:t>ECB – Cross border payments enhancement 2027</a:t>
          </a:r>
        </a:p>
      </dgm:t>
    </dgm:pt>
    <dgm:pt modelId="{18448F4C-8BEA-42A0-832D-FF7DC2867132}" type="parTrans" cxnId="{06265BEC-FD43-4314-90F4-EBE525893E1E}">
      <dgm:prSet/>
      <dgm:spPr/>
      <dgm:t>
        <a:bodyPr/>
        <a:lstStyle/>
        <a:p>
          <a:endParaRPr lang="it-IT"/>
        </a:p>
      </dgm:t>
    </dgm:pt>
    <dgm:pt modelId="{09F97883-44A0-4628-936F-DC20E4631C5B}" type="sibTrans" cxnId="{06265BEC-FD43-4314-90F4-EBE525893E1E}">
      <dgm:prSet/>
      <dgm:spPr/>
      <dgm:t>
        <a:bodyPr/>
        <a:lstStyle/>
        <a:p>
          <a:endParaRPr lang="it-IT"/>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4F4A869-C796-415A-B3A2-F5772C733116}" type="pres">
      <dgm:prSet presAssocID="{9801D03A-73D9-4F9E-A5C6-B5C6F902C6BA}" presName="composite" presStyleCnt="0"/>
      <dgm:spPr/>
    </dgm:pt>
    <dgm:pt modelId="{27220BA0-74E5-4231-A4C4-B23A670C6D95}" type="pres">
      <dgm:prSet presAssocID="{9801D03A-73D9-4F9E-A5C6-B5C6F902C6BA}" presName="parentText" presStyleLbl="alignNode1" presStyleIdx="0" presStyleCnt="4">
        <dgm:presLayoutVars>
          <dgm:chMax val="1"/>
          <dgm:bulletEnabled val="1"/>
        </dgm:presLayoutVars>
      </dgm:prSet>
      <dgm:spPr/>
    </dgm:pt>
    <dgm:pt modelId="{6805F9AB-D1DB-47DC-BB97-EEBB25758617}" type="pres">
      <dgm:prSet presAssocID="{9801D03A-73D9-4F9E-A5C6-B5C6F902C6BA}" presName="descendantText" presStyleLbl="alignAcc1" presStyleIdx="0" presStyleCnt="4">
        <dgm:presLayoutVars>
          <dgm:bulletEnabled val="1"/>
        </dgm:presLayoutVars>
      </dgm:prSet>
      <dgm:spPr/>
    </dgm:pt>
    <dgm:pt modelId="{68660497-CBFF-437A-8483-2F4EEF1619CD}" type="pres">
      <dgm:prSet presAssocID="{8C824BF4-6489-42EE-AB9C-250C672A7BDD}" presName="sp" presStyleCnt="0"/>
      <dgm:spPr/>
    </dgm:pt>
    <dgm:pt modelId="{E4B8BEE8-771D-4D97-8031-0F6592618A4D}" type="pres">
      <dgm:prSet presAssocID="{A8AFA218-F0A9-4181-95D4-FADF434AF416}" presName="composite" presStyleCnt="0"/>
      <dgm:spPr/>
    </dgm:pt>
    <dgm:pt modelId="{47145C3B-2BD9-4CFD-916B-6BA25C19D8F5}" type="pres">
      <dgm:prSet presAssocID="{A8AFA218-F0A9-4181-95D4-FADF434AF416}" presName="parentText" presStyleLbl="alignNode1" presStyleIdx="1" presStyleCnt="4">
        <dgm:presLayoutVars>
          <dgm:chMax val="1"/>
          <dgm:bulletEnabled val="1"/>
        </dgm:presLayoutVars>
      </dgm:prSet>
      <dgm:spPr/>
    </dgm:pt>
    <dgm:pt modelId="{8705E798-E64F-42E8-AF3C-8A89EAB226E2}" type="pres">
      <dgm:prSet presAssocID="{A8AFA218-F0A9-4181-95D4-FADF434AF416}" presName="descendantText" presStyleLbl="alignAcc1" presStyleIdx="1" presStyleCnt="4" custLinFactY="100000" custLinFactNeighborY="167009">
        <dgm:presLayoutVars>
          <dgm:bulletEnabled val="1"/>
        </dgm:presLayoutVars>
      </dgm:prSet>
      <dgm:spPr/>
    </dgm:pt>
    <dgm:pt modelId="{93528607-4EB9-4589-8644-A95C3F299B0F}" type="pres">
      <dgm:prSet presAssocID="{349343A5-134C-40AE-BCB1-08850C670602}" presName="sp" presStyleCnt="0"/>
      <dgm:spPr/>
    </dgm:pt>
    <dgm:pt modelId="{933F02C5-221D-4328-9BD9-0F8971749644}" type="pres">
      <dgm:prSet presAssocID="{FE63B6E7-61D8-4258-B68D-481D863955D8}" presName="composite" presStyleCnt="0"/>
      <dgm:spPr/>
    </dgm:pt>
    <dgm:pt modelId="{F952E1D5-07F3-4C8D-9EF6-C11443BB60DB}" type="pres">
      <dgm:prSet presAssocID="{FE63B6E7-61D8-4258-B68D-481D863955D8}" presName="parentText" presStyleLbl="alignNode1" presStyleIdx="2" presStyleCnt="4">
        <dgm:presLayoutVars>
          <dgm:chMax val="1"/>
          <dgm:bulletEnabled val="1"/>
        </dgm:presLayoutVars>
      </dgm:prSet>
      <dgm:spPr/>
    </dgm:pt>
    <dgm:pt modelId="{BFE80C57-5910-4F54-9F67-711832289454}" type="pres">
      <dgm:prSet presAssocID="{FE63B6E7-61D8-4258-B68D-481D863955D8}" presName="descendantText" presStyleLbl="alignAcc1" presStyleIdx="2" presStyleCnt="4">
        <dgm:presLayoutVars>
          <dgm:bulletEnabled val="1"/>
        </dgm:presLayoutVars>
      </dgm:prSet>
      <dgm:spPr/>
    </dgm:pt>
    <dgm:pt modelId="{9605597A-E560-41CD-9ED3-A09C64B9FFBA}" type="pres">
      <dgm:prSet presAssocID="{1183E3E7-1EDC-439F-B6F6-FDD553A95FF6}" presName="sp" presStyleCnt="0"/>
      <dgm:spPr/>
    </dgm:pt>
    <dgm:pt modelId="{7ABFD30E-14DB-4706-9C49-5C3CD5A26EC2}" type="pres">
      <dgm:prSet presAssocID="{E09538C9-B62F-4FD6-B468-133ADCE6BF31}" presName="composite" presStyleCnt="0"/>
      <dgm:spPr/>
    </dgm:pt>
    <dgm:pt modelId="{AAB58A7E-A2FE-45EB-A9BC-82E8D1C57C76}" type="pres">
      <dgm:prSet presAssocID="{E09538C9-B62F-4FD6-B468-133ADCE6BF31}" presName="parentText" presStyleLbl="alignNode1" presStyleIdx="3" presStyleCnt="4">
        <dgm:presLayoutVars>
          <dgm:chMax val="1"/>
          <dgm:bulletEnabled val="1"/>
        </dgm:presLayoutVars>
      </dgm:prSet>
      <dgm:spPr/>
    </dgm:pt>
    <dgm:pt modelId="{79E84E8D-9FAF-40B7-8B28-FBA8FE500ECA}" type="pres">
      <dgm:prSet presAssocID="{E09538C9-B62F-4FD6-B468-133ADCE6BF31}" presName="descendantText" presStyleLbl="alignAcc1" presStyleIdx="3" presStyleCnt="4" custLinFactY="-100000" custLinFactNeighborY="-167510">
        <dgm:presLayoutVars>
          <dgm:bulletEnabled val="1"/>
        </dgm:presLayoutVars>
      </dgm:prSet>
      <dgm:spPr/>
    </dgm:pt>
  </dgm:ptLst>
  <dgm:cxnLst>
    <dgm:cxn modelId="{8A8F7500-0E12-44F1-8C37-C4AE616E8105}" type="presOf" srcId="{A8AFA218-F0A9-4181-95D4-FADF434AF416}" destId="{47145C3B-2BD9-4CFD-916B-6BA25C19D8F5}" srcOrd="0" destOrd="0" presId="urn:microsoft.com/office/officeart/2005/8/layout/chevron2"/>
    <dgm:cxn modelId="{B1FBE402-7406-430B-A712-3CDF5AABA1D0}" type="presOf" srcId="{D6E89EAC-D30B-4151-BF93-2633B578D869}" destId="{6805F9AB-D1DB-47DC-BB97-EEBB25758617}" srcOrd="0" destOrd="0" presId="urn:microsoft.com/office/officeart/2005/8/layout/chevron2"/>
    <dgm:cxn modelId="{A7ABC507-312D-4F73-BE6B-8E93B4AA7AF0}" srcId="{9E2794B6-99DD-4DF5-892E-3809438948EF}" destId="{A8AFA218-F0A9-4181-95D4-FADF434AF416}" srcOrd="1" destOrd="0" parTransId="{EFCA7EF3-1CA0-4F9B-99D3-B1C276FC2638}" sibTransId="{349343A5-134C-40AE-BCB1-08850C670602}"/>
    <dgm:cxn modelId="{763D4C12-42EB-4C4A-8715-1175198AD6B7}" type="presOf" srcId="{E09538C9-B62F-4FD6-B468-133ADCE6BF31}" destId="{AAB58A7E-A2FE-45EB-A9BC-82E8D1C57C76}" srcOrd="0" destOrd="0" presId="urn:microsoft.com/office/officeart/2005/8/layout/chevron2"/>
    <dgm:cxn modelId="{6E31471F-7AD4-46AD-9E7F-F8C9075CB51A}" srcId="{9E2794B6-99DD-4DF5-892E-3809438948EF}" destId="{E09538C9-B62F-4FD6-B468-133ADCE6BF31}" srcOrd="3" destOrd="0" parTransId="{3081C934-FC6D-4879-AD8D-DF8E0A76EAFA}" sibTransId="{EE470547-1913-4490-93C5-7578F03BE456}"/>
    <dgm:cxn modelId="{60FB4F22-CFDB-47BD-B231-FC13F4FFC532}" srcId="{9E2794B6-99DD-4DF5-892E-3809438948EF}" destId="{FE63B6E7-61D8-4258-B68D-481D863955D8}" srcOrd="2" destOrd="0" parTransId="{6FB622AB-A50D-453D-A44D-886072B29027}" sibTransId="{1183E3E7-1EDC-439F-B6F6-FDD553A95FF6}"/>
    <dgm:cxn modelId="{80011846-41FF-4CAE-864E-BA0BB6D0B5B1}" srcId="{9E2794B6-99DD-4DF5-892E-3809438948EF}" destId="{9801D03A-73D9-4F9E-A5C6-B5C6F902C6BA}" srcOrd="0" destOrd="0" parTransId="{A91B38F9-1F29-4B24-B16D-DAFEAECB7CFB}" sibTransId="{8C824BF4-6489-42EE-AB9C-250C672A7BDD}"/>
    <dgm:cxn modelId="{FCEF6569-3001-4CAB-AF6B-C88929B79F44}" type="presOf" srcId="{FE63B6E7-61D8-4258-B68D-481D863955D8}" destId="{F952E1D5-07F3-4C8D-9EF6-C11443BB60DB}" srcOrd="0" destOrd="0" presId="urn:microsoft.com/office/officeart/2005/8/layout/chevron2"/>
    <dgm:cxn modelId="{88653B7F-AEE6-4291-B9D6-E0FD5E038C40}" type="presOf" srcId="{FAD7D5D3-7A15-46E4-8513-BC152FA6D890}" destId="{79E84E8D-9FAF-40B7-8B28-FBA8FE500ECA}" srcOrd="0" destOrd="0" presId="urn:microsoft.com/office/officeart/2005/8/layout/chevron2"/>
    <dgm:cxn modelId="{F5AD9392-9A60-4464-8488-9856C06823D1}" type="presOf" srcId="{45E4715C-02DB-4024-840A-CFEB111BC451}" destId="{8705E798-E64F-42E8-AF3C-8A89EAB226E2}" srcOrd="0" destOrd="0" presId="urn:microsoft.com/office/officeart/2005/8/layout/chevron2"/>
    <dgm:cxn modelId="{CF52B894-F018-4AA8-A069-8A82930E758F}" srcId="{9801D03A-73D9-4F9E-A5C6-B5C6F902C6BA}" destId="{D6E89EAC-D30B-4151-BF93-2633B578D869}" srcOrd="0" destOrd="0" parTransId="{26A9DF40-B4EC-4CDD-8192-653B841A7CDC}" sibTransId="{55DC31E6-BC20-4A1D-A129-C15A94EAA8B7}"/>
    <dgm:cxn modelId="{677D909C-A165-4F5B-A29B-F1533DD6DB01}" type="presOf" srcId="{2FFCA376-4DEF-4B67-B7D3-0F070F0DD030}" destId="{BFE80C57-5910-4F54-9F67-711832289454}" srcOrd="0" destOrd="0" presId="urn:microsoft.com/office/officeart/2005/8/layout/chevron2"/>
    <dgm:cxn modelId="{E8210DA8-00D4-4B04-BEAF-8590610CC584}" srcId="{A8AFA218-F0A9-4181-95D4-FADF434AF416}" destId="{45E4715C-02DB-4024-840A-CFEB111BC451}" srcOrd="0" destOrd="0" parTransId="{DA5A6DF2-A42B-4C87-A320-B22DD6F50E74}" sibTransId="{9F3E0727-BAE2-45EB-9B64-BDFA3E2BF0D5}"/>
    <dgm:cxn modelId="{0C607CAA-799F-4293-A36C-FC1396AA3BE3}" type="presOf" srcId="{9801D03A-73D9-4F9E-A5C6-B5C6F902C6BA}" destId="{27220BA0-74E5-4231-A4C4-B23A670C6D95}" srcOrd="0" destOrd="0" presId="urn:microsoft.com/office/officeart/2005/8/layout/chevron2"/>
    <dgm:cxn modelId="{249DA7B5-7EA7-438B-AB84-0ACE1D1C0123}" srcId="{FE63B6E7-61D8-4258-B68D-481D863955D8}" destId="{2FFCA376-4DEF-4B67-B7D3-0F070F0DD030}" srcOrd="0" destOrd="0" parTransId="{F64CADB5-086D-4126-BAAE-EFF35600229B}" sibTransId="{7E806E90-1BDC-4041-A16D-7E3E42241B43}"/>
    <dgm:cxn modelId="{9F0AD1D8-1629-4401-9C2A-F30EF4C2A131}" type="presOf" srcId="{9E2794B6-99DD-4DF5-892E-3809438948EF}" destId="{3258E9ED-E35B-4F6B-A01F-69075AD1723B}" srcOrd="0" destOrd="0" presId="urn:microsoft.com/office/officeart/2005/8/layout/chevron2"/>
    <dgm:cxn modelId="{06265BEC-FD43-4314-90F4-EBE525893E1E}" srcId="{E09538C9-B62F-4FD6-B468-133ADCE6BF31}" destId="{FAD7D5D3-7A15-46E4-8513-BC152FA6D890}" srcOrd="0" destOrd="0" parTransId="{18448F4C-8BEA-42A0-832D-FF7DC2867132}" sibTransId="{09F97883-44A0-4628-936F-DC20E4631C5B}"/>
    <dgm:cxn modelId="{BC443B9E-75C9-46B5-A875-3B2AC2A64403}" type="presParOf" srcId="{3258E9ED-E35B-4F6B-A01F-69075AD1723B}" destId="{34F4A869-C796-415A-B3A2-F5772C733116}" srcOrd="0" destOrd="0" presId="urn:microsoft.com/office/officeart/2005/8/layout/chevron2"/>
    <dgm:cxn modelId="{DE8FA38C-C514-4E27-AE18-D8404D856083}" type="presParOf" srcId="{34F4A869-C796-415A-B3A2-F5772C733116}" destId="{27220BA0-74E5-4231-A4C4-B23A670C6D95}" srcOrd="0" destOrd="0" presId="urn:microsoft.com/office/officeart/2005/8/layout/chevron2"/>
    <dgm:cxn modelId="{58BFFC51-D849-44B0-88CF-2B3D501E2689}" type="presParOf" srcId="{34F4A869-C796-415A-B3A2-F5772C733116}" destId="{6805F9AB-D1DB-47DC-BB97-EEBB25758617}" srcOrd="1" destOrd="0" presId="urn:microsoft.com/office/officeart/2005/8/layout/chevron2"/>
    <dgm:cxn modelId="{B73E78BB-32AB-4570-9EA2-ACC8427A03A9}" type="presParOf" srcId="{3258E9ED-E35B-4F6B-A01F-69075AD1723B}" destId="{68660497-CBFF-437A-8483-2F4EEF1619CD}" srcOrd="1" destOrd="0" presId="urn:microsoft.com/office/officeart/2005/8/layout/chevron2"/>
    <dgm:cxn modelId="{53077625-E837-489C-B6C3-4313BA3F5BFA}" type="presParOf" srcId="{3258E9ED-E35B-4F6B-A01F-69075AD1723B}" destId="{E4B8BEE8-771D-4D97-8031-0F6592618A4D}" srcOrd="2" destOrd="0" presId="urn:microsoft.com/office/officeart/2005/8/layout/chevron2"/>
    <dgm:cxn modelId="{CD2B028A-C5F6-4157-9ED4-15ABA2FE5E93}" type="presParOf" srcId="{E4B8BEE8-771D-4D97-8031-0F6592618A4D}" destId="{47145C3B-2BD9-4CFD-916B-6BA25C19D8F5}" srcOrd="0" destOrd="0" presId="urn:microsoft.com/office/officeart/2005/8/layout/chevron2"/>
    <dgm:cxn modelId="{2818081A-199E-4076-918D-76D3F8C04975}" type="presParOf" srcId="{E4B8BEE8-771D-4D97-8031-0F6592618A4D}" destId="{8705E798-E64F-42E8-AF3C-8A89EAB226E2}" srcOrd="1" destOrd="0" presId="urn:microsoft.com/office/officeart/2005/8/layout/chevron2"/>
    <dgm:cxn modelId="{BDB2F7A4-E750-4DC3-BA0B-0F04F64B0290}" type="presParOf" srcId="{3258E9ED-E35B-4F6B-A01F-69075AD1723B}" destId="{93528607-4EB9-4589-8644-A95C3F299B0F}" srcOrd="3" destOrd="0" presId="urn:microsoft.com/office/officeart/2005/8/layout/chevron2"/>
    <dgm:cxn modelId="{C904E005-4DA5-411B-958C-4549FA99D639}" type="presParOf" srcId="{3258E9ED-E35B-4F6B-A01F-69075AD1723B}" destId="{933F02C5-221D-4328-9BD9-0F8971749644}" srcOrd="4" destOrd="0" presId="urn:microsoft.com/office/officeart/2005/8/layout/chevron2"/>
    <dgm:cxn modelId="{1789E4AC-53B7-4AEE-9397-4EFAA8C37FDF}" type="presParOf" srcId="{933F02C5-221D-4328-9BD9-0F8971749644}" destId="{F952E1D5-07F3-4C8D-9EF6-C11443BB60DB}" srcOrd="0" destOrd="0" presId="urn:microsoft.com/office/officeart/2005/8/layout/chevron2"/>
    <dgm:cxn modelId="{DA1449C9-348F-42ED-AA8D-56F481A02C14}" type="presParOf" srcId="{933F02C5-221D-4328-9BD9-0F8971749644}" destId="{BFE80C57-5910-4F54-9F67-711832289454}" srcOrd="1" destOrd="0" presId="urn:microsoft.com/office/officeart/2005/8/layout/chevron2"/>
    <dgm:cxn modelId="{EF3BEC9A-4DA4-4BEA-9A38-53F2BAB37734}" type="presParOf" srcId="{3258E9ED-E35B-4F6B-A01F-69075AD1723B}" destId="{9605597A-E560-41CD-9ED3-A09C64B9FFBA}" srcOrd="5" destOrd="0" presId="urn:microsoft.com/office/officeart/2005/8/layout/chevron2"/>
    <dgm:cxn modelId="{D0038DC7-F194-4BF4-9F9D-26B7D1324330}" type="presParOf" srcId="{3258E9ED-E35B-4F6B-A01F-69075AD1723B}" destId="{7ABFD30E-14DB-4706-9C49-5C3CD5A26EC2}" srcOrd="6" destOrd="0" presId="urn:microsoft.com/office/officeart/2005/8/layout/chevron2"/>
    <dgm:cxn modelId="{AE023FD4-4081-4C64-A797-4D65EF5AC78E}" type="presParOf" srcId="{7ABFD30E-14DB-4706-9C49-5C3CD5A26EC2}" destId="{AAB58A7E-A2FE-45EB-A9BC-82E8D1C57C76}" srcOrd="0" destOrd="0" presId="urn:microsoft.com/office/officeart/2005/8/layout/chevron2"/>
    <dgm:cxn modelId="{33C64CD4-9CB6-42F8-884B-731B99CEC2BC}" type="presParOf" srcId="{7ABFD30E-14DB-4706-9C49-5C3CD5A26EC2}" destId="{79E84E8D-9FAF-40B7-8B28-FBA8FE500E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300" dirty="0">
              <a:solidFill>
                <a:schemeClr val="tx1"/>
              </a:solidFill>
            </a:rPr>
            <a:t>EU / EPC – normative PSR PSD3 2027</a:t>
          </a: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1">
        <dgm:presLayoutVars>
          <dgm:chMax val="1"/>
          <dgm:bulletEnabled val="1"/>
        </dgm:presLayoutVars>
      </dgm:prSet>
      <dgm:spPr/>
    </dgm:pt>
    <dgm:pt modelId="{C1B33D86-DF4A-4669-828F-AD2B371BF9F3}" type="pres">
      <dgm:prSet presAssocID="{465EA9D3-FE8B-4F5B-9A4A-008951D6A2CB}" presName="descendantText" presStyleLbl="alignAcc1" presStyleIdx="0" presStyleCnt="1" custScaleY="101766">
        <dgm:presLayoutVars>
          <dgm:bulletEnabled val="1"/>
        </dgm:presLayoutVars>
      </dgm:prSet>
      <dgm:spPr/>
    </dgm:pt>
  </dgm:ptLst>
  <dgm:cxnLst>
    <dgm:cxn modelId="{F349A80D-1CC9-4AF6-B92B-107C3444C52E}" type="presOf" srcId="{465EA9D3-FE8B-4F5B-9A4A-008951D6A2CB}" destId="{15879CCC-910E-489E-978F-7B6385161CA0}"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8519A3A8-3B1A-4ED3-A356-DB22CA20E714}" srcId="{9E2794B6-99DD-4DF5-892E-3809438948EF}" destId="{465EA9D3-FE8B-4F5B-9A4A-008951D6A2CB}" srcOrd="0" destOrd="0" parTransId="{9E068C5F-0161-4F49-9D50-96C98C9BF5B2}" sibTransId="{83FADE1E-0DDB-48C5-B663-939AF63B636D}"/>
    <dgm:cxn modelId="{9F0AD1D8-1629-4401-9C2A-F30EF4C2A131}" type="presOf" srcId="{9E2794B6-99DD-4DF5-892E-3809438948EF}" destId="{3258E9ED-E35B-4F6B-A01F-69075AD1723B}"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300" dirty="0">
              <a:solidFill>
                <a:schemeClr val="tx1"/>
              </a:solidFill>
            </a:rPr>
            <a:t>ECB – TIPS Cross border payments enhancement 2027</a:t>
          </a: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1">
        <dgm:presLayoutVars>
          <dgm:chMax val="1"/>
          <dgm:bulletEnabled val="1"/>
        </dgm:presLayoutVars>
      </dgm:prSet>
      <dgm:spPr/>
    </dgm:pt>
    <dgm:pt modelId="{C1B33D86-DF4A-4669-828F-AD2B371BF9F3}" type="pres">
      <dgm:prSet presAssocID="{465EA9D3-FE8B-4F5B-9A4A-008951D6A2CB}" presName="descendantText" presStyleLbl="alignAcc1" presStyleIdx="0" presStyleCnt="1" custScaleY="101766">
        <dgm:presLayoutVars>
          <dgm:bulletEnabled val="1"/>
        </dgm:presLayoutVars>
      </dgm:prSet>
      <dgm:spPr/>
    </dgm:pt>
  </dgm:ptLst>
  <dgm:cxnLst>
    <dgm:cxn modelId="{F349A80D-1CC9-4AF6-B92B-107C3444C52E}" type="presOf" srcId="{465EA9D3-FE8B-4F5B-9A4A-008951D6A2CB}" destId="{15879CCC-910E-489E-978F-7B6385161CA0}"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8519A3A8-3B1A-4ED3-A356-DB22CA20E714}" srcId="{9E2794B6-99DD-4DF5-892E-3809438948EF}" destId="{465EA9D3-FE8B-4F5B-9A4A-008951D6A2CB}" srcOrd="0" destOrd="0" parTransId="{9E068C5F-0161-4F49-9D50-96C98C9BF5B2}" sibTransId="{83FADE1E-0DDB-48C5-B663-939AF63B636D}"/>
    <dgm:cxn modelId="{9F0AD1D8-1629-4401-9C2A-F30EF4C2A131}" type="presOf" srcId="{9E2794B6-99DD-4DF5-892E-3809438948EF}" destId="{3258E9ED-E35B-4F6B-A01F-69075AD1723B}"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300" dirty="0">
              <a:solidFill>
                <a:schemeClr val="tx1"/>
              </a:solidFill>
            </a:rPr>
            <a:t>EBA-OCT Cross border payments enhancement 2027</a:t>
          </a: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1">
        <dgm:presLayoutVars>
          <dgm:chMax val="1"/>
          <dgm:bulletEnabled val="1"/>
        </dgm:presLayoutVars>
      </dgm:prSet>
      <dgm:spPr/>
    </dgm:pt>
    <dgm:pt modelId="{C1B33D86-DF4A-4669-828F-AD2B371BF9F3}" type="pres">
      <dgm:prSet presAssocID="{465EA9D3-FE8B-4F5B-9A4A-008951D6A2CB}" presName="descendantText" presStyleLbl="alignAcc1" presStyleIdx="0" presStyleCnt="1" custScaleY="101766">
        <dgm:presLayoutVars>
          <dgm:bulletEnabled val="1"/>
        </dgm:presLayoutVars>
      </dgm:prSet>
      <dgm:spPr/>
    </dgm:pt>
  </dgm:ptLst>
  <dgm:cxnLst>
    <dgm:cxn modelId="{F349A80D-1CC9-4AF6-B92B-107C3444C52E}" type="presOf" srcId="{465EA9D3-FE8B-4F5B-9A4A-008951D6A2CB}" destId="{15879CCC-910E-489E-978F-7B6385161CA0}"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8519A3A8-3B1A-4ED3-A356-DB22CA20E714}" srcId="{9E2794B6-99DD-4DF5-892E-3809438948EF}" destId="{465EA9D3-FE8B-4F5B-9A4A-008951D6A2CB}" srcOrd="0" destOrd="0" parTransId="{9E068C5F-0161-4F49-9D50-96C98C9BF5B2}" sibTransId="{83FADE1E-0DDB-48C5-B663-939AF63B636D}"/>
    <dgm:cxn modelId="{9F0AD1D8-1629-4401-9C2A-F30EF4C2A131}" type="presOf" srcId="{9E2794B6-99DD-4DF5-892E-3809438948EF}" destId="{3258E9ED-E35B-4F6B-A01F-69075AD1723B}"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300" dirty="0">
              <a:solidFill>
                <a:schemeClr val="tx1"/>
              </a:solidFill>
            </a:rPr>
            <a:t>SWIFT Cross border enhancement  post 2026</a:t>
          </a: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1">
        <dgm:presLayoutVars>
          <dgm:chMax val="1"/>
          <dgm:bulletEnabled val="1"/>
        </dgm:presLayoutVars>
      </dgm:prSet>
      <dgm:spPr/>
    </dgm:pt>
    <dgm:pt modelId="{C1B33D86-DF4A-4669-828F-AD2B371BF9F3}" type="pres">
      <dgm:prSet presAssocID="{465EA9D3-FE8B-4F5B-9A4A-008951D6A2CB}" presName="descendantText" presStyleLbl="alignAcc1" presStyleIdx="0" presStyleCnt="1" custScaleY="101766">
        <dgm:presLayoutVars>
          <dgm:bulletEnabled val="1"/>
        </dgm:presLayoutVars>
      </dgm:prSet>
      <dgm:spPr/>
    </dgm:pt>
  </dgm:ptLst>
  <dgm:cxnLst>
    <dgm:cxn modelId="{F349A80D-1CC9-4AF6-B92B-107C3444C52E}" type="presOf" srcId="{465EA9D3-FE8B-4F5B-9A4A-008951D6A2CB}" destId="{15879CCC-910E-489E-978F-7B6385161CA0}"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8519A3A8-3B1A-4ED3-A356-DB22CA20E714}" srcId="{9E2794B6-99DD-4DF5-892E-3809438948EF}" destId="{465EA9D3-FE8B-4F5B-9A4A-008951D6A2CB}" srcOrd="0" destOrd="0" parTransId="{9E068C5F-0161-4F49-9D50-96C98C9BF5B2}" sibTransId="{83FADE1E-0DDB-48C5-B663-939AF63B636D}"/>
    <dgm:cxn modelId="{9F0AD1D8-1629-4401-9C2A-F30EF4C2A131}" type="presOf" srcId="{9E2794B6-99DD-4DF5-892E-3809438948EF}" destId="{3258E9ED-E35B-4F6B-A01F-69075AD1723B}"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300" dirty="0">
              <a:solidFill>
                <a:schemeClr val="tx1"/>
              </a:solidFill>
            </a:rPr>
            <a:t>ECB – Pontes DLT settlement 2027 - 2028</a:t>
          </a: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1">
        <dgm:presLayoutVars>
          <dgm:chMax val="1"/>
          <dgm:bulletEnabled val="1"/>
        </dgm:presLayoutVars>
      </dgm:prSet>
      <dgm:spPr/>
    </dgm:pt>
    <dgm:pt modelId="{C1B33D86-DF4A-4669-828F-AD2B371BF9F3}" type="pres">
      <dgm:prSet presAssocID="{465EA9D3-FE8B-4F5B-9A4A-008951D6A2CB}" presName="descendantText" presStyleLbl="alignAcc1" presStyleIdx="0" presStyleCnt="1" custScaleY="101766">
        <dgm:presLayoutVars>
          <dgm:bulletEnabled val="1"/>
        </dgm:presLayoutVars>
      </dgm:prSet>
      <dgm:spPr/>
    </dgm:pt>
  </dgm:ptLst>
  <dgm:cxnLst>
    <dgm:cxn modelId="{F349A80D-1CC9-4AF6-B92B-107C3444C52E}" type="presOf" srcId="{465EA9D3-FE8B-4F5B-9A4A-008951D6A2CB}" destId="{15879CCC-910E-489E-978F-7B6385161CA0}"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8519A3A8-3B1A-4ED3-A356-DB22CA20E714}" srcId="{9E2794B6-99DD-4DF5-892E-3809438948EF}" destId="{465EA9D3-FE8B-4F5B-9A4A-008951D6A2CB}" srcOrd="0" destOrd="0" parTransId="{9E068C5F-0161-4F49-9D50-96C98C9BF5B2}" sibTransId="{83FADE1E-0DDB-48C5-B663-939AF63B636D}"/>
    <dgm:cxn modelId="{9F0AD1D8-1629-4401-9C2A-F30EF4C2A131}" type="presOf" srcId="{9E2794B6-99DD-4DF5-892E-3809438948EF}" destId="{3258E9ED-E35B-4F6B-A01F-69075AD1723B}"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gradFill flip="none" rotWithShape="1">
          <a:gsLst>
            <a:gs pos="0">
              <a:schemeClr val="accent5">
                <a:lumMod val="20000"/>
                <a:lumOff val="80000"/>
              </a:schemeClr>
            </a:gs>
            <a:gs pos="100000">
              <a:srgbClr val="B42AFB"/>
            </a:gs>
          </a:gsLst>
          <a:lin ang="5400000" scaled="0"/>
          <a:tileRect/>
        </a:gradFill>
        <a:ln>
          <a:noFill/>
        </a:ln>
      </dgm:spPr>
      <dgm:t>
        <a:bodyPr/>
        <a:lstStyle/>
        <a:p>
          <a:endParaRPr lang="en-GB" dirty="0"/>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gradFill flip="none" rotWithShape="1">
          <a:gsLst>
            <a:gs pos="0">
              <a:schemeClr val="accent5">
                <a:lumMod val="20000"/>
                <a:lumOff val="80000"/>
              </a:schemeClr>
            </a:gs>
            <a:gs pos="100000">
              <a:schemeClr val="accent2">
                <a:lumMod val="60000"/>
                <a:lumOff val="40000"/>
              </a:schemeClr>
            </a:gs>
          </a:gsLst>
          <a:lin ang="16200000" scaled="0"/>
          <a:tileRect/>
        </a:gradFill>
        <a:ln>
          <a:noFill/>
        </a:ln>
      </dgm:spPr>
      <dgm:t>
        <a:bodyPr/>
        <a:lstStyle/>
        <a:p>
          <a:r>
            <a:rPr lang="en-GB" sz="2300" dirty="0">
              <a:solidFill>
                <a:schemeClr val="tx1"/>
              </a:solidFill>
            </a:rPr>
            <a:t>ECB – Digital EURO 2028</a:t>
          </a: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1">
        <dgm:presLayoutVars>
          <dgm:chMax val="1"/>
          <dgm:bulletEnabled val="1"/>
        </dgm:presLayoutVars>
      </dgm:prSet>
      <dgm:spPr/>
    </dgm:pt>
    <dgm:pt modelId="{C1B33D86-DF4A-4669-828F-AD2B371BF9F3}" type="pres">
      <dgm:prSet presAssocID="{465EA9D3-FE8B-4F5B-9A4A-008951D6A2CB}" presName="descendantText" presStyleLbl="alignAcc1" presStyleIdx="0" presStyleCnt="1" custScaleY="101766">
        <dgm:presLayoutVars>
          <dgm:bulletEnabled val="1"/>
        </dgm:presLayoutVars>
      </dgm:prSet>
      <dgm:spPr/>
    </dgm:pt>
  </dgm:ptLst>
  <dgm:cxnLst>
    <dgm:cxn modelId="{F349A80D-1CC9-4AF6-B92B-107C3444C52E}" type="presOf" srcId="{465EA9D3-FE8B-4F5B-9A4A-008951D6A2CB}" destId="{15879CCC-910E-489E-978F-7B6385161CA0}"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8519A3A8-3B1A-4ED3-A356-DB22CA20E714}" srcId="{9E2794B6-99DD-4DF5-892E-3809438948EF}" destId="{465EA9D3-FE8B-4F5B-9A4A-008951D6A2CB}" srcOrd="0" destOrd="0" parTransId="{9E068C5F-0161-4F49-9D50-96C98C9BF5B2}" sibTransId="{83FADE1E-0DDB-48C5-B663-939AF63B636D}"/>
    <dgm:cxn modelId="{9F0AD1D8-1629-4401-9C2A-F30EF4C2A131}" type="presOf" srcId="{9E2794B6-99DD-4DF5-892E-3809438948EF}" destId="{3258E9ED-E35B-4F6B-A01F-69075AD1723B}"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2794B6-99DD-4DF5-892E-3809438948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65EA9D3-FE8B-4F5B-9A4A-008951D6A2CB}">
      <dgm:prSet phldrT="[Testo]"/>
      <dgm:spPr>
        <a:xfrm rot="5400000">
          <a:off x="-176410" y="178091"/>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9E068C5F-0161-4F49-9D50-96C98C9BF5B2}" type="parTrans" cxnId="{8519A3A8-3B1A-4ED3-A356-DB22CA20E714}">
      <dgm:prSet/>
      <dgm:spPr/>
      <dgm:t>
        <a:bodyPr/>
        <a:lstStyle/>
        <a:p>
          <a:endParaRPr lang="en-GB"/>
        </a:p>
      </dgm:t>
    </dgm:pt>
    <dgm:pt modelId="{83FADE1E-0DDB-48C5-B663-939AF63B636D}" type="sibTrans" cxnId="{8519A3A8-3B1A-4ED3-A356-DB22CA20E714}">
      <dgm:prSet/>
      <dgm:spPr/>
      <dgm:t>
        <a:bodyPr/>
        <a:lstStyle/>
        <a:p>
          <a:endParaRPr lang="en-GB"/>
        </a:p>
      </dgm:t>
    </dgm:pt>
    <dgm:pt modelId="{36A45495-63D8-4232-AF71-950F75B0BBF7}">
      <dgm:prSet phldrT="[Testo]" custT="1"/>
      <dgm:spPr>
        <a:xfrm rot="5400000">
          <a:off x="4170604" y="-3345673"/>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it-IT" sz="1600" b="1" dirty="0" err="1">
              <a:solidFill>
                <a:schemeClr val="tx1"/>
              </a:solidFill>
            </a:rPr>
            <a:t>Sovranità</a:t>
          </a:r>
          <a:r>
            <a:rPr lang="it-IT" sz="1600" b="1" dirty="0">
              <a:solidFill>
                <a:schemeClr val="tx1"/>
              </a:solidFill>
            </a:rPr>
            <a:t> e </a:t>
          </a:r>
          <a:r>
            <a:rPr lang="it-IT" sz="1600" b="1" dirty="0" err="1">
              <a:solidFill>
                <a:schemeClr val="tx1"/>
              </a:solidFill>
            </a:rPr>
            <a:t>autonomia</a:t>
          </a:r>
          <a:r>
            <a:rPr lang="it-IT" sz="1600" b="1" dirty="0">
              <a:solidFill>
                <a:schemeClr val="tx1"/>
              </a:solidFill>
            </a:rPr>
            <a:t>.</a:t>
          </a:r>
          <a:r>
            <a:rPr lang="it-IT" sz="1600" dirty="0">
              <a:solidFill>
                <a:schemeClr val="tx1"/>
              </a:solidFill>
            </a:rPr>
            <a:t> </a:t>
          </a:r>
          <a:r>
            <a:rPr lang="it-IT" sz="1600" noProof="0" dirty="0">
              <a:solidFill>
                <a:schemeClr val="tx1"/>
              </a:solidFill>
            </a:rPr>
            <a:t>Mantenere</a:t>
          </a:r>
          <a:r>
            <a:rPr lang="it-IT" sz="1600" dirty="0">
              <a:solidFill>
                <a:schemeClr val="tx1"/>
              </a:solidFill>
            </a:rPr>
            <a:t> il </a:t>
          </a:r>
          <a:r>
            <a:rPr lang="it-IT" sz="1600" dirty="0" err="1">
              <a:solidFill>
                <a:schemeClr val="tx1"/>
              </a:solidFill>
            </a:rPr>
            <a:t>controllo</a:t>
          </a:r>
          <a:r>
            <a:rPr lang="it-IT" sz="1600" dirty="0">
              <a:solidFill>
                <a:schemeClr val="tx1"/>
              </a:solidFill>
            </a:rPr>
            <a:t> del Sistema </a:t>
          </a:r>
          <a:r>
            <a:rPr lang="it-IT" sz="1600" dirty="0" err="1">
              <a:solidFill>
                <a:schemeClr val="tx1"/>
              </a:solidFill>
            </a:rPr>
            <a:t>dei</a:t>
          </a:r>
          <a:r>
            <a:rPr lang="it-IT" sz="1600" dirty="0">
              <a:solidFill>
                <a:schemeClr val="tx1"/>
              </a:solidFill>
            </a:rPr>
            <a:t> </a:t>
          </a:r>
          <a:r>
            <a:rPr lang="it-IT" sz="1600" dirty="0" err="1">
              <a:solidFill>
                <a:schemeClr val="tx1"/>
              </a:solidFill>
            </a:rPr>
            <a:t>pagamenti</a:t>
          </a:r>
          <a:r>
            <a:rPr lang="it-IT" sz="1600" dirty="0">
              <a:solidFill>
                <a:schemeClr val="tx1"/>
              </a:solidFill>
            </a:rPr>
            <a:t> </a:t>
          </a:r>
          <a:r>
            <a:rPr lang="it-IT" sz="1600" dirty="0" err="1">
              <a:solidFill>
                <a:schemeClr val="tx1"/>
              </a:solidFill>
            </a:rPr>
            <a:t>europeo</a:t>
          </a:r>
          <a:r>
            <a:rPr lang="it-IT" sz="1600" dirty="0">
              <a:solidFill>
                <a:schemeClr val="tx1"/>
              </a:solidFill>
            </a:rPr>
            <a:t>. Ridurre la dipendenza da PSP non europei, Big Tech statunitensi e asiatiche. Rafforzare l'autonomia strategica dell'Europa e il ruolo internazionale dell'euro.</a:t>
          </a:r>
          <a:endParaRPr lang="it-IT" sz="1600" dirty="0">
            <a:solidFill>
              <a:schemeClr val="tx1"/>
            </a:solidFill>
            <a:latin typeface="Calibri" panose="020F0502020204030204"/>
            <a:ea typeface="+mn-ea"/>
            <a:cs typeface="+mn-cs"/>
          </a:endParaRPr>
        </a:p>
      </dgm:t>
    </dgm:pt>
    <dgm:pt modelId="{2D32D7CA-D4C3-4A3A-BFB7-8555F59F1B0E}" type="parTrans" cxnId="{14755E81-79C5-462D-B586-0F58E1349BC1}">
      <dgm:prSet/>
      <dgm:spPr/>
      <dgm:t>
        <a:bodyPr/>
        <a:lstStyle/>
        <a:p>
          <a:endParaRPr lang="en-GB"/>
        </a:p>
      </dgm:t>
    </dgm:pt>
    <dgm:pt modelId="{D3DCD357-0837-4435-85A1-5C05A75DF7F2}" type="sibTrans" cxnId="{14755E81-79C5-462D-B586-0F58E1349BC1}">
      <dgm:prSet/>
      <dgm:spPr/>
      <dgm:t>
        <a:bodyPr/>
        <a:lstStyle/>
        <a:p>
          <a:endParaRPr lang="en-GB"/>
        </a:p>
      </dgm:t>
    </dgm:pt>
    <dgm:pt modelId="{3F59BB18-6A4E-433E-B6FD-537975E90B32}">
      <dgm:prSet phldrT="[Testo]"/>
      <dgm:spPr>
        <a:xfrm rot="5400000">
          <a:off x="-176410" y="1237899"/>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DF372D78-341D-426C-9B79-2C961B26EECA}" type="parTrans" cxnId="{914B30C8-EC56-41E3-B8B0-A9F04EDBE609}">
      <dgm:prSet/>
      <dgm:spPr/>
      <dgm:t>
        <a:bodyPr/>
        <a:lstStyle/>
        <a:p>
          <a:endParaRPr lang="en-GB"/>
        </a:p>
      </dgm:t>
    </dgm:pt>
    <dgm:pt modelId="{2802624C-ADB8-448E-BD96-F95C07F338D9}" type="sibTrans" cxnId="{914B30C8-EC56-41E3-B8B0-A9F04EDBE609}">
      <dgm:prSet/>
      <dgm:spPr/>
      <dgm:t>
        <a:bodyPr/>
        <a:lstStyle/>
        <a:p>
          <a:endParaRPr lang="en-GB"/>
        </a:p>
      </dgm:t>
    </dgm:pt>
    <dgm:pt modelId="{782E868E-B416-451C-A3DB-4F8C1260B4C4}">
      <dgm:prSet phldrT="[Testo]" custT="1"/>
      <dgm:spPr>
        <a:xfrm rot="5400000">
          <a:off x="4170604" y="-2285865"/>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it-IT" sz="1600" b="1" dirty="0">
              <a:solidFill>
                <a:schemeClr val="tx1"/>
              </a:solidFill>
            </a:rPr>
            <a:t>Inclusione e accessibilità.</a:t>
          </a:r>
          <a:r>
            <a:rPr lang="it-IT" sz="1600" dirty="0">
              <a:solidFill>
                <a:schemeClr val="tx1"/>
              </a:solidFill>
            </a:rPr>
            <a:t> Offrire uno strumento di pagamento digitale accessibile a tutti. E’ una moneta digitale di banca centrale, priva di rischio accessibile anche a soggetti esclusi dal sistema bancario tradizionale.</a:t>
          </a:r>
          <a:endParaRPr lang="en-GB" sz="1600" dirty="0">
            <a:solidFill>
              <a:schemeClr val="tx1"/>
            </a:solidFill>
            <a:latin typeface="Calibri" panose="020F0502020204030204"/>
            <a:ea typeface="+mn-ea"/>
            <a:cs typeface="+mn-cs"/>
          </a:endParaRPr>
        </a:p>
      </dgm:t>
    </dgm:pt>
    <dgm:pt modelId="{41517A62-9C3C-48EC-8174-72CB5DA2F00D}" type="parTrans" cxnId="{285C86C2-286D-4386-B150-D30540B1190B}">
      <dgm:prSet/>
      <dgm:spPr/>
      <dgm:t>
        <a:bodyPr/>
        <a:lstStyle/>
        <a:p>
          <a:endParaRPr lang="en-GB"/>
        </a:p>
      </dgm:t>
    </dgm:pt>
    <dgm:pt modelId="{F18753D5-78BA-47BF-91EB-4C013B0C2A7E}" type="sibTrans" cxnId="{285C86C2-286D-4386-B150-D30540B1190B}">
      <dgm:prSet/>
      <dgm:spPr/>
      <dgm:t>
        <a:bodyPr/>
        <a:lstStyle/>
        <a:p>
          <a:endParaRPr lang="en-GB"/>
        </a:p>
      </dgm:t>
    </dgm:pt>
    <dgm:pt modelId="{71D97334-1B0E-4333-8B52-BF89376F25F5}">
      <dgm:prSet phldrT="[Testo]"/>
      <dgm:spPr>
        <a:xfrm rot="5400000">
          <a:off x="-176410" y="2297707"/>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1B84E4F6-A96C-4C59-84C5-9120BBD5D9C4}" type="parTrans" cxnId="{237550BF-057A-4DC8-A858-F56299E7F485}">
      <dgm:prSet/>
      <dgm:spPr/>
      <dgm:t>
        <a:bodyPr/>
        <a:lstStyle/>
        <a:p>
          <a:endParaRPr lang="en-GB"/>
        </a:p>
      </dgm:t>
    </dgm:pt>
    <dgm:pt modelId="{1B226401-4E4C-4EC3-9EB8-2B1C47723789}" type="sibTrans" cxnId="{237550BF-057A-4DC8-A858-F56299E7F485}">
      <dgm:prSet/>
      <dgm:spPr/>
      <dgm:t>
        <a:bodyPr/>
        <a:lstStyle/>
        <a:p>
          <a:endParaRPr lang="en-GB"/>
        </a:p>
      </dgm:t>
    </dgm:pt>
    <dgm:pt modelId="{83216AD4-8059-4971-9749-857FF006EBD3}">
      <dgm:prSet phldrT="[Testo]" custT="1"/>
      <dgm:spPr>
        <a:xfrm rot="5400000">
          <a:off x="4170604" y="-1226056"/>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it-IT" sz="1600" b="1" noProof="0" dirty="0">
              <a:solidFill>
                <a:schemeClr val="tx1"/>
              </a:solidFill>
            </a:rPr>
            <a:t>Efficienza e innovazione.</a:t>
          </a:r>
          <a:r>
            <a:rPr lang="it-IT" sz="1600" noProof="0" dirty="0">
              <a:solidFill>
                <a:schemeClr val="tx1"/>
              </a:solidFill>
            </a:rPr>
            <a:t> Semplificare i pagamenti e stimolare la concorrenza. E’ una ulteriore opzione di pagamento gratuita per le funzioni base universalmente accettata in tutta l’area EURO.</a:t>
          </a:r>
          <a:endParaRPr lang="it-IT" sz="1600" noProof="0" dirty="0">
            <a:solidFill>
              <a:schemeClr val="tx1"/>
            </a:solidFill>
            <a:latin typeface="Calibri" panose="020F0502020204030204"/>
            <a:ea typeface="+mn-ea"/>
            <a:cs typeface="+mn-cs"/>
          </a:endParaRPr>
        </a:p>
      </dgm:t>
    </dgm:pt>
    <dgm:pt modelId="{3C8738BA-E7B8-422F-A3BF-53C63C25EFD5}" type="parTrans" cxnId="{CFFB45A5-8B41-4028-939E-FA54D7459FC4}">
      <dgm:prSet/>
      <dgm:spPr/>
      <dgm:t>
        <a:bodyPr/>
        <a:lstStyle/>
        <a:p>
          <a:endParaRPr lang="en-GB"/>
        </a:p>
      </dgm:t>
    </dgm:pt>
    <dgm:pt modelId="{9223DFCD-772B-4900-B491-C70EEE02D185}" type="sibTrans" cxnId="{CFFB45A5-8B41-4028-939E-FA54D7459FC4}">
      <dgm:prSet/>
      <dgm:spPr/>
      <dgm:t>
        <a:bodyPr/>
        <a:lstStyle/>
        <a:p>
          <a:endParaRPr lang="en-GB"/>
        </a:p>
      </dgm:t>
    </dgm:pt>
    <dgm:pt modelId="{C6049425-C3A1-43C8-9936-24976DAD8E28}">
      <dgm:prSet phldrT="[Testo]"/>
      <dgm:spPr>
        <a:xfrm rot="5400000">
          <a:off x="-176410" y="3357516"/>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676EF1CC-AD6D-489F-9FA9-76BB923C23EB}" type="parTrans" cxnId="{462F3616-1A04-496C-AD2F-7EC24943B7DC}">
      <dgm:prSet/>
      <dgm:spPr/>
      <dgm:t>
        <a:bodyPr/>
        <a:lstStyle/>
        <a:p>
          <a:endParaRPr lang="en-GB"/>
        </a:p>
      </dgm:t>
    </dgm:pt>
    <dgm:pt modelId="{F6D449FF-5EB5-4D14-8A66-4F723FDBACEB}" type="sibTrans" cxnId="{462F3616-1A04-496C-AD2F-7EC24943B7DC}">
      <dgm:prSet/>
      <dgm:spPr/>
      <dgm:t>
        <a:bodyPr/>
        <a:lstStyle/>
        <a:p>
          <a:endParaRPr lang="en-GB"/>
        </a:p>
      </dgm:t>
    </dgm:pt>
    <dgm:pt modelId="{73F742E2-BF06-4982-901E-269E8B78764E}">
      <dgm:prSet phldrT="[Testo]" custT="1"/>
      <dgm:spPr>
        <a:xfrm rot="5400000">
          <a:off x="4170604" y="-166248"/>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1600" b="1" dirty="0">
              <a:solidFill>
                <a:schemeClr val="tx1"/>
              </a:solidFill>
              <a:latin typeface="Calibri" panose="020F0502020204030204"/>
              <a:ea typeface="+mn-ea"/>
              <a:cs typeface="+mn-cs"/>
            </a:rPr>
            <a:t>Privacy.</a:t>
          </a:r>
          <a:r>
            <a:rPr lang="en-GB" sz="1600" dirty="0">
              <a:solidFill>
                <a:schemeClr val="tx1"/>
              </a:solidFill>
              <a:latin typeface="Calibri" panose="020F0502020204030204"/>
              <a:ea typeface="+mn-ea"/>
              <a:cs typeface="+mn-cs"/>
            </a:rPr>
            <a:t> </a:t>
          </a:r>
          <a:r>
            <a:rPr lang="en-GB" sz="1600" dirty="0" err="1">
              <a:solidFill>
                <a:schemeClr val="tx1"/>
              </a:solidFill>
              <a:latin typeface="Calibri" panose="020F0502020204030204"/>
              <a:ea typeface="+mn-ea"/>
              <a:cs typeface="+mn-cs"/>
            </a:rPr>
            <a:t>Offrire</a:t>
          </a:r>
          <a:r>
            <a:rPr lang="en-GB" sz="1600" dirty="0">
              <a:solidFill>
                <a:schemeClr val="tx1"/>
              </a:solidFill>
              <a:latin typeface="Calibri" panose="020F0502020204030204"/>
              <a:ea typeface="+mn-ea"/>
              <a:cs typeface="+mn-cs"/>
            </a:rPr>
            <a:t> un </a:t>
          </a:r>
          <a:r>
            <a:rPr lang="en-GB" sz="1600" dirty="0" err="1">
              <a:solidFill>
                <a:schemeClr val="tx1"/>
              </a:solidFill>
              <a:latin typeface="Calibri" panose="020F0502020204030204"/>
              <a:ea typeface="+mn-ea"/>
              <a:cs typeface="+mn-cs"/>
            </a:rPr>
            <a:t>livello</a:t>
          </a:r>
          <a:r>
            <a:rPr lang="en-GB" sz="1600" dirty="0">
              <a:solidFill>
                <a:schemeClr val="tx1"/>
              </a:solidFill>
              <a:latin typeface="Calibri" panose="020F0502020204030204"/>
              <a:ea typeface="+mn-ea"/>
              <a:cs typeface="+mn-cs"/>
            </a:rPr>
            <a:t> di privacy </a:t>
          </a:r>
          <a:r>
            <a:rPr lang="en-GB" sz="1600" dirty="0" err="1">
              <a:solidFill>
                <a:schemeClr val="tx1"/>
              </a:solidFill>
              <a:latin typeface="Calibri" panose="020F0502020204030204"/>
              <a:ea typeface="+mn-ea"/>
              <a:cs typeface="+mn-cs"/>
            </a:rPr>
            <a:t>superiore</a:t>
          </a:r>
          <a:r>
            <a:rPr lang="en-GB" sz="1600" dirty="0">
              <a:solidFill>
                <a:schemeClr val="tx1"/>
              </a:solidFill>
              <a:latin typeface="Calibri" panose="020F0502020204030204"/>
              <a:ea typeface="+mn-ea"/>
              <a:cs typeface="+mn-cs"/>
            </a:rPr>
            <a:t> rispetto </a:t>
          </a:r>
          <a:r>
            <a:rPr lang="en-GB" sz="1600" dirty="0" err="1">
              <a:solidFill>
                <a:schemeClr val="tx1"/>
              </a:solidFill>
              <a:latin typeface="Calibri" panose="020F0502020204030204"/>
              <a:ea typeface="+mn-ea"/>
              <a:cs typeface="+mn-cs"/>
            </a:rPr>
            <a:t>agli</a:t>
          </a:r>
          <a:r>
            <a:rPr lang="en-GB" sz="1600" dirty="0">
              <a:solidFill>
                <a:schemeClr val="tx1"/>
              </a:solidFill>
              <a:latin typeface="Calibri" panose="020F0502020204030204"/>
              <a:ea typeface="+mn-ea"/>
              <a:cs typeface="+mn-cs"/>
            </a:rPr>
            <a:t> </a:t>
          </a:r>
          <a:r>
            <a:rPr lang="en-GB" sz="1600" dirty="0" err="1">
              <a:solidFill>
                <a:schemeClr val="tx1"/>
              </a:solidFill>
              <a:latin typeface="Calibri" panose="020F0502020204030204"/>
              <a:ea typeface="+mn-ea"/>
              <a:cs typeface="+mn-cs"/>
            </a:rPr>
            <a:t>attuali</a:t>
          </a:r>
          <a:r>
            <a:rPr lang="en-GB" sz="1600" dirty="0">
              <a:solidFill>
                <a:schemeClr val="tx1"/>
              </a:solidFill>
              <a:latin typeface="Calibri" panose="020F0502020204030204"/>
              <a:ea typeface="+mn-ea"/>
              <a:cs typeface="+mn-cs"/>
            </a:rPr>
            <a:t> </a:t>
          </a:r>
          <a:r>
            <a:rPr lang="en-GB" sz="1600" dirty="0" err="1">
              <a:solidFill>
                <a:schemeClr val="tx1"/>
              </a:solidFill>
              <a:latin typeface="Calibri" panose="020F0502020204030204"/>
              <a:ea typeface="+mn-ea"/>
              <a:cs typeface="+mn-cs"/>
            </a:rPr>
            <a:t>servizi</a:t>
          </a:r>
          <a:r>
            <a:rPr lang="en-GB" sz="1600" dirty="0">
              <a:solidFill>
                <a:schemeClr val="tx1"/>
              </a:solidFill>
              <a:latin typeface="Calibri" panose="020F0502020204030204"/>
              <a:ea typeface="+mn-ea"/>
              <a:cs typeface="+mn-cs"/>
            </a:rPr>
            <a:t> di </a:t>
          </a:r>
          <a:r>
            <a:rPr lang="en-GB" sz="1600" dirty="0" err="1">
              <a:solidFill>
                <a:schemeClr val="tx1"/>
              </a:solidFill>
              <a:latin typeface="Calibri" panose="020F0502020204030204"/>
              <a:ea typeface="+mn-ea"/>
              <a:cs typeface="+mn-cs"/>
            </a:rPr>
            <a:t>pagamento</a:t>
          </a:r>
          <a:r>
            <a:rPr lang="en-GB" sz="1600" dirty="0">
              <a:solidFill>
                <a:schemeClr val="tx1"/>
              </a:solidFill>
              <a:latin typeface="Calibri" panose="020F0502020204030204"/>
              <a:ea typeface="+mn-ea"/>
              <a:cs typeface="+mn-cs"/>
            </a:rPr>
            <a:t> </a:t>
          </a:r>
          <a:r>
            <a:rPr lang="en-GB" sz="1600" dirty="0" err="1">
              <a:solidFill>
                <a:schemeClr val="tx1"/>
              </a:solidFill>
              <a:latin typeface="Calibri" panose="020F0502020204030204"/>
              <a:ea typeface="+mn-ea"/>
              <a:cs typeface="+mn-cs"/>
            </a:rPr>
            <a:t>digitali</a:t>
          </a:r>
          <a:r>
            <a:rPr lang="en-GB" sz="1600" dirty="0">
              <a:solidFill>
                <a:schemeClr val="tx1"/>
              </a:solidFill>
              <a:latin typeface="Calibri" panose="020F0502020204030204"/>
              <a:ea typeface="+mn-ea"/>
              <a:cs typeface="+mn-cs"/>
            </a:rPr>
            <a:t>. I </a:t>
          </a:r>
          <a:r>
            <a:rPr lang="en-GB" sz="1600" dirty="0" err="1">
              <a:solidFill>
                <a:schemeClr val="tx1"/>
              </a:solidFill>
              <a:latin typeface="Calibri" panose="020F0502020204030204"/>
              <a:ea typeface="+mn-ea"/>
              <a:cs typeface="+mn-cs"/>
            </a:rPr>
            <a:t>pagamenti</a:t>
          </a:r>
          <a:r>
            <a:rPr lang="en-GB" sz="1600" dirty="0">
              <a:solidFill>
                <a:schemeClr val="tx1"/>
              </a:solidFill>
              <a:latin typeface="Calibri" panose="020F0502020204030204"/>
              <a:ea typeface="+mn-ea"/>
              <a:cs typeface="+mn-cs"/>
            </a:rPr>
            <a:t> offline </a:t>
          </a:r>
          <a:r>
            <a:rPr lang="en-GB" sz="1600" dirty="0" err="1">
              <a:solidFill>
                <a:schemeClr val="tx1"/>
              </a:solidFill>
              <a:latin typeface="Calibri" panose="020F0502020204030204"/>
              <a:ea typeface="+mn-ea"/>
              <a:cs typeface="+mn-cs"/>
            </a:rPr>
            <a:t>offrono</a:t>
          </a:r>
          <a:r>
            <a:rPr lang="en-GB" sz="1600" dirty="0">
              <a:solidFill>
                <a:schemeClr val="tx1"/>
              </a:solidFill>
              <a:latin typeface="Calibri" panose="020F0502020204030204"/>
              <a:ea typeface="+mn-ea"/>
              <a:cs typeface="+mn-cs"/>
            </a:rPr>
            <a:t> la </a:t>
          </a:r>
          <a:r>
            <a:rPr lang="en-GB" sz="1600" dirty="0" err="1">
              <a:solidFill>
                <a:schemeClr val="tx1"/>
              </a:solidFill>
              <a:latin typeface="Calibri" panose="020F0502020204030204"/>
              <a:ea typeface="+mn-ea"/>
              <a:cs typeface="+mn-cs"/>
            </a:rPr>
            <a:t>massima</a:t>
          </a:r>
          <a:r>
            <a:rPr lang="en-GB" sz="1600" dirty="0">
              <a:solidFill>
                <a:schemeClr val="tx1"/>
              </a:solidFill>
              <a:latin typeface="Calibri" panose="020F0502020204030204"/>
              <a:ea typeface="+mn-ea"/>
              <a:cs typeface="+mn-cs"/>
            </a:rPr>
            <a:t> </a:t>
          </a:r>
          <a:r>
            <a:rPr lang="en-GB" sz="1600" dirty="0" err="1">
              <a:solidFill>
                <a:schemeClr val="tx1"/>
              </a:solidFill>
              <a:latin typeface="Calibri" panose="020F0502020204030204"/>
              <a:ea typeface="+mn-ea"/>
              <a:cs typeface="+mn-cs"/>
            </a:rPr>
            <a:t>priviacy</a:t>
          </a:r>
          <a:r>
            <a:rPr lang="en-GB" sz="1600" dirty="0">
              <a:solidFill>
                <a:schemeClr val="tx1"/>
              </a:solidFill>
              <a:latin typeface="Calibri" panose="020F0502020204030204"/>
              <a:ea typeface="+mn-ea"/>
              <a:cs typeface="+mn-cs"/>
            </a:rPr>
            <a:t> possible, </a:t>
          </a:r>
          <a:r>
            <a:rPr lang="en-GB" sz="1600" dirty="0" err="1">
              <a:solidFill>
                <a:schemeClr val="tx1"/>
              </a:solidFill>
              <a:latin typeface="Calibri" panose="020F0502020204030204"/>
              <a:ea typeface="+mn-ea"/>
              <a:cs typeface="+mn-cs"/>
            </a:rPr>
            <a:t>sono</a:t>
          </a:r>
          <a:r>
            <a:rPr lang="en-GB" sz="1600" dirty="0">
              <a:solidFill>
                <a:schemeClr val="tx1"/>
              </a:solidFill>
              <a:latin typeface="Calibri" panose="020F0502020204030204"/>
              <a:ea typeface="+mn-ea"/>
              <a:cs typeface="+mn-cs"/>
            </a:rPr>
            <a:t> </a:t>
          </a:r>
          <a:r>
            <a:rPr lang="en-GB" sz="1600" dirty="0" err="1">
              <a:solidFill>
                <a:schemeClr val="tx1"/>
              </a:solidFill>
              <a:latin typeface="Calibri" panose="020F0502020204030204"/>
              <a:ea typeface="+mn-ea"/>
              <a:cs typeface="+mn-cs"/>
            </a:rPr>
            <a:t>paragonabili</a:t>
          </a:r>
          <a:r>
            <a:rPr lang="en-GB" sz="1600" dirty="0">
              <a:solidFill>
                <a:schemeClr val="tx1"/>
              </a:solidFill>
              <a:latin typeface="Calibri" panose="020F0502020204030204"/>
              <a:ea typeface="+mn-ea"/>
              <a:cs typeface="+mn-cs"/>
            </a:rPr>
            <a:t> ai </a:t>
          </a:r>
          <a:r>
            <a:rPr lang="en-GB" sz="1600" dirty="0" err="1">
              <a:solidFill>
                <a:schemeClr val="tx1"/>
              </a:solidFill>
              <a:latin typeface="Calibri" panose="020F0502020204030204"/>
              <a:ea typeface="+mn-ea"/>
              <a:cs typeface="+mn-cs"/>
            </a:rPr>
            <a:t>pagamenti</a:t>
          </a:r>
          <a:r>
            <a:rPr lang="en-GB" sz="1600" dirty="0">
              <a:solidFill>
                <a:schemeClr val="tx1"/>
              </a:solidFill>
              <a:latin typeface="Calibri" panose="020F0502020204030204"/>
              <a:ea typeface="+mn-ea"/>
              <a:cs typeface="+mn-cs"/>
            </a:rPr>
            <a:t> in </a:t>
          </a:r>
          <a:r>
            <a:rPr lang="en-GB" sz="1600" dirty="0" err="1">
              <a:solidFill>
                <a:schemeClr val="tx1"/>
              </a:solidFill>
              <a:latin typeface="Calibri" panose="020F0502020204030204"/>
              <a:ea typeface="+mn-ea"/>
              <a:cs typeface="+mn-cs"/>
            </a:rPr>
            <a:t>contanti</a:t>
          </a:r>
          <a:r>
            <a:rPr lang="en-GB" sz="1600" dirty="0">
              <a:solidFill>
                <a:schemeClr val="tx1"/>
              </a:solidFill>
              <a:latin typeface="Calibri" panose="020F0502020204030204"/>
              <a:ea typeface="+mn-ea"/>
              <a:cs typeface="+mn-cs"/>
            </a:rPr>
            <a:t>. </a:t>
          </a:r>
        </a:p>
      </dgm:t>
    </dgm:pt>
    <dgm:pt modelId="{520A46CA-3D91-4A4B-B693-35B03688C13F}" type="parTrans" cxnId="{84FEA205-823C-481F-ADDD-8A98230FA9E5}">
      <dgm:prSet/>
      <dgm:spPr/>
      <dgm:t>
        <a:bodyPr/>
        <a:lstStyle/>
        <a:p>
          <a:endParaRPr lang="en-GB"/>
        </a:p>
      </dgm:t>
    </dgm:pt>
    <dgm:pt modelId="{9B313A54-3955-41B0-8AA2-C842F1C9D900}" type="sibTrans" cxnId="{84FEA205-823C-481F-ADDD-8A98230FA9E5}">
      <dgm:prSet/>
      <dgm:spPr/>
      <dgm:t>
        <a:bodyPr/>
        <a:lstStyle/>
        <a:p>
          <a:endParaRPr lang="en-GB"/>
        </a:p>
      </dgm:t>
    </dgm:pt>
    <dgm:pt modelId="{1FEAB1D0-307E-4A67-B851-D44183F4F52D}">
      <dgm:prSet phldrT="[Testo]"/>
      <dgm:spPr>
        <a:xfrm rot="5400000">
          <a:off x="-176410" y="4417324"/>
          <a:ext cx="1176072" cy="823251"/>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87DF33BB-CCE9-4545-B896-A01A942D6E88}" type="parTrans" cxnId="{8E5410B9-E70F-4D15-BED0-8D17DB85EB42}">
      <dgm:prSet/>
      <dgm:spPr/>
      <dgm:t>
        <a:bodyPr/>
        <a:lstStyle/>
        <a:p>
          <a:endParaRPr lang="en-GB"/>
        </a:p>
      </dgm:t>
    </dgm:pt>
    <dgm:pt modelId="{78451487-5B59-4569-A777-A7DAB2C22EF7}" type="sibTrans" cxnId="{8E5410B9-E70F-4D15-BED0-8D17DB85EB42}">
      <dgm:prSet/>
      <dgm:spPr/>
      <dgm:t>
        <a:bodyPr/>
        <a:lstStyle/>
        <a:p>
          <a:endParaRPr lang="en-GB"/>
        </a:p>
      </dgm:t>
    </dgm:pt>
    <dgm:pt modelId="{9D9BD769-1B7D-416F-8B4B-27B2D2CD3CA1}">
      <dgm:prSet phldrT="[Testo]" custT="1"/>
      <dgm:spPr>
        <a:xfrm rot="5400000">
          <a:off x="4170604" y="893560"/>
          <a:ext cx="764447" cy="7459154"/>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gm:spPr>
      <dgm:t>
        <a:bodyPr/>
        <a:lstStyle/>
        <a:p>
          <a:pPr>
            <a:buChar char="•"/>
          </a:pPr>
          <a:r>
            <a:rPr lang="en-GB" sz="1600" b="1" dirty="0" err="1">
              <a:solidFill>
                <a:schemeClr val="tx1"/>
              </a:solidFill>
            </a:rPr>
            <a:t>Resilienza</a:t>
          </a:r>
          <a:r>
            <a:rPr lang="en-GB" sz="1600" b="1" dirty="0">
              <a:solidFill>
                <a:schemeClr val="tx1"/>
              </a:solidFill>
            </a:rPr>
            <a:t> e </a:t>
          </a:r>
          <a:r>
            <a:rPr lang="en-GB" sz="1600" b="1" dirty="0" err="1">
              <a:solidFill>
                <a:schemeClr val="tx1"/>
              </a:solidFill>
            </a:rPr>
            <a:t>stabilità</a:t>
          </a:r>
          <a:r>
            <a:rPr lang="en-GB" sz="1600" b="1" dirty="0">
              <a:solidFill>
                <a:schemeClr val="tx1"/>
              </a:solidFill>
            </a:rPr>
            <a:t>.</a:t>
          </a:r>
          <a:r>
            <a:rPr lang="en-GB" sz="1600" dirty="0">
              <a:solidFill>
                <a:schemeClr val="tx1"/>
              </a:solidFill>
            </a:rPr>
            <a:t> </a:t>
          </a:r>
          <a:r>
            <a:rPr lang="it-IT" sz="1600" dirty="0">
              <a:solidFill>
                <a:schemeClr val="tx1"/>
              </a:solidFill>
            </a:rPr>
            <a:t>Rafforzare la resilienza del sistema dei pagamenti, offrendo una moneta pubblica utilizzabile anche in caso di interruzioni dei sistemi privati (disastri naturali, pandemie, attacchi informatici su vasta scala).</a:t>
          </a:r>
          <a:r>
            <a:rPr lang="en-GB" sz="1600" dirty="0">
              <a:solidFill>
                <a:schemeClr val="tx1"/>
              </a:solidFill>
            </a:rPr>
            <a:t> </a:t>
          </a:r>
          <a:endParaRPr lang="en-GB" sz="1600" dirty="0">
            <a:solidFill>
              <a:schemeClr val="tx1"/>
            </a:solidFill>
            <a:latin typeface="Calibri" panose="020F0502020204030204"/>
            <a:ea typeface="+mn-ea"/>
            <a:cs typeface="+mn-cs"/>
          </a:endParaRPr>
        </a:p>
      </dgm:t>
    </dgm:pt>
    <dgm:pt modelId="{7DE221DA-8C44-4EDE-AB8A-789FA2AB033C}" type="parTrans" cxnId="{CEC84FFD-8CE5-47E6-9AB9-D45FF55A643E}">
      <dgm:prSet/>
      <dgm:spPr/>
      <dgm:t>
        <a:bodyPr/>
        <a:lstStyle/>
        <a:p>
          <a:endParaRPr lang="en-GB"/>
        </a:p>
      </dgm:t>
    </dgm:pt>
    <dgm:pt modelId="{CCDD5287-80DD-449F-AEAF-3E01922FEC00}" type="sibTrans" cxnId="{CEC84FFD-8CE5-47E6-9AB9-D45FF55A643E}">
      <dgm:prSet/>
      <dgm:spPr/>
      <dgm:t>
        <a:bodyPr/>
        <a:lstStyle/>
        <a:p>
          <a:endParaRPr lang="en-GB"/>
        </a:p>
      </dgm:t>
    </dgm:pt>
    <dgm:pt modelId="{3258E9ED-E35B-4F6B-A01F-69075AD1723B}" type="pres">
      <dgm:prSet presAssocID="{9E2794B6-99DD-4DF5-892E-3809438948EF}" presName="linearFlow" presStyleCnt="0">
        <dgm:presLayoutVars>
          <dgm:dir/>
          <dgm:animLvl val="lvl"/>
          <dgm:resizeHandles val="exact"/>
        </dgm:presLayoutVars>
      </dgm:prSet>
      <dgm:spPr/>
    </dgm:pt>
    <dgm:pt modelId="{31C3EA4A-6629-4000-8E31-6B865AA53980}" type="pres">
      <dgm:prSet presAssocID="{465EA9D3-FE8B-4F5B-9A4A-008951D6A2CB}" presName="composite" presStyleCnt="0"/>
      <dgm:spPr/>
    </dgm:pt>
    <dgm:pt modelId="{15879CCC-910E-489E-978F-7B6385161CA0}" type="pres">
      <dgm:prSet presAssocID="{465EA9D3-FE8B-4F5B-9A4A-008951D6A2CB}" presName="parentText" presStyleLbl="alignNode1" presStyleIdx="0" presStyleCnt="5">
        <dgm:presLayoutVars>
          <dgm:chMax val="1"/>
          <dgm:bulletEnabled val="1"/>
        </dgm:presLayoutVars>
      </dgm:prSet>
      <dgm:spPr/>
    </dgm:pt>
    <dgm:pt modelId="{C1B33D86-DF4A-4669-828F-AD2B371BF9F3}" type="pres">
      <dgm:prSet presAssocID="{465EA9D3-FE8B-4F5B-9A4A-008951D6A2CB}" presName="descendantText" presStyleLbl="alignAcc1" presStyleIdx="0" presStyleCnt="5">
        <dgm:presLayoutVars>
          <dgm:bulletEnabled val="1"/>
        </dgm:presLayoutVars>
      </dgm:prSet>
      <dgm:spPr/>
    </dgm:pt>
    <dgm:pt modelId="{63311B56-AE07-4D87-ACF6-6E100783AEA9}" type="pres">
      <dgm:prSet presAssocID="{83FADE1E-0DDB-48C5-B663-939AF63B636D}" presName="sp" presStyleCnt="0"/>
      <dgm:spPr/>
    </dgm:pt>
    <dgm:pt modelId="{3DD87591-A56D-4800-BF9F-EED8F5460503}" type="pres">
      <dgm:prSet presAssocID="{3F59BB18-6A4E-433E-B6FD-537975E90B32}" presName="composite" presStyleCnt="0"/>
      <dgm:spPr/>
    </dgm:pt>
    <dgm:pt modelId="{ACD63C72-876F-43DC-AE7F-08228178ECC6}" type="pres">
      <dgm:prSet presAssocID="{3F59BB18-6A4E-433E-B6FD-537975E90B32}" presName="parentText" presStyleLbl="alignNode1" presStyleIdx="1" presStyleCnt="5">
        <dgm:presLayoutVars>
          <dgm:chMax val="1"/>
          <dgm:bulletEnabled val="1"/>
        </dgm:presLayoutVars>
      </dgm:prSet>
      <dgm:spPr/>
    </dgm:pt>
    <dgm:pt modelId="{42EBA35D-95EA-450D-B3F3-572DAF59F46B}" type="pres">
      <dgm:prSet presAssocID="{3F59BB18-6A4E-433E-B6FD-537975E90B32}" presName="descendantText" presStyleLbl="alignAcc1" presStyleIdx="1" presStyleCnt="5">
        <dgm:presLayoutVars>
          <dgm:bulletEnabled val="1"/>
        </dgm:presLayoutVars>
      </dgm:prSet>
      <dgm:spPr/>
    </dgm:pt>
    <dgm:pt modelId="{22FD2E79-50C0-4BA1-85DA-A2C3FCC87FCE}" type="pres">
      <dgm:prSet presAssocID="{2802624C-ADB8-448E-BD96-F95C07F338D9}" presName="sp" presStyleCnt="0"/>
      <dgm:spPr/>
    </dgm:pt>
    <dgm:pt modelId="{571F419C-D810-4F85-BE7D-20C6BED66BB0}" type="pres">
      <dgm:prSet presAssocID="{71D97334-1B0E-4333-8B52-BF89376F25F5}" presName="composite" presStyleCnt="0"/>
      <dgm:spPr/>
    </dgm:pt>
    <dgm:pt modelId="{BBB18FA3-3BE1-4C11-94E2-B5238C7EBF34}" type="pres">
      <dgm:prSet presAssocID="{71D97334-1B0E-4333-8B52-BF89376F25F5}" presName="parentText" presStyleLbl="alignNode1" presStyleIdx="2" presStyleCnt="5">
        <dgm:presLayoutVars>
          <dgm:chMax val="1"/>
          <dgm:bulletEnabled val="1"/>
        </dgm:presLayoutVars>
      </dgm:prSet>
      <dgm:spPr/>
    </dgm:pt>
    <dgm:pt modelId="{03F0D297-2748-4985-955C-8AC0890A6268}" type="pres">
      <dgm:prSet presAssocID="{71D97334-1B0E-4333-8B52-BF89376F25F5}" presName="descendantText" presStyleLbl="alignAcc1" presStyleIdx="2" presStyleCnt="5" custLinFactNeighborX="0">
        <dgm:presLayoutVars>
          <dgm:bulletEnabled val="1"/>
        </dgm:presLayoutVars>
      </dgm:prSet>
      <dgm:spPr/>
    </dgm:pt>
    <dgm:pt modelId="{303A7783-BFD4-4EE7-9381-94B549D5C23B}" type="pres">
      <dgm:prSet presAssocID="{1B226401-4E4C-4EC3-9EB8-2B1C47723789}" presName="sp" presStyleCnt="0"/>
      <dgm:spPr/>
    </dgm:pt>
    <dgm:pt modelId="{A6948EA6-67F8-41B3-AA61-E3879F7151F7}" type="pres">
      <dgm:prSet presAssocID="{C6049425-C3A1-43C8-9936-24976DAD8E28}" presName="composite" presStyleCnt="0"/>
      <dgm:spPr/>
    </dgm:pt>
    <dgm:pt modelId="{6EA16858-E520-44ED-8708-6CA8E3003C3D}" type="pres">
      <dgm:prSet presAssocID="{C6049425-C3A1-43C8-9936-24976DAD8E28}" presName="parentText" presStyleLbl="alignNode1" presStyleIdx="3" presStyleCnt="5">
        <dgm:presLayoutVars>
          <dgm:chMax val="1"/>
          <dgm:bulletEnabled val="1"/>
        </dgm:presLayoutVars>
      </dgm:prSet>
      <dgm:spPr/>
    </dgm:pt>
    <dgm:pt modelId="{7AE3F4C8-0E89-47C8-AEC6-C95001ABF68E}" type="pres">
      <dgm:prSet presAssocID="{C6049425-C3A1-43C8-9936-24976DAD8E28}" presName="descendantText" presStyleLbl="alignAcc1" presStyleIdx="3" presStyleCnt="5">
        <dgm:presLayoutVars>
          <dgm:bulletEnabled val="1"/>
        </dgm:presLayoutVars>
      </dgm:prSet>
      <dgm:spPr/>
    </dgm:pt>
    <dgm:pt modelId="{05FD72F3-9209-43B2-B0A8-AE179A11225B}" type="pres">
      <dgm:prSet presAssocID="{F6D449FF-5EB5-4D14-8A66-4F723FDBACEB}" presName="sp" presStyleCnt="0"/>
      <dgm:spPr/>
    </dgm:pt>
    <dgm:pt modelId="{146E462D-15A5-4949-B3E4-60547C0F99A8}" type="pres">
      <dgm:prSet presAssocID="{1FEAB1D0-307E-4A67-B851-D44183F4F52D}" presName="composite" presStyleCnt="0"/>
      <dgm:spPr/>
    </dgm:pt>
    <dgm:pt modelId="{6A04DBEB-83E3-4F9F-81CE-759AD773B57A}" type="pres">
      <dgm:prSet presAssocID="{1FEAB1D0-307E-4A67-B851-D44183F4F52D}" presName="parentText" presStyleLbl="alignNode1" presStyleIdx="4" presStyleCnt="5">
        <dgm:presLayoutVars>
          <dgm:chMax val="1"/>
          <dgm:bulletEnabled val="1"/>
        </dgm:presLayoutVars>
      </dgm:prSet>
      <dgm:spPr/>
    </dgm:pt>
    <dgm:pt modelId="{0201FDB2-024E-468E-A655-B837044485C4}" type="pres">
      <dgm:prSet presAssocID="{1FEAB1D0-307E-4A67-B851-D44183F4F52D}" presName="descendantText" presStyleLbl="alignAcc1" presStyleIdx="4" presStyleCnt="5">
        <dgm:presLayoutVars>
          <dgm:bulletEnabled val="1"/>
        </dgm:presLayoutVars>
      </dgm:prSet>
      <dgm:spPr/>
    </dgm:pt>
  </dgm:ptLst>
  <dgm:cxnLst>
    <dgm:cxn modelId="{84FEA205-823C-481F-ADDD-8A98230FA9E5}" srcId="{C6049425-C3A1-43C8-9936-24976DAD8E28}" destId="{73F742E2-BF06-4982-901E-269E8B78764E}" srcOrd="0" destOrd="0" parTransId="{520A46CA-3D91-4A4B-B693-35B03688C13F}" sibTransId="{9B313A54-3955-41B0-8AA2-C842F1C9D900}"/>
    <dgm:cxn modelId="{F349A80D-1CC9-4AF6-B92B-107C3444C52E}" type="presOf" srcId="{465EA9D3-FE8B-4F5B-9A4A-008951D6A2CB}" destId="{15879CCC-910E-489E-978F-7B6385161CA0}" srcOrd="0" destOrd="0" presId="urn:microsoft.com/office/officeart/2005/8/layout/chevron2"/>
    <dgm:cxn modelId="{462F3616-1A04-496C-AD2F-7EC24943B7DC}" srcId="{9E2794B6-99DD-4DF5-892E-3809438948EF}" destId="{C6049425-C3A1-43C8-9936-24976DAD8E28}" srcOrd="3" destOrd="0" parTransId="{676EF1CC-AD6D-489F-9FA9-76BB923C23EB}" sibTransId="{F6D449FF-5EB5-4D14-8A66-4F723FDBACEB}"/>
    <dgm:cxn modelId="{84C8192B-26B3-46CC-B56E-2967F3203474}" type="presOf" srcId="{9D9BD769-1B7D-416F-8B4B-27B2D2CD3CA1}" destId="{0201FDB2-024E-468E-A655-B837044485C4}" srcOrd="0" destOrd="0" presId="urn:microsoft.com/office/officeart/2005/8/layout/chevron2"/>
    <dgm:cxn modelId="{5EF35B60-43BA-465B-AB7B-A70CFFD7F01E}" type="presOf" srcId="{C6049425-C3A1-43C8-9936-24976DAD8E28}" destId="{6EA16858-E520-44ED-8708-6CA8E3003C3D}" srcOrd="0" destOrd="0" presId="urn:microsoft.com/office/officeart/2005/8/layout/chevron2"/>
    <dgm:cxn modelId="{4D279C44-12F8-4DF1-BC39-4D504AC1C0CE}" type="presOf" srcId="{782E868E-B416-451C-A3DB-4F8C1260B4C4}" destId="{42EBA35D-95EA-450D-B3F3-572DAF59F46B}" srcOrd="0" destOrd="0" presId="urn:microsoft.com/office/officeart/2005/8/layout/chevron2"/>
    <dgm:cxn modelId="{14755E81-79C5-462D-B586-0F58E1349BC1}" srcId="{465EA9D3-FE8B-4F5B-9A4A-008951D6A2CB}" destId="{36A45495-63D8-4232-AF71-950F75B0BBF7}" srcOrd="0" destOrd="0" parTransId="{2D32D7CA-D4C3-4A3A-BFB7-8555F59F1B0E}" sibTransId="{D3DCD357-0837-4435-85A1-5C05A75DF7F2}"/>
    <dgm:cxn modelId="{22D83186-A14D-4BDB-9263-F544BEADF5F0}" type="presOf" srcId="{71D97334-1B0E-4333-8B52-BF89376F25F5}" destId="{BBB18FA3-3BE1-4C11-94E2-B5238C7EBF34}" srcOrd="0" destOrd="0" presId="urn:microsoft.com/office/officeart/2005/8/layout/chevron2"/>
    <dgm:cxn modelId="{CFFB45A5-8B41-4028-939E-FA54D7459FC4}" srcId="{71D97334-1B0E-4333-8B52-BF89376F25F5}" destId="{83216AD4-8059-4971-9749-857FF006EBD3}" srcOrd="0" destOrd="0" parTransId="{3C8738BA-E7B8-422F-A3BF-53C63C25EFD5}" sibTransId="{9223DFCD-772B-4900-B491-C70EEE02D185}"/>
    <dgm:cxn modelId="{8519A3A8-3B1A-4ED3-A356-DB22CA20E714}" srcId="{9E2794B6-99DD-4DF5-892E-3809438948EF}" destId="{465EA9D3-FE8B-4F5B-9A4A-008951D6A2CB}" srcOrd="0" destOrd="0" parTransId="{9E068C5F-0161-4F49-9D50-96C98C9BF5B2}" sibTransId="{83FADE1E-0DDB-48C5-B663-939AF63B636D}"/>
    <dgm:cxn modelId="{F7CB23A9-1B48-4B57-818D-9CDDB22524F8}" type="presOf" srcId="{1FEAB1D0-307E-4A67-B851-D44183F4F52D}" destId="{6A04DBEB-83E3-4F9F-81CE-759AD773B57A}" srcOrd="0" destOrd="0" presId="urn:microsoft.com/office/officeart/2005/8/layout/chevron2"/>
    <dgm:cxn modelId="{8E5410B9-E70F-4D15-BED0-8D17DB85EB42}" srcId="{9E2794B6-99DD-4DF5-892E-3809438948EF}" destId="{1FEAB1D0-307E-4A67-B851-D44183F4F52D}" srcOrd="4" destOrd="0" parTransId="{87DF33BB-CCE9-4545-B896-A01A942D6E88}" sibTransId="{78451487-5B59-4569-A777-A7DAB2C22EF7}"/>
    <dgm:cxn modelId="{237550BF-057A-4DC8-A858-F56299E7F485}" srcId="{9E2794B6-99DD-4DF5-892E-3809438948EF}" destId="{71D97334-1B0E-4333-8B52-BF89376F25F5}" srcOrd="2" destOrd="0" parTransId="{1B84E4F6-A96C-4C59-84C5-9120BBD5D9C4}" sibTransId="{1B226401-4E4C-4EC3-9EB8-2B1C47723789}"/>
    <dgm:cxn modelId="{92136BC0-2BFD-4A4F-8B56-6FAFDDFB4A6C}" type="presOf" srcId="{83216AD4-8059-4971-9749-857FF006EBD3}" destId="{03F0D297-2748-4985-955C-8AC0890A6268}" srcOrd="0" destOrd="0" presId="urn:microsoft.com/office/officeart/2005/8/layout/chevron2"/>
    <dgm:cxn modelId="{285C86C2-286D-4386-B150-D30540B1190B}" srcId="{3F59BB18-6A4E-433E-B6FD-537975E90B32}" destId="{782E868E-B416-451C-A3DB-4F8C1260B4C4}" srcOrd="0" destOrd="0" parTransId="{41517A62-9C3C-48EC-8174-72CB5DA2F00D}" sibTransId="{F18753D5-78BA-47BF-91EB-4C013B0C2A7E}"/>
    <dgm:cxn modelId="{914B30C8-EC56-41E3-B8B0-A9F04EDBE609}" srcId="{9E2794B6-99DD-4DF5-892E-3809438948EF}" destId="{3F59BB18-6A4E-433E-B6FD-537975E90B32}" srcOrd="1" destOrd="0" parTransId="{DF372D78-341D-426C-9B79-2C961B26EECA}" sibTransId="{2802624C-ADB8-448E-BD96-F95C07F338D9}"/>
    <dgm:cxn modelId="{54B3F8D6-44EB-4ECD-BD7F-E7FDD6F595C5}" type="presOf" srcId="{3F59BB18-6A4E-433E-B6FD-537975E90B32}" destId="{ACD63C72-876F-43DC-AE7F-08228178ECC6}" srcOrd="0" destOrd="0" presId="urn:microsoft.com/office/officeart/2005/8/layout/chevron2"/>
    <dgm:cxn modelId="{9F0AD1D8-1629-4401-9C2A-F30EF4C2A131}" type="presOf" srcId="{9E2794B6-99DD-4DF5-892E-3809438948EF}" destId="{3258E9ED-E35B-4F6B-A01F-69075AD1723B}" srcOrd="0" destOrd="0" presId="urn:microsoft.com/office/officeart/2005/8/layout/chevron2"/>
    <dgm:cxn modelId="{60D3B0F2-2940-4FCB-A087-88BDA9CD59B6}" type="presOf" srcId="{73F742E2-BF06-4982-901E-269E8B78764E}" destId="{7AE3F4C8-0E89-47C8-AEC6-C95001ABF68E}" srcOrd="0" destOrd="0" presId="urn:microsoft.com/office/officeart/2005/8/layout/chevron2"/>
    <dgm:cxn modelId="{1939A6F8-7D30-4566-91D2-EB020F0F4F42}" type="presOf" srcId="{36A45495-63D8-4232-AF71-950F75B0BBF7}" destId="{C1B33D86-DF4A-4669-828F-AD2B371BF9F3}" srcOrd="0" destOrd="0" presId="urn:microsoft.com/office/officeart/2005/8/layout/chevron2"/>
    <dgm:cxn modelId="{CEC84FFD-8CE5-47E6-9AB9-D45FF55A643E}" srcId="{1FEAB1D0-307E-4A67-B851-D44183F4F52D}" destId="{9D9BD769-1B7D-416F-8B4B-27B2D2CD3CA1}" srcOrd="0" destOrd="0" parTransId="{7DE221DA-8C44-4EDE-AB8A-789FA2AB033C}" sibTransId="{CCDD5287-80DD-449F-AEAF-3E01922FEC00}"/>
    <dgm:cxn modelId="{70FEC06C-67C8-477A-B12A-EEF8CF2559AD}" type="presParOf" srcId="{3258E9ED-E35B-4F6B-A01F-69075AD1723B}" destId="{31C3EA4A-6629-4000-8E31-6B865AA53980}" srcOrd="0" destOrd="0" presId="urn:microsoft.com/office/officeart/2005/8/layout/chevron2"/>
    <dgm:cxn modelId="{7B14CB7D-B8C9-4799-9393-013308C9E2AD}" type="presParOf" srcId="{31C3EA4A-6629-4000-8E31-6B865AA53980}" destId="{15879CCC-910E-489E-978F-7B6385161CA0}" srcOrd="0" destOrd="0" presId="urn:microsoft.com/office/officeart/2005/8/layout/chevron2"/>
    <dgm:cxn modelId="{F0D6D316-83F6-477F-AE02-A4F38730B9EE}" type="presParOf" srcId="{31C3EA4A-6629-4000-8E31-6B865AA53980}" destId="{C1B33D86-DF4A-4669-828F-AD2B371BF9F3}" srcOrd="1" destOrd="0" presId="urn:microsoft.com/office/officeart/2005/8/layout/chevron2"/>
    <dgm:cxn modelId="{7305B0E8-8242-4294-8CF6-A00EDB1C79AB}" type="presParOf" srcId="{3258E9ED-E35B-4F6B-A01F-69075AD1723B}" destId="{63311B56-AE07-4D87-ACF6-6E100783AEA9}" srcOrd="1" destOrd="0" presId="urn:microsoft.com/office/officeart/2005/8/layout/chevron2"/>
    <dgm:cxn modelId="{84AA3CAD-163E-4E9A-AE3D-7FABD7B8C4D9}" type="presParOf" srcId="{3258E9ED-E35B-4F6B-A01F-69075AD1723B}" destId="{3DD87591-A56D-4800-BF9F-EED8F5460503}" srcOrd="2" destOrd="0" presId="urn:microsoft.com/office/officeart/2005/8/layout/chevron2"/>
    <dgm:cxn modelId="{01B45F07-93C6-412D-88E8-A46465EAFD8C}" type="presParOf" srcId="{3DD87591-A56D-4800-BF9F-EED8F5460503}" destId="{ACD63C72-876F-43DC-AE7F-08228178ECC6}" srcOrd="0" destOrd="0" presId="urn:microsoft.com/office/officeart/2005/8/layout/chevron2"/>
    <dgm:cxn modelId="{03DEFE50-FBDA-44B9-9EE5-6285601E1227}" type="presParOf" srcId="{3DD87591-A56D-4800-BF9F-EED8F5460503}" destId="{42EBA35D-95EA-450D-B3F3-572DAF59F46B}" srcOrd="1" destOrd="0" presId="urn:microsoft.com/office/officeart/2005/8/layout/chevron2"/>
    <dgm:cxn modelId="{40C95492-1F4D-474F-8F5C-F362AAA93CFC}" type="presParOf" srcId="{3258E9ED-E35B-4F6B-A01F-69075AD1723B}" destId="{22FD2E79-50C0-4BA1-85DA-A2C3FCC87FCE}" srcOrd="3" destOrd="0" presId="urn:microsoft.com/office/officeart/2005/8/layout/chevron2"/>
    <dgm:cxn modelId="{7B4B712A-13F3-4270-862C-85BD778AD73F}" type="presParOf" srcId="{3258E9ED-E35B-4F6B-A01F-69075AD1723B}" destId="{571F419C-D810-4F85-BE7D-20C6BED66BB0}" srcOrd="4" destOrd="0" presId="urn:microsoft.com/office/officeart/2005/8/layout/chevron2"/>
    <dgm:cxn modelId="{233A7396-A848-4385-A41C-8D85581AF3FA}" type="presParOf" srcId="{571F419C-D810-4F85-BE7D-20C6BED66BB0}" destId="{BBB18FA3-3BE1-4C11-94E2-B5238C7EBF34}" srcOrd="0" destOrd="0" presId="urn:microsoft.com/office/officeart/2005/8/layout/chevron2"/>
    <dgm:cxn modelId="{18070F51-EA0A-4FFE-8C7C-6E4B3CE48362}" type="presParOf" srcId="{571F419C-D810-4F85-BE7D-20C6BED66BB0}" destId="{03F0D297-2748-4985-955C-8AC0890A6268}" srcOrd="1" destOrd="0" presId="urn:microsoft.com/office/officeart/2005/8/layout/chevron2"/>
    <dgm:cxn modelId="{D9911ADE-03BE-49E1-A7AD-D12F4A563D10}" type="presParOf" srcId="{3258E9ED-E35B-4F6B-A01F-69075AD1723B}" destId="{303A7783-BFD4-4EE7-9381-94B549D5C23B}" srcOrd="5" destOrd="0" presId="urn:microsoft.com/office/officeart/2005/8/layout/chevron2"/>
    <dgm:cxn modelId="{54DFEC1F-355E-49A6-AAAA-A946D0D870EC}" type="presParOf" srcId="{3258E9ED-E35B-4F6B-A01F-69075AD1723B}" destId="{A6948EA6-67F8-41B3-AA61-E3879F7151F7}" srcOrd="6" destOrd="0" presId="urn:microsoft.com/office/officeart/2005/8/layout/chevron2"/>
    <dgm:cxn modelId="{F45E1B02-0659-4646-AE7C-302E90E29C04}" type="presParOf" srcId="{A6948EA6-67F8-41B3-AA61-E3879F7151F7}" destId="{6EA16858-E520-44ED-8708-6CA8E3003C3D}" srcOrd="0" destOrd="0" presId="urn:microsoft.com/office/officeart/2005/8/layout/chevron2"/>
    <dgm:cxn modelId="{B2D7571B-B6F5-43AF-8712-843261A128B8}" type="presParOf" srcId="{A6948EA6-67F8-41B3-AA61-E3879F7151F7}" destId="{7AE3F4C8-0E89-47C8-AEC6-C95001ABF68E}" srcOrd="1" destOrd="0" presId="urn:microsoft.com/office/officeart/2005/8/layout/chevron2"/>
    <dgm:cxn modelId="{7207AC41-AFCD-4FFC-A5A9-9188DF3DC563}" type="presParOf" srcId="{3258E9ED-E35B-4F6B-A01F-69075AD1723B}" destId="{05FD72F3-9209-43B2-B0A8-AE179A11225B}" srcOrd="7" destOrd="0" presId="urn:microsoft.com/office/officeart/2005/8/layout/chevron2"/>
    <dgm:cxn modelId="{7C92A90D-1E3B-4354-9659-816F3449B545}" type="presParOf" srcId="{3258E9ED-E35B-4F6B-A01F-69075AD1723B}" destId="{146E462D-15A5-4949-B3E4-60547C0F99A8}" srcOrd="8" destOrd="0" presId="urn:microsoft.com/office/officeart/2005/8/layout/chevron2"/>
    <dgm:cxn modelId="{399B64EB-A286-4441-A489-C6D2B921D2F4}" type="presParOf" srcId="{146E462D-15A5-4949-B3E4-60547C0F99A8}" destId="{6A04DBEB-83E3-4F9F-81CE-759AD773B57A}" srcOrd="0" destOrd="0" presId="urn:microsoft.com/office/officeart/2005/8/layout/chevron2"/>
    <dgm:cxn modelId="{E0EDEAF9-3CB1-40C2-B89E-C790163058E3}" type="presParOf" srcId="{146E462D-15A5-4949-B3E4-60547C0F99A8}" destId="{0201FDB2-024E-468E-A655-B837044485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39073" y="139744"/>
          <a:ext cx="927155" cy="649008"/>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325174"/>
        <a:ext cx="649008" cy="278147"/>
      </dsp:txXfrm>
    </dsp:sp>
    <dsp:sp modelId="{C1B33D86-DF4A-4669-828F-AD2B371BF9F3}">
      <dsp:nvSpPr>
        <dsp:cNvPr id="0" name=""/>
        <dsp:cNvSpPr/>
      </dsp:nvSpPr>
      <dsp:spPr>
        <a:xfrm rot="5400000">
          <a:off x="4164381" y="-3514702"/>
          <a:ext cx="602651" cy="763339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I </a:t>
          </a:r>
          <a:r>
            <a:rPr lang="en-GB" sz="2000" kern="1200" dirty="0" err="1">
              <a:solidFill>
                <a:schemeClr val="tx1"/>
              </a:solidFill>
            </a:rPr>
            <a:t>pagamenti</a:t>
          </a:r>
          <a:r>
            <a:rPr lang="en-GB" sz="2000" kern="1200" dirty="0">
              <a:solidFill>
                <a:schemeClr val="tx1"/>
              </a:solidFill>
            </a:rPr>
            <a:t> Real time </a:t>
          </a:r>
          <a:r>
            <a:rPr lang="en-GB" sz="2000" kern="1200" dirty="0" err="1">
              <a:solidFill>
                <a:schemeClr val="tx1"/>
              </a:solidFill>
            </a:rPr>
            <a:t>sono</a:t>
          </a:r>
          <a:r>
            <a:rPr lang="en-GB" sz="2000" kern="1200" dirty="0">
              <a:solidFill>
                <a:schemeClr val="tx1"/>
              </a:solidFill>
            </a:rPr>
            <a:t> il nuovo standard</a:t>
          </a:r>
          <a:endParaRPr lang="en-GB" sz="2000" kern="1200" dirty="0">
            <a:solidFill>
              <a:schemeClr val="tx1"/>
            </a:solidFill>
            <a:latin typeface="Calibri" panose="020F0502020204030204"/>
            <a:ea typeface="+mn-ea"/>
            <a:cs typeface="+mn-cs"/>
          </a:endParaRPr>
        </a:p>
      </dsp:txBody>
      <dsp:txXfrm rot="-5400000">
        <a:off x="649009" y="30089"/>
        <a:ext cx="7603978" cy="543813"/>
      </dsp:txXfrm>
    </dsp:sp>
    <dsp:sp modelId="{ACD63C72-876F-43DC-AE7F-08228178ECC6}">
      <dsp:nvSpPr>
        <dsp:cNvPr id="0" name=""/>
        <dsp:cNvSpPr/>
      </dsp:nvSpPr>
      <dsp:spPr>
        <a:xfrm rot="5400000">
          <a:off x="-139073" y="947496"/>
          <a:ext cx="927155" cy="649008"/>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1132926"/>
        <a:ext cx="649008" cy="278147"/>
      </dsp:txXfrm>
    </dsp:sp>
    <dsp:sp modelId="{42EBA35D-95EA-450D-B3F3-572DAF59F46B}">
      <dsp:nvSpPr>
        <dsp:cNvPr id="0" name=""/>
        <dsp:cNvSpPr/>
      </dsp:nvSpPr>
      <dsp:spPr>
        <a:xfrm rot="5400000">
          <a:off x="4164381" y="-2706950"/>
          <a:ext cx="602651" cy="763339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Apertura del </a:t>
          </a:r>
          <a:r>
            <a:rPr lang="en-GB" sz="2000" kern="1200" dirty="0" err="1">
              <a:solidFill>
                <a:schemeClr val="tx1"/>
              </a:solidFill>
            </a:rPr>
            <a:t>mercato</a:t>
          </a:r>
          <a:r>
            <a:rPr lang="en-GB" sz="2000" kern="1200" dirty="0">
              <a:solidFill>
                <a:schemeClr val="tx1"/>
              </a:solidFill>
            </a:rPr>
            <a:t> a </a:t>
          </a:r>
          <a:r>
            <a:rPr lang="en-GB" sz="2000" kern="1200" dirty="0" err="1">
              <a:solidFill>
                <a:schemeClr val="tx1"/>
              </a:solidFill>
            </a:rPr>
            <a:t>nuovi</a:t>
          </a:r>
          <a:r>
            <a:rPr lang="en-GB" sz="2000" kern="1200" dirty="0">
              <a:solidFill>
                <a:schemeClr val="tx1"/>
              </a:solidFill>
            </a:rPr>
            <a:t> </a:t>
          </a:r>
          <a:r>
            <a:rPr lang="en-GB" sz="2000" kern="1200" dirty="0" err="1">
              <a:solidFill>
                <a:schemeClr val="tx1"/>
              </a:solidFill>
            </a:rPr>
            <a:t>soggetti</a:t>
          </a:r>
          <a:r>
            <a:rPr lang="en-GB" sz="2000" kern="1200" dirty="0">
              <a:solidFill>
                <a:schemeClr val="tx1"/>
              </a:solidFill>
            </a:rPr>
            <a:t> non </a:t>
          </a:r>
          <a:r>
            <a:rPr lang="en-GB" sz="2000" kern="1200" dirty="0" err="1">
              <a:solidFill>
                <a:schemeClr val="tx1"/>
              </a:solidFill>
            </a:rPr>
            <a:t>bancari</a:t>
          </a:r>
          <a:endParaRPr lang="en-GB" sz="2000" kern="1200" dirty="0">
            <a:solidFill>
              <a:schemeClr val="tx1"/>
            </a:solidFill>
            <a:latin typeface="Calibri" panose="020F0502020204030204"/>
            <a:ea typeface="+mn-ea"/>
            <a:cs typeface="+mn-cs"/>
          </a:endParaRPr>
        </a:p>
      </dsp:txBody>
      <dsp:txXfrm rot="-5400000">
        <a:off x="649009" y="837841"/>
        <a:ext cx="7603978" cy="543813"/>
      </dsp:txXfrm>
    </dsp:sp>
    <dsp:sp modelId="{BBB18FA3-3BE1-4C11-94E2-B5238C7EBF34}">
      <dsp:nvSpPr>
        <dsp:cNvPr id="0" name=""/>
        <dsp:cNvSpPr/>
      </dsp:nvSpPr>
      <dsp:spPr>
        <a:xfrm rot="5400000">
          <a:off x="-139073" y="1755248"/>
          <a:ext cx="927155" cy="649008"/>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1940678"/>
        <a:ext cx="649008" cy="278147"/>
      </dsp:txXfrm>
    </dsp:sp>
    <dsp:sp modelId="{03F0D297-2748-4985-955C-8AC0890A6268}">
      <dsp:nvSpPr>
        <dsp:cNvPr id="0" name=""/>
        <dsp:cNvSpPr/>
      </dsp:nvSpPr>
      <dsp:spPr>
        <a:xfrm rot="5400000">
          <a:off x="4164381" y="-1899197"/>
          <a:ext cx="602651" cy="763339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solidFill>
            </a:rPr>
            <a:t>Adozione</a:t>
          </a:r>
          <a:r>
            <a:rPr lang="en-GB" sz="2000" kern="1200" dirty="0">
              <a:solidFill>
                <a:schemeClr val="tx1"/>
              </a:solidFill>
            </a:rPr>
            <a:t> </a:t>
          </a:r>
          <a:r>
            <a:rPr lang="en-GB" sz="2000" kern="1200" dirty="0" err="1">
              <a:solidFill>
                <a:schemeClr val="tx1"/>
              </a:solidFill>
            </a:rPr>
            <a:t>generalizzata</a:t>
          </a:r>
          <a:r>
            <a:rPr lang="en-GB" sz="2000" kern="1200" dirty="0">
              <a:solidFill>
                <a:schemeClr val="tx1"/>
              </a:solidFill>
            </a:rPr>
            <a:t> XML</a:t>
          </a:r>
          <a:endParaRPr lang="en-GB" sz="2000" kern="1200" dirty="0">
            <a:solidFill>
              <a:schemeClr val="tx1"/>
            </a:solidFill>
            <a:latin typeface="Calibri" panose="020F0502020204030204"/>
            <a:ea typeface="+mn-ea"/>
            <a:cs typeface="+mn-cs"/>
          </a:endParaRPr>
        </a:p>
      </dsp:txBody>
      <dsp:txXfrm rot="-5400000">
        <a:off x="649009" y="1645594"/>
        <a:ext cx="7603978" cy="543813"/>
      </dsp:txXfrm>
    </dsp:sp>
    <dsp:sp modelId="{6EA16858-E520-44ED-8708-6CA8E3003C3D}">
      <dsp:nvSpPr>
        <dsp:cNvPr id="0" name=""/>
        <dsp:cNvSpPr/>
      </dsp:nvSpPr>
      <dsp:spPr>
        <a:xfrm rot="5400000">
          <a:off x="-139073" y="2563000"/>
          <a:ext cx="927155" cy="649008"/>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2748430"/>
        <a:ext cx="649008" cy="278147"/>
      </dsp:txXfrm>
    </dsp:sp>
    <dsp:sp modelId="{7AE3F4C8-0E89-47C8-AEC6-C95001ABF68E}">
      <dsp:nvSpPr>
        <dsp:cNvPr id="0" name=""/>
        <dsp:cNvSpPr/>
      </dsp:nvSpPr>
      <dsp:spPr>
        <a:xfrm rot="5400000">
          <a:off x="4164381" y="-1091445"/>
          <a:ext cx="602651" cy="763339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solidFill>
              <a:latin typeface="Calibri" panose="020F0502020204030204"/>
              <a:ea typeface="+mn-ea"/>
              <a:cs typeface="+mn-cs"/>
            </a:rPr>
            <a:t>Adozione</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nuove</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tecnologie</a:t>
          </a:r>
          <a:endParaRPr lang="en-GB" sz="2000" kern="1200" dirty="0">
            <a:solidFill>
              <a:schemeClr val="tx1"/>
            </a:solidFill>
            <a:latin typeface="Calibri" panose="020F0502020204030204"/>
            <a:ea typeface="+mn-ea"/>
            <a:cs typeface="+mn-cs"/>
          </a:endParaRPr>
        </a:p>
      </dsp:txBody>
      <dsp:txXfrm rot="-5400000">
        <a:off x="649009" y="2453346"/>
        <a:ext cx="7603978" cy="543813"/>
      </dsp:txXfrm>
    </dsp:sp>
    <dsp:sp modelId="{6A04DBEB-83E3-4F9F-81CE-759AD773B57A}">
      <dsp:nvSpPr>
        <dsp:cNvPr id="0" name=""/>
        <dsp:cNvSpPr/>
      </dsp:nvSpPr>
      <dsp:spPr>
        <a:xfrm rot="5400000">
          <a:off x="-139073" y="3370753"/>
          <a:ext cx="927155" cy="649008"/>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3556183"/>
        <a:ext cx="649008" cy="278147"/>
      </dsp:txXfrm>
    </dsp:sp>
    <dsp:sp modelId="{0201FDB2-024E-468E-A655-B837044485C4}">
      <dsp:nvSpPr>
        <dsp:cNvPr id="0" name=""/>
        <dsp:cNvSpPr/>
      </dsp:nvSpPr>
      <dsp:spPr>
        <a:xfrm rot="5400000">
          <a:off x="4164381" y="-283693"/>
          <a:ext cx="602651" cy="763339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solidFill>
            </a:rPr>
            <a:t>Evoluzione</a:t>
          </a:r>
          <a:r>
            <a:rPr lang="en-GB" sz="2000" kern="1200" dirty="0">
              <a:solidFill>
                <a:schemeClr val="tx1"/>
              </a:solidFill>
            </a:rPr>
            <a:t> </a:t>
          </a:r>
          <a:r>
            <a:rPr lang="en-GB" sz="2000" kern="1200" dirty="0" err="1">
              <a:solidFill>
                <a:schemeClr val="tx1"/>
              </a:solidFill>
            </a:rPr>
            <a:t>relazione</a:t>
          </a:r>
          <a:r>
            <a:rPr lang="en-GB" sz="2000" kern="1200" dirty="0">
              <a:solidFill>
                <a:schemeClr val="tx1"/>
              </a:solidFill>
            </a:rPr>
            <a:t> e </a:t>
          </a:r>
          <a:r>
            <a:rPr lang="en-GB" sz="2000" kern="1200" dirty="0" err="1">
              <a:solidFill>
                <a:schemeClr val="tx1"/>
              </a:solidFill>
            </a:rPr>
            <a:t>supporto</a:t>
          </a:r>
          <a:r>
            <a:rPr lang="en-GB" sz="2000" kern="1200" dirty="0">
              <a:solidFill>
                <a:schemeClr val="tx1"/>
              </a:solidFill>
            </a:rPr>
            <a:t> </a:t>
          </a:r>
          <a:r>
            <a:rPr lang="en-GB" sz="2000" kern="1200" dirty="0" err="1">
              <a:solidFill>
                <a:schemeClr val="tx1"/>
              </a:solidFill>
            </a:rPr>
            <a:t>alla</a:t>
          </a:r>
          <a:r>
            <a:rPr lang="en-GB" sz="2000" kern="1200" dirty="0">
              <a:solidFill>
                <a:schemeClr val="tx1"/>
              </a:solidFill>
            </a:rPr>
            <a:t> </a:t>
          </a:r>
          <a:r>
            <a:rPr lang="en-GB" sz="2000" kern="1200" dirty="0" err="1">
              <a:solidFill>
                <a:schemeClr val="tx1"/>
              </a:solidFill>
            </a:rPr>
            <a:t>clientela</a:t>
          </a:r>
          <a:endParaRPr lang="en-GB" sz="2000" kern="1200" dirty="0">
            <a:solidFill>
              <a:schemeClr val="tx1"/>
            </a:solidFill>
            <a:latin typeface="Calibri" panose="020F0502020204030204"/>
            <a:ea typeface="+mn-ea"/>
            <a:cs typeface="+mn-cs"/>
          </a:endParaRPr>
        </a:p>
      </dsp:txBody>
      <dsp:txXfrm rot="-5400000">
        <a:off x="649009" y="3261098"/>
        <a:ext cx="7603978" cy="5438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38937" y="141638"/>
          <a:ext cx="926250" cy="64837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326889"/>
        <a:ext cx="648375" cy="277875"/>
      </dsp:txXfrm>
    </dsp:sp>
    <dsp:sp modelId="{C1B33D86-DF4A-4669-828F-AD2B371BF9F3}">
      <dsp:nvSpPr>
        <dsp:cNvPr id="0" name=""/>
        <dsp:cNvSpPr/>
      </dsp:nvSpPr>
      <dsp:spPr>
        <a:xfrm rot="5400000">
          <a:off x="4164359" y="-3513283"/>
          <a:ext cx="602062" cy="7634030"/>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Il </a:t>
          </a:r>
          <a:r>
            <a:rPr lang="en-GB" sz="2000" kern="1200" dirty="0" err="1">
              <a:solidFill>
                <a:schemeClr val="tx1"/>
              </a:solidFill>
            </a:rPr>
            <a:t>paradigma</a:t>
          </a:r>
          <a:r>
            <a:rPr lang="en-GB" sz="2000" kern="1200" dirty="0">
              <a:solidFill>
                <a:schemeClr val="tx1"/>
              </a:solidFill>
            </a:rPr>
            <a:t> real time </a:t>
          </a:r>
          <a:r>
            <a:rPr lang="en-GB" sz="2000" kern="1200" dirty="0" err="1">
              <a:solidFill>
                <a:schemeClr val="tx1"/>
              </a:solidFill>
            </a:rPr>
            <a:t>si</a:t>
          </a:r>
          <a:r>
            <a:rPr lang="en-GB" sz="2000" kern="1200" dirty="0">
              <a:solidFill>
                <a:schemeClr val="tx1"/>
              </a:solidFill>
            </a:rPr>
            <a:t> </a:t>
          </a:r>
          <a:r>
            <a:rPr lang="en-GB" sz="2000" kern="1200" dirty="0" err="1">
              <a:solidFill>
                <a:schemeClr val="tx1"/>
              </a:solidFill>
            </a:rPr>
            <a:t>consolida</a:t>
          </a:r>
          <a:r>
            <a:rPr lang="en-GB" sz="2000" kern="1200" dirty="0">
              <a:solidFill>
                <a:schemeClr val="tx1"/>
              </a:solidFill>
            </a:rPr>
            <a:t> </a:t>
          </a:r>
          <a:r>
            <a:rPr lang="en-GB" sz="2000" kern="1200" dirty="0" err="1">
              <a:solidFill>
                <a:schemeClr val="tx1"/>
              </a:solidFill>
            </a:rPr>
            <a:t>anche</a:t>
          </a:r>
          <a:r>
            <a:rPr lang="en-GB" sz="2000" kern="1200" dirty="0">
              <a:solidFill>
                <a:schemeClr val="tx1"/>
              </a:solidFill>
            </a:rPr>
            <a:t> per </a:t>
          </a:r>
          <a:r>
            <a:rPr lang="en-GB" sz="2000" kern="1200" dirty="0" err="1">
              <a:solidFill>
                <a:schemeClr val="tx1"/>
              </a:solidFill>
            </a:rPr>
            <a:t>i</a:t>
          </a:r>
          <a:r>
            <a:rPr lang="en-GB" sz="2000" kern="1200" dirty="0">
              <a:solidFill>
                <a:schemeClr val="tx1"/>
              </a:solidFill>
            </a:rPr>
            <a:t> cross border</a:t>
          </a:r>
          <a:endParaRPr lang="en-GB" sz="2000" kern="1200" dirty="0">
            <a:solidFill>
              <a:schemeClr val="tx1"/>
            </a:solidFill>
            <a:latin typeface="Calibri" panose="020F0502020204030204"/>
            <a:ea typeface="+mn-ea"/>
            <a:cs typeface="+mn-cs"/>
          </a:endParaRPr>
        </a:p>
      </dsp:txBody>
      <dsp:txXfrm rot="-5400000">
        <a:off x="648375" y="32091"/>
        <a:ext cx="7604640" cy="543282"/>
      </dsp:txXfrm>
    </dsp:sp>
    <dsp:sp modelId="{ACD63C72-876F-43DC-AE7F-08228178ECC6}">
      <dsp:nvSpPr>
        <dsp:cNvPr id="0" name=""/>
        <dsp:cNvSpPr/>
      </dsp:nvSpPr>
      <dsp:spPr>
        <a:xfrm rot="5400000">
          <a:off x="-138937" y="948602"/>
          <a:ext cx="926250" cy="64837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1133853"/>
        <a:ext cx="648375" cy="277875"/>
      </dsp:txXfrm>
    </dsp:sp>
    <dsp:sp modelId="{42EBA35D-95EA-450D-B3F3-572DAF59F46B}">
      <dsp:nvSpPr>
        <dsp:cNvPr id="0" name=""/>
        <dsp:cNvSpPr/>
      </dsp:nvSpPr>
      <dsp:spPr>
        <a:xfrm rot="5400000">
          <a:off x="4164359" y="-2706319"/>
          <a:ext cx="602062" cy="7634030"/>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latin typeface="Calibri" panose="020F0502020204030204"/>
              <a:ea typeface="+mn-ea"/>
              <a:cs typeface="+mn-cs"/>
            </a:rPr>
            <a:t>I </a:t>
          </a:r>
          <a:r>
            <a:rPr lang="en-GB" sz="2000" kern="1200" dirty="0" err="1">
              <a:solidFill>
                <a:schemeClr val="tx1"/>
              </a:solidFill>
              <a:latin typeface="Calibri" panose="020F0502020204030204"/>
              <a:ea typeface="+mn-ea"/>
              <a:cs typeface="+mn-cs"/>
            </a:rPr>
            <a:t>pagamenti</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digitali</a:t>
          </a:r>
          <a:r>
            <a:rPr lang="en-GB" sz="2000" kern="1200" dirty="0">
              <a:solidFill>
                <a:schemeClr val="tx1"/>
              </a:solidFill>
              <a:latin typeface="Calibri" panose="020F0502020204030204"/>
              <a:ea typeface="+mn-ea"/>
              <a:cs typeface="+mn-cs"/>
            </a:rPr>
            <a:t> in </a:t>
          </a:r>
          <a:r>
            <a:rPr lang="en-GB" sz="2000" kern="1200" dirty="0" err="1">
              <a:solidFill>
                <a:schemeClr val="tx1"/>
              </a:solidFill>
              <a:latin typeface="Calibri" panose="020F0502020204030204"/>
              <a:ea typeface="+mn-ea"/>
              <a:cs typeface="+mn-cs"/>
            </a:rPr>
            <a:t>moneta</a:t>
          </a:r>
          <a:r>
            <a:rPr lang="en-GB" sz="2000" kern="1200" dirty="0">
              <a:solidFill>
                <a:schemeClr val="tx1"/>
              </a:solidFill>
              <a:latin typeface="Calibri" panose="020F0502020204030204"/>
              <a:ea typeface="+mn-ea"/>
              <a:cs typeface="+mn-cs"/>
            </a:rPr>
            <a:t> di banca centrale </a:t>
          </a:r>
          <a:r>
            <a:rPr lang="en-GB" sz="2000" kern="1200" dirty="0" err="1">
              <a:solidFill>
                <a:schemeClr val="tx1"/>
              </a:solidFill>
              <a:latin typeface="Calibri" panose="020F0502020204030204"/>
              <a:ea typeface="+mn-ea"/>
              <a:cs typeface="+mn-cs"/>
            </a:rPr>
            <a:t>sono</a:t>
          </a:r>
          <a:r>
            <a:rPr lang="en-GB" sz="2000" kern="1200" dirty="0">
              <a:solidFill>
                <a:schemeClr val="tx1"/>
              </a:solidFill>
              <a:latin typeface="Calibri" panose="020F0502020204030204"/>
              <a:ea typeface="+mn-ea"/>
              <a:cs typeface="+mn-cs"/>
            </a:rPr>
            <a:t> per tutti</a:t>
          </a:r>
        </a:p>
      </dsp:txBody>
      <dsp:txXfrm rot="-5400000">
        <a:off x="648375" y="839055"/>
        <a:ext cx="7604640" cy="543282"/>
      </dsp:txXfrm>
    </dsp:sp>
    <dsp:sp modelId="{BBB18FA3-3BE1-4C11-94E2-B5238C7EBF34}">
      <dsp:nvSpPr>
        <dsp:cNvPr id="0" name=""/>
        <dsp:cNvSpPr/>
      </dsp:nvSpPr>
      <dsp:spPr>
        <a:xfrm rot="5400000">
          <a:off x="-138937" y="1755565"/>
          <a:ext cx="926250" cy="64837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1940816"/>
        <a:ext cx="648375" cy="277875"/>
      </dsp:txXfrm>
    </dsp:sp>
    <dsp:sp modelId="{03F0D297-2748-4985-955C-8AC0890A6268}">
      <dsp:nvSpPr>
        <dsp:cNvPr id="0" name=""/>
        <dsp:cNvSpPr/>
      </dsp:nvSpPr>
      <dsp:spPr>
        <a:xfrm rot="5400000">
          <a:off x="4164359" y="-1899356"/>
          <a:ext cx="602062" cy="7634030"/>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solidFill>
              <a:latin typeface="Calibri" panose="020F0502020204030204"/>
              <a:ea typeface="+mn-ea"/>
              <a:cs typeface="+mn-cs"/>
            </a:rPr>
            <a:t>Piattaforme</a:t>
          </a:r>
          <a:r>
            <a:rPr lang="en-GB" sz="2000" kern="1200" dirty="0">
              <a:solidFill>
                <a:schemeClr val="tx1"/>
              </a:solidFill>
              <a:latin typeface="Calibri" panose="020F0502020204030204"/>
              <a:ea typeface="+mn-ea"/>
              <a:cs typeface="+mn-cs"/>
            </a:rPr>
            <a:t> DLT e </a:t>
          </a:r>
          <a:r>
            <a:rPr lang="en-GB" sz="2000" kern="1200" dirty="0" err="1">
              <a:solidFill>
                <a:schemeClr val="tx1"/>
              </a:solidFill>
              <a:latin typeface="Calibri" panose="020F0502020204030204"/>
              <a:ea typeface="+mn-ea"/>
              <a:cs typeface="+mn-cs"/>
            </a:rPr>
            <a:t>tokenizzazione</a:t>
          </a:r>
          <a:r>
            <a:rPr lang="en-GB" sz="2000" kern="1200" dirty="0">
              <a:solidFill>
                <a:schemeClr val="tx1"/>
              </a:solidFill>
              <a:latin typeface="Calibri" panose="020F0502020204030204"/>
              <a:ea typeface="+mn-ea"/>
              <a:cs typeface="+mn-cs"/>
            </a:rPr>
            <a:t>, un </a:t>
          </a:r>
          <a:r>
            <a:rPr lang="en-GB" sz="2000" kern="1200" dirty="0" err="1">
              <a:solidFill>
                <a:schemeClr val="tx1"/>
              </a:solidFill>
              <a:latin typeface="Calibri" panose="020F0502020204030204"/>
              <a:ea typeface="+mn-ea"/>
              <a:cs typeface="+mn-cs"/>
            </a:rPr>
            <a:t>ponte</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tra</a:t>
          </a:r>
          <a:r>
            <a:rPr lang="en-GB" sz="2000" kern="1200" dirty="0">
              <a:solidFill>
                <a:schemeClr val="tx1"/>
              </a:solidFill>
              <a:latin typeface="Calibri" panose="020F0502020204030204"/>
              <a:ea typeface="+mn-ea"/>
              <a:cs typeface="+mn-cs"/>
            </a:rPr>
            <a:t> asset </a:t>
          </a:r>
          <a:r>
            <a:rPr lang="en-GB" sz="2000" kern="1200" dirty="0" err="1">
              <a:solidFill>
                <a:schemeClr val="tx1"/>
              </a:solidFill>
              <a:latin typeface="Calibri" panose="020F0502020204030204"/>
              <a:ea typeface="+mn-ea"/>
              <a:cs typeface="+mn-cs"/>
            </a:rPr>
            <a:t>digitali</a:t>
          </a:r>
          <a:r>
            <a:rPr lang="en-GB" sz="2000" kern="1200" dirty="0">
              <a:solidFill>
                <a:schemeClr val="tx1"/>
              </a:solidFill>
              <a:latin typeface="Calibri" panose="020F0502020204030204"/>
              <a:ea typeface="+mn-ea"/>
              <a:cs typeface="+mn-cs"/>
            </a:rPr>
            <a:t> e </a:t>
          </a:r>
          <a:r>
            <a:rPr lang="en-GB" sz="2000" kern="1200" dirty="0" err="1">
              <a:solidFill>
                <a:schemeClr val="tx1"/>
              </a:solidFill>
              <a:latin typeface="Calibri" panose="020F0502020204030204"/>
              <a:ea typeface="+mn-ea"/>
              <a:cs typeface="+mn-cs"/>
            </a:rPr>
            <a:t>mercati</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tradizionali</a:t>
          </a:r>
          <a:r>
            <a:rPr lang="en-GB" sz="2000" kern="1200" dirty="0">
              <a:solidFill>
                <a:schemeClr val="tx1"/>
              </a:solidFill>
              <a:latin typeface="Calibri" panose="020F0502020204030204"/>
              <a:ea typeface="+mn-ea"/>
              <a:cs typeface="+mn-cs"/>
            </a:rPr>
            <a:t> </a:t>
          </a:r>
        </a:p>
      </dsp:txBody>
      <dsp:txXfrm rot="-5400000">
        <a:off x="648375" y="1646018"/>
        <a:ext cx="7604640" cy="543282"/>
      </dsp:txXfrm>
    </dsp:sp>
    <dsp:sp modelId="{6EA16858-E520-44ED-8708-6CA8E3003C3D}">
      <dsp:nvSpPr>
        <dsp:cNvPr id="0" name=""/>
        <dsp:cNvSpPr/>
      </dsp:nvSpPr>
      <dsp:spPr>
        <a:xfrm rot="5400000">
          <a:off x="-138937" y="2562528"/>
          <a:ext cx="926250" cy="64837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2747779"/>
        <a:ext cx="648375" cy="277875"/>
      </dsp:txXfrm>
    </dsp:sp>
    <dsp:sp modelId="{7AE3F4C8-0E89-47C8-AEC6-C95001ABF68E}">
      <dsp:nvSpPr>
        <dsp:cNvPr id="0" name=""/>
        <dsp:cNvSpPr/>
      </dsp:nvSpPr>
      <dsp:spPr>
        <a:xfrm rot="5400000">
          <a:off x="4164359" y="-1092392"/>
          <a:ext cx="602062" cy="7634030"/>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solidFill>
              <a:latin typeface="Calibri" panose="020F0502020204030204"/>
              <a:ea typeface="+mn-ea"/>
              <a:cs typeface="+mn-cs"/>
            </a:rPr>
            <a:t>Nuovi</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operatori</a:t>
          </a:r>
          <a:r>
            <a:rPr lang="en-GB" sz="2000" kern="1200" dirty="0">
              <a:solidFill>
                <a:schemeClr val="tx1"/>
              </a:solidFill>
              <a:latin typeface="Calibri" panose="020F0502020204030204"/>
              <a:ea typeface="+mn-ea"/>
              <a:cs typeface="+mn-cs"/>
            </a:rPr>
            <a:t> di </a:t>
          </a:r>
          <a:r>
            <a:rPr lang="en-GB" sz="2000" kern="1200" dirty="0" err="1">
              <a:solidFill>
                <a:schemeClr val="tx1"/>
              </a:solidFill>
              <a:latin typeface="Calibri" panose="020F0502020204030204"/>
              <a:ea typeface="+mn-ea"/>
              <a:cs typeface="+mn-cs"/>
            </a:rPr>
            <a:t>servizi</a:t>
          </a:r>
          <a:r>
            <a:rPr lang="en-GB" sz="2000" kern="1200" dirty="0">
              <a:solidFill>
                <a:schemeClr val="tx1"/>
              </a:solidFill>
              <a:latin typeface="Calibri" panose="020F0502020204030204"/>
              <a:ea typeface="+mn-ea"/>
              <a:cs typeface="+mn-cs"/>
            </a:rPr>
            <a:t> di </a:t>
          </a:r>
          <a:r>
            <a:rPr lang="en-GB" sz="2000" kern="1200" dirty="0" err="1">
              <a:solidFill>
                <a:schemeClr val="tx1"/>
              </a:solidFill>
              <a:latin typeface="Calibri" panose="020F0502020204030204"/>
              <a:ea typeface="+mn-ea"/>
              <a:cs typeface="+mn-cs"/>
            </a:rPr>
            <a:t>pagamento</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costruiscono</a:t>
          </a:r>
          <a:r>
            <a:rPr lang="en-GB" sz="2000" kern="1200" dirty="0">
              <a:solidFill>
                <a:schemeClr val="tx1"/>
              </a:solidFill>
              <a:latin typeface="Calibri" panose="020F0502020204030204"/>
              <a:ea typeface="+mn-ea"/>
              <a:cs typeface="+mn-cs"/>
            </a:rPr>
            <a:t> </a:t>
          </a:r>
          <a:r>
            <a:rPr lang="en-GB" sz="2000" kern="1200" dirty="0" err="1">
              <a:solidFill>
                <a:schemeClr val="tx1"/>
              </a:solidFill>
              <a:latin typeface="Calibri" panose="020F0502020204030204"/>
              <a:ea typeface="+mn-ea"/>
              <a:cs typeface="+mn-cs"/>
            </a:rPr>
            <a:t>valore</a:t>
          </a:r>
          <a:endParaRPr lang="en-GB" sz="2000" kern="1200" dirty="0">
            <a:solidFill>
              <a:schemeClr val="tx1"/>
            </a:solidFill>
            <a:latin typeface="Calibri" panose="020F0502020204030204"/>
            <a:ea typeface="+mn-ea"/>
            <a:cs typeface="+mn-cs"/>
          </a:endParaRPr>
        </a:p>
      </dsp:txBody>
      <dsp:txXfrm rot="-5400000">
        <a:off x="648375" y="2452982"/>
        <a:ext cx="7604640" cy="543282"/>
      </dsp:txXfrm>
    </dsp:sp>
    <dsp:sp modelId="{6A04DBEB-83E3-4F9F-81CE-759AD773B57A}">
      <dsp:nvSpPr>
        <dsp:cNvPr id="0" name=""/>
        <dsp:cNvSpPr/>
      </dsp:nvSpPr>
      <dsp:spPr>
        <a:xfrm rot="5400000">
          <a:off x="-138937" y="3369492"/>
          <a:ext cx="926250" cy="64837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3554743"/>
        <a:ext cx="648375" cy="277875"/>
      </dsp:txXfrm>
    </dsp:sp>
    <dsp:sp modelId="{0201FDB2-024E-468E-A655-B837044485C4}">
      <dsp:nvSpPr>
        <dsp:cNvPr id="0" name=""/>
        <dsp:cNvSpPr/>
      </dsp:nvSpPr>
      <dsp:spPr>
        <a:xfrm rot="5400000">
          <a:off x="4164359" y="-285429"/>
          <a:ext cx="602062" cy="7634030"/>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tx1"/>
              </a:solidFill>
            </a:rPr>
            <a:t>I </a:t>
          </a:r>
          <a:r>
            <a:rPr lang="en-GB" sz="2000" b="1" kern="1200" dirty="0" err="1">
              <a:solidFill>
                <a:schemeClr val="tx1"/>
              </a:solidFill>
            </a:rPr>
            <a:t>servizi</a:t>
          </a:r>
          <a:r>
            <a:rPr lang="en-GB" sz="2000" b="1" kern="1200" dirty="0">
              <a:solidFill>
                <a:schemeClr val="tx1"/>
              </a:solidFill>
            </a:rPr>
            <a:t> al </a:t>
          </a:r>
          <a:r>
            <a:rPr lang="en-GB" sz="2000" b="1" kern="1200" dirty="0" err="1">
              <a:solidFill>
                <a:schemeClr val="tx1"/>
              </a:solidFill>
            </a:rPr>
            <a:t>cliente</a:t>
          </a:r>
          <a:r>
            <a:rPr lang="en-GB" sz="2000" b="1" kern="1200" dirty="0">
              <a:solidFill>
                <a:schemeClr val="tx1"/>
              </a:solidFill>
            </a:rPr>
            <a:t> </a:t>
          </a:r>
          <a:r>
            <a:rPr lang="en-GB" sz="2000" b="1" kern="1200" dirty="0" err="1">
              <a:solidFill>
                <a:schemeClr val="tx1"/>
              </a:solidFill>
            </a:rPr>
            <a:t>sono</a:t>
          </a:r>
          <a:r>
            <a:rPr lang="en-GB" sz="2000" b="1" kern="1200" dirty="0">
              <a:solidFill>
                <a:schemeClr val="tx1"/>
              </a:solidFill>
            </a:rPr>
            <a:t> sempre </a:t>
          </a:r>
          <a:r>
            <a:rPr lang="en-GB" sz="2000" b="1" kern="1200" dirty="0" err="1">
              <a:solidFill>
                <a:schemeClr val="tx1"/>
              </a:solidFill>
            </a:rPr>
            <a:t>più</a:t>
          </a:r>
          <a:r>
            <a:rPr lang="en-GB" sz="2000" b="1" kern="1200" dirty="0">
              <a:solidFill>
                <a:schemeClr val="tx1"/>
              </a:solidFill>
            </a:rPr>
            <a:t> </a:t>
          </a:r>
          <a:r>
            <a:rPr lang="en-GB" sz="2000" b="1" kern="1200" dirty="0" err="1">
              <a:solidFill>
                <a:schemeClr val="tx1"/>
              </a:solidFill>
            </a:rPr>
            <a:t>centrali</a:t>
          </a:r>
          <a:endParaRPr lang="en-GB" sz="2000" b="1" kern="1200" dirty="0">
            <a:solidFill>
              <a:schemeClr val="tx1"/>
            </a:solidFill>
            <a:latin typeface="Calibri" panose="020F0502020204030204"/>
            <a:ea typeface="+mn-ea"/>
            <a:cs typeface="+mn-cs"/>
          </a:endParaRPr>
        </a:p>
      </dsp:txBody>
      <dsp:txXfrm rot="-5400000">
        <a:off x="648375" y="3259945"/>
        <a:ext cx="7604640" cy="543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20BA0-74E5-4231-A4C4-B23A670C6D95}">
      <dsp:nvSpPr>
        <dsp:cNvPr id="0" name=""/>
        <dsp:cNvSpPr/>
      </dsp:nvSpPr>
      <dsp:spPr>
        <a:xfrm rot="5400000">
          <a:off x="-162167" y="162777"/>
          <a:ext cx="1081118" cy="756782"/>
        </a:xfrm>
        <a:prstGeom prst="chevron">
          <a:avLst/>
        </a:prstGeom>
        <a:gradFill flip="none" rotWithShape="1">
          <a:gsLst>
            <a:gs pos="0">
              <a:srgbClr val="B42AFB"/>
            </a:gs>
            <a:gs pos="100000">
              <a:schemeClr val="accent5">
                <a:lumMod val="20000"/>
                <a:lumOff val="8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dirty="0">
            <a:solidFill>
              <a:schemeClr val="tx1"/>
            </a:solidFill>
          </a:endParaRPr>
        </a:p>
      </dsp:txBody>
      <dsp:txXfrm rot="-5400000">
        <a:off x="1" y="379000"/>
        <a:ext cx="756782" cy="324336"/>
      </dsp:txXfrm>
    </dsp:sp>
    <dsp:sp modelId="{6805F9AB-D1DB-47DC-BB97-EEBB25758617}">
      <dsp:nvSpPr>
        <dsp:cNvPr id="0" name=""/>
        <dsp:cNvSpPr/>
      </dsp:nvSpPr>
      <dsp:spPr>
        <a:xfrm rot="5400000">
          <a:off x="4411522" y="-3654129"/>
          <a:ext cx="702726" cy="8012206"/>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EU / EPC – normative PSR PSD3 2027</a:t>
          </a:r>
        </a:p>
      </dsp:txBody>
      <dsp:txXfrm rot="-5400000">
        <a:off x="756782" y="34915"/>
        <a:ext cx="7977902" cy="634118"/>
      </dsp:txXfrm>
    </dsp:sp>
    <dsp:sp modelId="{47145C3B-2BD9-4CFD-916B-6BA25C19D8F5}">
      <dsp:nvSpPr>
        <dsp:cNvPr id="0" name=""/>
        <dsp:cNvSpPr/>
      </dsp:nvSpPr>
      <dsp:spPr>
        <a:xfrm rot="5400000">
          <a:off x="-162167" y="1094543"/>
          <a:ext cx="1081118" cy="756782"/>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rot="-5400000">
        <a:off x="1" y="1310766"/>
        <a:ext cx="756782" cy="324336"/>
      </dsp:txXfrm>
    </dsp:sp>
    <dsp:sp modelId="{8705E798-E64F-42E8-AF3C-8A89EAB226E2}">
      <dsp:nvSpPr>
        <dsp:cNvPr id="0" name=""/>
        <dsp:cNvSpPr/>
      </dsp:nvSpPr>
      <dsp:spPr>
        <a:xfrm rot="5400000">
          <a:off x="4411522" y="-846019"/>
          <a:ext cx="702726" cy="8012206"/>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ECB – Digital EURO 2028</a:t>
          </a:r>
        </a:p>
      </dsp:txBody>
      <dsp:txXfrm rot="-5400000">
        <a:off x="756782" y="2843025"/>
        <a:ext cx="7977902" cy="634118"/>
      </dsp:txXfrm>
    </dsp:sp>
    <dsp:sp modelId="{F952E1D5-07F3-4C8D-9EF6-C11443BB60DB}">
      <dsp:nvSpPr>
        <dsp:cNvPr id="0" name=""/>
        <dsp:cNvSpPr/>
      </dsp:nvSpPr>
      <dsp:spPr>
        <a:xfrm rot="5400000">
          <a:off x="-162167" y="2026309"/>
          <a:ext cx="1081118" cy="756782"/>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rot="-5400000">
        <a:off x="1" y="2242532"/>
        <a:ext cx="756782" cy="324336"/>
      </dsp:txXfrm>
    </dsp:sp>
    <dsp:sp modelId="{BFE80C57-5910-4F54-9F67-711832289454}">
      <dsp:nvSpPr>
        <dsp:cNvPr id="0" name=""/>
        <dsp:cNvSpPr/>
      </dsp:nvSpPr>
      <dsp:spPr>
        <a:xfrm rot="5400000">
          <a:off x="4411522" y="-1790597"/>
          <a:ext cx="702726" cy="8012206"/>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ECB – Pontes DLT settlement 2027 - 2028 </a:t>
          </a:r>
        </a:p>
      </dsp:txBody>
      <dsp:txXfrm rot="-5400000">
        <a:off x="756782" y="1898447"/>
        <a:ext cx="7977902" cy="634118"/>
      </dsp:txXfrm>
    </dsp:sp>
    <dsp:sp modelId="{AAB58A7E-A2FE-45EB-A9BC-82E8D1C57C76}">
      <dsp:nvSpPr>
        <dsp:cNvPr id="0" name=""/>
        <dsp:cNvSpPr/>
      </dsp:nvSpPr>
      <dsp:spPr>
        <a:xfrm rot="5400000">
          <a:off x="-162167" y="2958075"/>
          <a:ext cx="1081118" cy="756782"/>
        </a:xfrm>
        <a:prstGeom prst="chevron">
          <a:avLst/>
        </a:prstGeom>
        <a:gradFill flip="none" rotWithShape="1">
          <a:gsLst>
            <a:gs pos="600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rot="-5400000">
        <a:off x="1" y="3174298"/>
        <a:ext cx="756782" cy="324336"/>
      </dsp:txXfrm>
    </dsp:sp>
    <dsp:sp modelId="{79E84E8D-9FAF-40B7-8B28-FBA8FE500ECA}">
      <dsp:nvSpPr>
        <dsp:cNvPr id="0" name=""/>
        <dsp:cNvSpPr/>
      </dsp:nvSpPr>
      <dsp:spPr>
        <a:xfrm rot="5400000">
          <a:off x="4411522" y="-2738696"/>
          <a:ext cx="702726" cy="8012206"/>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solidFill>
            </a:rPr>
            <a:t>ECB – Cross border payments enhancement 2027</a:t>
          </a:r>
        </a:p>
      </dsp:txBody>
      <dsp:txXfrm rot="-5400000">
        <a:off x="756782" y="950348"/>
        <a:ext cx="7977902" cy="634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93441" y="200942"/>
          <a:ext cx="1289608" cy="902725"/>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rot="-5400000">
        <a:off x="1" y="458864"/>
        <a:ext cx="902725" cy="386883"/>
      </dsp:txXfrm>
    </dsp:sp>
    <dsp:sp modelId="{C1B33D86-DF4A-4669-828F-AD2B371BF9F3}">
      <dsp:nvSpPr>
        <dsp:cNvPr id="0" name=""/>
        <dsp:cNvSpPr/>
      </dsp:nvSpPr>
      <dsp:spPr>
        <a:xfrm rot="5400000">
          <a:off x="4088838" y="-3186013"/>
          <a:ext cx="853048" cy="7225274"/>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tx1"/>
              </a:solidFill>
            </a:rPr>
            <a:t>EU / EPC – normative PSR PSD3 2027</a:t>
          </a:r>
        </a:p>
      </dsp:txBody>
      <dsp:txXfrm rot="-5400000">
        <a:off x="902725" y="41742"/>
        <a:ext cx="7183632" cy="769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93441" y="200942"/>
          <a:ext cx="1289608" cy="902725"/>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rot="-5400000">
        <a:off x="1" y="458864"/>
        <a:ext cx="902725" cy="386883"/>
      </dsp:txXfrm>
    </dsp:sp>
    <dsp:sp modelId="{C1B33D86-DF4A-4669-828F-AD2B371BF9F3}">
      <dsp:nvSpPr>
        <dsp:cNvPr id="0" name=""/>
        <dsp:cNvSpPr/>
      </dsp:nvSpPr>
      <dsp:spPr>
        <a:xfrm rot="5400000">
          <a:off x="4088838" y="-3186013"/>
          <a:ext cx="853048" cy="7225274"/>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tx1"/>
              </a:solidFill>
            </a:rPr>
            <a:t>ECB – TIPS Cross border payments enhancement 2027</a:t>
          </a:r>
        </a:p>
      </dsp:txBody>
      <dsp:txXfrm rot="-5400000">
        <a:off x="902725" y="41742"/>
        <a:ext cx="7183632" cy="769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93441" y="200942"/>
          <a:ext cx="1289608" cy="902725"/>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rot="-5400000">
        <a:off x="1" y="458864"/>
        <a:ext cx="902725" cy="386883"/>
      </dsp:txXfrm>
    </dsp:sp>
    <dsp:sp modelId="{C1B33D86-DF4A-4669-828F-AD2B371BF9F3}">
      <dsp:nvSpPr>
        <dsp:cNvPr id="0" name=""/>
        <dsp:cNvSpPr/>
      </dsp:nvSpPr>
      <dsp:spPr>
        <a:xfrm rot="5400000">
          <a:off x="4088838" y="-3186013"/>
          <a:ext cx="853048" cy="7225274"/>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tx1"/>
              </a:solidFill>
            </a:rPr>
            <a:t>EBA-OCT Cross border payments enhancement 2027</a:t>
          </a:r>
        </a:p>
      </dsp:txBody>
      <dsp:txXfrm rot="-5400000">
        <a:off x="902725" y="41742"/>
        <a:ext cx="7183632" cy="769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93441" y="200942"/>
          <a:ext cx="1289608" cy="902725"/>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rot="-5400000">
        <a:off x="1" y="458864"/>
        <a:ext cx="902725" cy="386883"/>
      </dsp:txXfrm>
    </dsp:sp>
    <dsp:sp modelId="{C1B33D86-DF4A-4669-828F-AD2B371BF9F3}">
      <dsp:nvSpPr>
        <dsp:cNvPr id="0" name=""/>
        <dsp:cNvSpPr/>
      </dsp:nvSpPr>
      <dsp:spPr>
        <a:xfrm rot="5400000">
          <a:off x="4088838" y="-3186013"/>
          <a:ext cx="853048" cy="7225274"/>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tx1"/>
              </a:solidFill>
            </a:rPr>
            <a:t>SWIFT Cross border enhancement  post 2026</a:t>
          </a:r>
        </a:p>
      </dsp:txBody>
      <dsp:txXfrm rot="-5400000">
        <a:off x="902725" y="41742"/>
        <a:ext cx="7183632" cy="769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93441" y="200942"/>
          <a:ext cx="1289608" cy="902725"/>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rot="-5400000">
        <a:off x="1" y="458864"/>
        <a:ext cx="902725" cy="386883"/>
      </dsp:txXfrm>
    </dsp:sp>
    <dsp:sp modelId="{C1B33D86-DF4A-4669-828F-AD2B371BF9F3}">
      <dsp:nvSpPr>
        <dsp:cNvPr id="0" name=""/>
        <dsp:cNvSpPr/>
      </dsp:nvSpPr>
      <dsp:spPr>
        <a:xfrm rot="5400000">
          <a:off x="4088838" y="-3186013"/>
          <a:ext cx="853048" cy="7225274"/>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tx1"/>
              </a:solidFill>
            </a:rPr>
            <a:t>ECB – Pontes DLT settlement 2027 - 2028</a:t>
          </a:r>
        </a:p>
      </dsp:txBody>
      <dsp:txXfrm rot="-5400000">
        <a:off x="902725" y="41742"/>
        <a:ext cx="7183632" cy="769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93441" y="200942"/>
          <a:ext cx="1289608" cy="902725"/>
        </a:xfrm>
        <a:prstGeom prst="chevron">
          <a:avLst/>
        </a:prstGeom>
        <a:gradFill flip="none" rotWithShape="1">
          <a:gsLst>
            <a:gs pos="0">
              <a:schemeClr val="accent5">
                <a:lumMod val="20000"/>
                <a:lumOff val="80000"/>
              </a:scheme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rot="-5400000">
        <a:off x="1" y="458864"/>
        <a:ext cx="902725" cy="386883"/>
      </dsp:txXfrm>
    </dsp:sp>
    <dsp:sp modelId="{C1B33D86-DF4A-4669-828F-AD2B371BF9F3}">
      <dsp:nvSpPr>
        <dsp:cNvPr id="0" name=""/>
        <dsp:cNvSpPr/>
      </dsp:nvSpPr>
      <dsp:spPr>
        <a:xfrm rot="5400000">
          <a:off x="4088838" y="-3186013"/>
          <a:ext cx="853048" cy="7225274"/>
        </a:xfrm>
        <a:prstGeom prst="round2SameRect">
          <a:avLst/>
        </a:prstGeom>
        <a:gradFill flip="none" rotWithShape="1">
          <a:gsLst>
            <a:gs pos="0">
              <a:schemeClr val="accent5">
                <a:lumMod val="20000"/>
                <a:lumOff val="80000"/>
              </a:schemeClr>
            </a:gs>
            <a:gs pos="100000">
              <a:schemeClr val="accent2">
                <a:lumMod val="60000"/>
                <a:lumOff val="40000"/>
              </a:scheme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tx1"/>
              </a:solidFill>
            </a:rPr>
            <a:t>ECB – Digital EURO 2028</a:t>
          </a:r>
        </a:p>
      </dsp:txBody>
      <dsp:txXfrm rot="-5400000">
        <a:off x="902725" y="41742"/>
        <a:ext cx="7183632" cy="769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9CCC-910E-489E-978F-7B6385161CA0}">
      <dsp:nvSpPr>
        <dsp:cNvPr id="0" name=""/>
        <dsp:cNvSpPr/>
      </dsp:nvSpPr>
      <dsp:spPr>
        <a:xfrm rot="5400000">
          <a:off x="-144483" y="146480"/>
          <a:ext cx="963222" cy="67425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339125"/>
        <a:ext cx="674255" cy="288967"/>
      </dsp:txXfrm>
    </dsp:sp>
    <dsp:sp modelId="{C1B33D86-DF4A-4669-828F-AD2B371BF9F3}">
      <dsp:nvSpPr>
        <dsp:cNvPr id="0" name=""/>
        <dsp:cNvSpPr/>
      </dsp:nvSpPr>
      <dsp:spPr>
        <a:xfrm rot="5400000">
          <a:off x="5843062" y="-5166809"/>
          <a:ext cx="626094" cy="1096370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err="1">
              <a:solidFill>
                <a:schemeClr val="tx1"/>
              </a:solidFill>
            </a:rPr>
            <a:t>Sovranità</a:t>
          </a:r>
          <a:r>
            <a:rPr lang="it-IT" sz="1600" b="1" kern="1200" dirty="0">
              <a:solidFill>
                <a:schemeClr val="tx1"/>
              </a:solidFill>
            </a:rPr>
            <a:t> e </a:t>
          </a:r>
          <a:r>
            <a:rPr lang="it-IT" sz="1600" b="1" kern="1200" dirty="0" err="1">
              <a:solidFill>
                <a:schemeClr val="tx1"/>
              </a:solidFill>
            </a:rPr>
            <a:t>autonomia</a:t>
          </a:r>
          <a:r>
            <a:rPr lang="it-IT" sz="1600" b="1" kern="1200" dirty="0">
              <a:solidFill>
                <a:schemeClr val="tx1"/>
              </a:solidFill>
            </a:rPr>
            <a:t>.</a:t>
          </a:r>
          <a:r>
            <a:rPr lang="it-IT" sz="1600" kern="1200" dirty="0">
              <a:solidFill>
                <a:schemeClr val="tx1"/>
              </a:solidFill>
            </a:rPr>
            <a:t> </a:t>
          </a:r>
          <a:r>
            <a:rPr lang="it-IT" sz="1600" kern="1200" noProof="0" dirty="0">
              <a:solidFill>
                <a:schemeClr val="tx1"/>
              </a:solidFill>
            </a:rPr>
            <a:t>Mantenere</a:t>
          </a:r>
          <a:r>
            <a:rPr lang="it-IT" sz="1600" kern="1200" dirty="0">
              <a:solidFill>
                <a:schemeClr val="tx1"/>
              </a:solidFill>
            </a:rPr>
            <a:t> il </a:t>
          </a:r>
          <a:r>
            <a:rPr lang="it-IT" sz="1600" kern="1200" dirty="0" err="1">
              <a:solidFill>
                <a:schemeClr val="tx1"/>
              </a:solidFill>
            </a:rPr>
            <a:t>controllo</a:t>
          </a:r>
          <a:r>
            <a:rPr lang="it-IT" sz="1600" kern="1200" dirty="0">
              <a:solidFill>
                <a:schemeClr val="tx1"/>
              </a:solidFill>
            </a:rPr>
            <a:t> del Sistema </a:t>
          </a:r>
          <a:r>
            <a:rPr lang="it-IT" sz="1600" kern="1200" dirty="0" err="1">
              <a:solidFill>
                <a:schemeClr val="tx1"/>
              </a:solidFill>
            </a:rPr>
            <a:t>dei</a:t>
          </a:r>
          <a:r>
            <a:rPr lang="it-IT" sz="1600" kern="1200" dirty="0">
              <a:solidFill>
                <a:schemeClr val="tx1"/>
              </a:solidFill>
            </a:rPr>
            <a:t> </a:t>
          </a:r>
          <a:r>
            <a:rPr lang="it-IT" sz="1600" kern="1200" dirty="0" err="1">
              <a:solidFill>
                <a:schemeClr val="tx1"/>
              </a:solidFill>
            </a:rPr>
            <a:t>pagamenti</a:t>
          </a:r>
          <a:r>
            <a:rPr lang="it-IT" sz="1600" kern="1200" dirty="0">
              <a:solidFill>
                <a:schemeClr val="tx1"/>
              </a:solidFill>
            </a:rPr>
            <a:t> </a:t>
          </a:r>
          <a:r>
            <a:rPr lang="it-IT" sz="1600" kern="1200" dirty="0" err="1">
              <a:solidFill>
                <a:schemeClr val="tx1"/>
              </a:solidFill>
            </a:rPr>
            <a:t>europeo</a:t>
          </a:r>
          <a:r>
            <a:rPr lang="it-IT" sz="1600" kern="1200" dirty="0">
              <a:solidFill>
                <a:schemeClr val="tx1"/>
              </a:solidFill>
            </a:rPr>
            <a:t>. Ridurre la dipendenza da PSP non europei, Big Tech statunitensi e asiatiche. Rafforzare l'autonomia strategica dell'Europa e il ruolo internazionale dell'euro.</a:t>
          </a:r>
          <a:endParaRPr lang="it-IT" sz="1600" kern="1200" dirty="0">
            <a:solidFill>
              <a:schemeClr val="tx1"/>
            </a:solidFill>
            <a:latin typeface="Calibri" panose="020F0502020204030204"/>
            <a:ea typeface="+mn-ea"/>
            <a:cs typeface="+mn-cs"/>
          </a:endParaRPr>
        </a:p>
      </dsp:txBody>
      <dsp:txXfrm rot="-5400000">
        <a:off x="674256" y="32560"/>
        <a:ext cx="10933144" cy="564968"/>
      </dsp:txXfrm>
    </dsp:sp>
    <dsp:sp modelId="{ACD63C72-876F-43DC-AE7F-08228178ECC6}">
      <dsp:nvSpPr>
        <dsp:cNvPr id="0" name=""/>
        <dsp:cNvSpPr/>
      </dsp:nvSpPr>
      <dsp:spPr>
        <a:xfrm rot="5400000">
          <a:off x="-144483" y="990953"/>
          <a:ext cx="963222" cy="67425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1183598"/>
        <a:ext cx="674255" cy="288967"/>
      </dsp:txXfrm>
    </dsp:sp>
    <dsp:sp modelId="{42EBA35D-95EA-450D-B3F3-572DAF59F46B}">
      <dsp:nvSpPr>
        <dsp:cNvPr id="0" name=""/>
        <dsp:cNvSpPr/>
      </dsp:nvSpPr>
      <dsp:spPr>
        <a:xfrm rot="5400000">
          <a:off x="5843062" y="-4322335"/>
          <a:ext cx="626094" cy="1096370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a:solidFill>
                <a:schemeClr val="tx1"/>
              </a:solidFill>
            </a:rPr>
            <a:t>Inclusione e accessibilità.</a:t>
          </a:r>
          <a:r>
            <a:rPr lang="it-IT" sz="1600" kern="1200" dirty="0">
              <a:solidFill>
                <a:schemeClr val="tx1"/>
              </a:solidFill>
            </a:rPr>
            <a:t> Offrire uno strumento di pagamento digitale accessibile a tutti. E’ una moneta digitale di banca centrale, priva di rischio accessibile anche a soggetti esclusi dal sistema bancario tradizionale.</a:t>
          </a:r>
          <a:endParaRPr lang="en-GB" sz="1600" kern="1200" dirty="0">
            <a:solidFill>
              <a:schemeClr val="tx1"/>
            </a:solidFill>
            <a:latin typeface="Calibri" panose="020F0502020204030204"/>
            <a:ea typeface="+mn-ea"/>
            <a:cs typeface="+mn-cs"/>
          </a:endParaRPr>
        </a:p>
      </dsp:txBody>
      <dsp:txXfrm rot="-5400000">
        <a:off x="674256" y="877034"/>
        <a:ext cx="10933144" cy="564968"/>
      </dsp:txXfrm>
    </dsp:sp>
    <dsp:sp modelId="{BBB18FA3-3BE1-4C11-94E2-B5238C7EBF34}">
      <dsp:nvSpPr>
        <dsp:cNvPr id="0" name=""/>
        <dsp:cNvSpPr/>
      </dsp:nvSpPr>
      <dsp:spPr>
        <a:xfrm rot="5400000">
          <a:off x="-144483" y="1835427"/>
          <a:ext cx="963222" cy="67425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2028072"/>
        <a:ext cx="674255" cy="288967"/>
      </dsp:txXfrm>
    </dsp:sp>
    <dsp:sp modelId="{03F0D297-2748-4985-955C-8AC0890A6268}">
      <dsp:nvSpPr>
        <dsp:cNvPr id="0" name=""/>
        <dsp:cNvSpPr/>
      </dsp:nvSpPr>
      <dsp:spPr>
        <a:xfrm rot="5400000">
          <a:off x="5843062" y="-3477862"/>
          <a:ext cx="626094" cy="1096370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noProof="0" dirty="0">
              <a:solidFill>
                <a:schemeClr val="tx1"/>
              </a:solidFill>
            </a:rPr>
            <a:t>Efficienza e innovazione.</a:t>
          </a:r>
          <a:r>
            <a:rPr lang="it-IT" sz="1600" kern="1200" noProof="0" dirty="0">
              <a:solidFill>
                <a:schemeClr val="tx1"/>
              </a:solidFill>
            </a:rPr>
            <a:t> Semplificare i pagamenti e stimolare la concorrenza. E’ una ulteriore opzione di pagamento gratuita per le funzioni base universalmente accettata in tutta l’area EURO.</a:t>
          </a:r>
          <a:endParaRPr lang="it-IT" sz="1600" kern="1200" noProof="0" dirty="0">
            <a:solidFill>
              <a:schemeClr val="tx1"/>
            </a:solidFill>
            <a:latin typeface="Calibri" panose="020F0502020204030204"/>
            <a:ea typeface="+mn-ea"/>
            <a:cs typeface="+mn-cs"/>
          </a:endParaRPr>
        </a:p>
      </dsp:txBody>
      <dsp:txXfrm rot="-5400000">
        <a:off x="674256" y="1721507"/>
        <a:ext cx="10933144" cy="564968"/>
      </dsp:txXfrm>
    </dsp:sp>
    <dsp:sp modelId="{6EA16858-E520-44ED-8708-6CA8E3003C3D}">
      <dsp:nvSpPr>
        <dsp:cNvPr id="0" name=""/>
        <dsp:cNvSpPr/>
      </dsp:nvSpPr>
      <dsp:spPr>
        <a:xfrm rot="5400000">
          <a:off x="-144483" y="2679900"/>
          <a:ext cx="963222" cy="67425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2872545"/>
        <a:ext cx="674255" cy="288967"/>
      </dsp:txXfrm>
    </dsp:sp>
    <dsp:sp modelId="{7AE3F4C8-0E89-47C8-AEC6-C95001ABF68E}">
      <dsp:nvSpPr>
        <dsp:cNvPr id="0" name=""/>
        <dsp:cNvSpPr/>
      </dsp:nvSpPr>
      <dsp:spPr>
        <a:xfrm rot="5400000">
          <a:off x="5843062" y="-2633389"/>
          <a:ext cx="626094" cy="1096370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solidFill>
                <a:schemeClr val="tx1"/>
              </a:solidFill>
              <a:latin typeface="Calibri" panose="020F0502020204030204"/>
              <a:ea typeface="+mn-ea"/>
              <a:cs typeface="+mn-cs"/>
            </a:rPr>
            <a:t>Privacy.</a:t>
          </a:r>
          <a:r>
            <a:rPr lang="en-GB" sz="1600" kern="1200" dirty="0">
              <a:solidFill>
                <a:schemeClr val="tx1"/>
              </a:solidFill>
              <a:latin typeface="Calibri" panose="020F0502020204030204"/>
              <a:ea typeface="+mn-ea"/>
              <a:cs typeface="+mn-cs"/>
            </a:rPr>
            <a:t> </a:t>
          </a:r>
          <a:r>
            <a:rPr lang="en-GB" sz="1600" kern="1200" dirty="0" err="1">
              <a:solidFill>
                <a:schemeClr val="tx1"/>
              </a:solidFill>
              <a:latin typeface="Calibri" panose="020F0502020204030204"/>
              <a:ea typeface="+mn-ea"/>
              <a:cs typeface="+mn-cs"/>
            </a:rPr>
            <a:t>Offrire</a:t>
          </a:r>
          <a:r>
            <a:rPr lang="en-GB" sz="1600" kern="1200" dirty="0">
              <a:solidFill>
                <a:schemeClr val="tx1"/>
              </a:solidFill>
              <a:latin typeface="Calibri" panose="020F0502020204030204"/>
              <a:ea typeface="+mn-ea"/>
              <a:cs typeface="+mn-cs"/>
            </a:rPr>
            <a:t> un </a:t>
          </a:r>
          <a:r>
            <a:rPr lang="en-GB" sz="1600" kern="1200" dirty="0" err="1">
              <a:solidFill>
                <a:schemeClr val="tx1"/>
              </a:solidFill>
              <a:latin typeface="Calibri" panose="020F0502020204030204"/>
              <a:ea typeface="+mn-ea"/>
              <a:cs typeface="+mn-cs"/>
            </a:rPr>
            <a:t>livello</a:t>
          </a:r>
          <a:r>
            <a:rPr lang="en-GB" sz="1600" kern="1200" dirty="0">
              <a:solidFill>
                <a:schemeClr val="tx1"/>
              </a:solidFill>
              <a:latin typeface="Calibri" panose="020F0502020204030204"/>
              <a:ea typeface="+mn-ea"/>
              <a:cs typeface="+mn-cs"/>
            </a:rPr>
            <a:t> di privacy </a:t>
          </a:r>
          <a:r>
            <a:rPr lang="en-GB" sz="1600" kern="1200" dirty="0" err="1">
              <a:solidFill>
                <a:schemeClr val="tx1"/>
              </a:solidFill>
              <a:latin typeface="Calibri" panose="020F0502020204030204"/>
              <a:ea typeface="+mn-ea"/>
              <a:cs typeface="+mn-cs"/>
            </a:rPr>
            <a:t>superiore</a:t>
          </a:r>
          <a:r>
            <a:rPr lang="en-GB" sz="1600" kern="1200" dirty="0">
              <a:solidFill>
                <a:schemeClr val="tx1"/>
              </a:solidFill>
              <a:latin typeface="Calibri" panose="020F0502020204030204"/>
              <a:ea typeface="+mn-ea"/>
              <a:cs typeface="+mn-cs"/>
            </a:rPr>
            <a:t> rispetto </a:t>
          </a:r>
          <a:r>
            <a:rPr lang="en-GB" sz="1600" kern="1200" dirty="0" err="1">
              <a:solidFill>
                <a:schemeClr val="tx1"/>
              </a:solidFill>
              <a:latin typeface="Calibri" panose="020F0502020204030204"/>
              <a:ea typeface="+mn-ea"/>
              <a:cs typeface="+mn-cs"/>
            </a:rPr>
            <a:t>agli</a:t>
          </a:r>
          <a:r>
            <a:rPr lang="en-GB" sz="1600" kern="1200" dirty="0">
              <a:solidFill>
                <a:schemeClr val="tx1"/>
              </a:solidFill>
              <a:latin typeface="Calibri" panose="020F0502020204030204"/>
              <a:ea typeface="+mn-ea"/>
              <a:cs typeface="+mn-cs"/>
            </a:rPr>
            <a:t> </a:t>
          </a:r>
          <a:r>
            <a:rPr lang="en-GB" sz="1600" kern="1200" dirty="0" err="1">
              <a:solidFill>
                <a:schemeClr val="tx1"/>
              </a:solidFill>
              <a:latin typeface="Calibri" panose="020F0502020204030204"/>
              <a:ea typeface="+mn-ea"/>
              <a:cs typeface="+mn-cs"/>
            </a:rPr>
            <a:t>attuali</a:t>
          </a:r>
          <a:r>
            <a:rPr lang="en-GB" sz="1600" kern="1200" dirty="0">
              <a:solidFill>
                <a:schemeClr val="tx1"/>
              </a:solidFill>
              <a:latin typeface="Calibri" panose="020F0502020204030204"/>
              <a:ea typeface="+mn-ea"/>
              <a:cs typeface="+mn-cs"/>
            </a:rPr>
            <a:t> </a:t>
          </a:r>
          <a:r>
            <a:rPr lang="en-GB" sz="1600" kern="1200" dirty="0" err="1">
              <a:solidFill>
                <a:schemeClr val="tx1"/>
              </a:solidFill>
              <a:latin typeface="Calibri" panose="020F0502020204030204"/>
              <a:ea typeface="+mn-ea"/>
              <a:cs typeface="+mn-cs"/>
            </a:rPr>
            <a:t>servizi</a:t>
          </a:r>
          <a:r>
            <a:rPr lang="en-GB" sz="1600" kern="1200" dirty="0">
              <a:solidFill>
                <a:schemeClr val="tx1"/>
              </a:solidFill>
              <a:latin typeface="Calibri" panose="020F0502020204030204"/>
              <a:ea typeface="+mn-ea"/>
              <a:cs typeface="+mn-cs"/>
            </a:rPr>
            <a:t> di </a:t>
          </a:r>
          <a:r>
            <a:rPr lang="en-GB" sz="1600" kern="1200" dirty="0" err="1">
              <a:solidFill>
                <a:schemeClr val="tx1"/>
              </a:solidFill>
              <a:latin typeface="Calibri" panose="020F0502020204030204"/>
              <a:ea typeface="+mn-ea"/>
              <a:cs typeface="+mn-cs"/>
            </a:rPr>
            <a:t>pagamento</a:t>
          </a:r>
          <a:r>
            <a:rPr lang="en-GB" sz="1600" kern="1200" dirty="0">
              <a:solidFill>
                <a:schemeClr val="tx1"/>
              </a:solidFill>
              <a:latin typeface="Calibri" panose="020F0502020204030204"/>
              <a:ea typeface="+mn-ea"/>
              <a:cs typeface="+mn-cs"/>
            </a:rPr>
            <a:t> </a:t>
          </a:r>
          <a:r>
            <a:rPr lang="en-GB" sz="1600" kern="1200" dirty="0" err="1">
              <a:solidFill>
                <a:schemeClr val="tx1"/>
              </a:solidFill>
              <a:latin typeface="Calibri" panose="020F0502020204030204"/>
              <a:ea typeface="+mn-ea"/>
              <a:cs typeface="+mn-cs"/>
            </a:rPr>
            <a:t>digitali</a:t>
          </a:r>
          <a:r>
            <a:rPr lang="en-GB" sz="1600" kern="1200" dirty="0">
              <a:solidFill>
                <a:schemeClr val="tx1"/>
              </a:solidFill>
              <a:latin typeface="Calibri" panose="020F0502020204030204"/>
              <a:ea typeface="+mn-ea"/>
              <a:cs typeface="+mn-cs"/>
            </a:rPr>
            <a:t>. I </a:t>
          </a:r>
          <a:r>
            <a:rPr lang="en-GB" sz="1600" kern="1200" dirty="0" err="1">
              <a:solidFill>
                <a:schemeClr val="tx1"/>
              </a:solidFill>
              <a:latin typeface="Calibri" panose="020F0502020204030204"/>
              <a:ea typeface="+mn-ea"/>
              <a:cs typeface="+mn-cs"/>
            </a:rPr>
            <a:t>pagamenti</a:t>
          </a:r>
          <a:r>
            <a:rPr lang="en-GB" sz="1600" kern="1200" dirty="0">
              <a:solidFill>
                <a:schemeClr val="tx1"/>
              </a:solidFill>
              <a:latin typeface="Calibri" panose="020F0502020204030204"/>
              <a:ea typeface="+mn-ea"/>
              <a:cs typeface="+mn-cs"/>
            </a:rPr>
            <a:t> offline </a:t>
          </a:r>
          <a:r>
            <a:rPr lang="en-GB" sz="1600" kern="1200" dirty="0" err="1">
              <a:solidFill>
                <a:schemeClr val="tx1"/>
              </a:solidFill>
              <a:latin typeface="Calibri" panose="020F0502020204030204"/>
              <a:ea typeface="+mn-ea"/>
              <a:cs typeface="+mn-cs"/>
            </a:rPr>
            <a:t>offrono</a:t>
          </a:r>
          <a:r>
            <a:rPr lang="en-GB" sz="1600" kern="1200" dirty="0">
              <a:solidFill>
                <a:schemeClr val="tx1"/>
              </a:solidFill>
              <a:latin typeface="Calibri" panose="020F0502020204030204"/>
              <a:ea typeface="+mn-ea"/>
              <a:cs typeface="+mn-cs"/>
            </a:rPr>
            <a:t> la </a:t>
          </a:r>
          <a:r>
            <a:rPr lang="en-GB" sz="1600" kern="1200" dirty="0" err="1">
              <a:solidFill>
                <a:schemeClr val="tx1"/>
              </a:solidFill>
              <a:latin typeface="Calibri" panose="020F0502020204030204"/>
              <a:ea typeface="+mn-ea"/>
              <a:cs typeface="+mn-cs"/>
            </a:rPr>
            <a:t>massima</a:t>
          </a:r>
          <a:r>
            <a:rPr lang="en-GB" sz="1600" kern="1200" dirty="0">
              <a:solidFill>
                <a:schemeClr val="tx1"/>
              </a:solidFill>
              <a:latin typeface="Calibri" panose="020F0502020204030204"/>
              <a:ea typeface="+mn-ea"/>
              <a:cs typeface="+mn-cs"/>
            </a:rPr>
            <a:t> </a:t>
          </a:r>
          <a:r>
            <a:rPr lang="en-GB" sz="1600" kern="1200" dirty="0" err="1">
              <a:solidFill>
                <a:schemeClr val="tx1"/>
              </a:solidFill>
              <a:latin typeface="Calibri" panose="020F0502020204030204"/>
              <a:ea typeface="+mn-ea"/>
              <a:cs typeface="+mn-cs"/>
            </a:rPr>
            <a:t>priviacy</a:t>
          </a:r>
          <a:r>
            <a:rPr lang="en-GB" sz="1600" kern="1200" dirty="0">
              <a:solidFill>
                <a:schemeClr val="tx1"/>
              </a:solidFill>
              <a:latin typeface="Calibri" panose="020F0502020204030204"/>
              <a:ea typeface="+mn-ea"/>
              <a:cs typeface="+mn-cs"/>
            </a:rPr>
            <a:t> possible, </a:t>
          </a:r>
          <a:r>
            <a:rPr lang="en-GB" sz="1600" kern="1200" dirty="0" err="1">
              <a:solidFill>
                <a:schemeClr val="tx1"/>
              </a:solidFill>
              <a:latin typeface="Calibri" panose="020F0502020204030204"/>
              <a:ea typeface="+mn-ea"/>
              <a:cs typeface="+mn-cs"/>
            </a:rPr>
            <a:t>sono</a:t>
          </a:r>
          <a:r>
            <a:rPr lang="en-GB" sz="1600" kern="1200" dirty="0">
              <a:solidFill>
                <a:schemeClr val="tx1"/>
              </a:solidFill>
              <a:latin typeface="Calibri" panose="020F0502020204030204"/>
              <a:ea typeface="+mn-ea"/>
              <a:cs typeface="+mn-cs"/>
            </a:rPr>
            <a:t> </a:t>
          </a:r>
          <a:r>
            <a:rPr lang="en-GB" sz="1600" kern="1200" dirty="0" err="1">
              <a:solidFill>
                <a:schemeClr val="tx1"/>
              </a:solidFill>
              <a:latin typeface="Calibri" panose="020F0502020204030204"/>
              <a:ea typeface="+mn-ea"/>
              <a:cs typeface="+mn-cs"/>
            </a:rPr>
            <a:t>paragonabili</a:t>
          </a:r>
          <a:r>
            <a:rPr lang="en-GB" sz="1600" kern="1200" dirty="0">
              <a:solidFill>
                <a:schemeClr val="tx1"/>
              </a:solidFill>
              <a:latin typeface="Calibri" panose="020F0502020204030204"/>
              <a:ea typeface="+mn-ea"/>
              <a:cs typeface="+mn-cs"/>
            </a:rPr>
            <a:t> ai </a:t>
          </a:r>
          <a:r>
            <a:rPr lang="en-GB" sz="1600" kern="1200" dirty="0" err="1">
              <a:solidFill>
                <a:schemeClr val="tx1"/>
              </a:solidFill>
              <a:latin typeface="Calibri" panose="020F0502020204030204"/>
              <a:ea typeface="+mn-ea"/>
              <a:cs typeface="+mn-cs"/>
            </a:rPr>
            <a:t>pagamenti</a:t>
          </a:r>
          <a:r>
            <a:rPr lang="en-GB" sz="1600" kern="1200" dirty="0">
              <a:solidFill>
                <a:schemeClr val="tx1"/>
              </a:solidFill>
              <a:latin typeface="Calibri" panose="020F0502020204030204"/>
              <a:ea typeface="+mn-ea"/>
              <a:cs typeface="+mn-cs"/>
            </a:rPr>
            <a:t> in </a:t>
          </a:r>
          <a:r>
            <a:rPr lang="en-GB" sz="1600" kern="1200" dirty="0" err="1">
              <a:solidFill>
                <a:schemeClr val="tx1"/>
              </a:solidFill>
              <a:latin typeface="Calibri" panose="020F0502020204030204"/>
              <a:ea typeface="+mn-ea"/>
              <a:cs typeface="+mn-cs"/>
            </a:rPr>
            <a:t>contanti</a:t>
          </a:r>
          <a:r>
            <a:rPr lang="en-GB" sz="1600" kern="1200" dirty="0">
              <a:solidFill>
                <a:schemeClr val="tx1"/>
              </a:solidFill>
              <a:latin typeface="Calibri" panose="020F0502020204030204"/>
              <a:ea typeface="+mn-ea"/>
              <a:cs typeface="+mn-cs"/>
            </a:rPr>
            <a:t>. </a:t>
          </a:r>
        </a:p>
      </dsp:txBody>
      <dsp:txXfrm rot="-5400000">
        <a:off x="674256" y="2565980"/>
        <a:ext cx="10933144" cy="564968"/>
      </dsp:txXfrm>
    </dsp:sp>
    <dsp:sp modelId="{6A04DBEB-83E3-4F9F-81CE-759AD773B57A}">
      <dsp:nvSpPr>
        <dsp:cNvPr id="0" name=""/>
        <dsp:cNvSpPr/>
      </dsp:nvSpPr>
      <dsp:spPr>
        <a:xfrm rot="5400000">
          <a:off x="-144483" y="3524373"/>
          <a:ext cx="963222" cy="674255"/>
        </a:xfrm>
        <a:prstGeom prst="chevron">
          <a:avLst/>
        </a:prstGeom>
        <a:gradFill flip="none" rotWithShape="1">
          <a:gsLst>
            <a:gs pos="0">
              <a:srgbClr val="9C85C0">
                <a:lumMod val="20000"/>
                <a:lumOff val="80000"/>
              </a:srgbClr>
            </a:gs>
            <a:gs pos="100000">
              <a:srgbClr val="B42AFB"/>
            </a:gs>
          </a:gsLst>
          <a:lin ang="54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rot="-5400000">
        <a:off x="1" y="3717018"/>
        <a:ext cx="674255" cy="288967"/>
      </dsp:txXfrm>
    </dsp:sp>
    <dsp:sp modelId="{0201FDB2-024E-468E-A655-B837044485C4}">
      <dsp:nvSpPr>
        <dsp:cNvPr id="0" name=""/>
        <dsp:cNvSpPr/>
      </dsp:nvSpPr>
      <dsp:spPr>
        <a:xfrm rot="5400000">
          <a:off x="5843062" y="-1788916"/>
          <a:ext cx="626094" cy="10963707"/>
        </a:xfrm>
        <a:prstGeom prst="round2SameRect">
          <a:avLst/>
        </a:prstGeom>
        <a:gradFill flip="none" rotWithShape="1">
          <a:gsLst>
            <a:gs pos="0">
              <a:srgbClr val="9C85C0">
                <a:lumMod val="20000"/>
                <a:lumOff val="80000"/>
              </a:srgbClr>
            </a:gs>
            <a:gs pos="100000">
              <a:srgbClr val="F3A447">
                <a:lumMod val="60000"/>
                <a:lumOff val="40000"/>
              </a:srgbClr>
            </a:gs>
          </a:gsLst>
          <a:lin ang="16200000" scaled="0"/>
          <a:tileRect/>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err="1">
              <a:solidFill>
                <a:schemeClr val="tx1"/>
              </a:solidFill>
            </a:rPr>
            <a:t>Resilienza</a:t>
          </a:r>
          <a:r>
            <a:rPr lang="en-GB" sz="1600" b="1" kern="1200" dirty="0">
              <a:solidFill>
                <a:schemeClr val="tx1"/>
              </a:solidFill>
            </a:rPr>
            <a:t> e </a:t>
          </a:r>
          <a:r>
            <a:rPr lang="en-GB" sz="1600" b="1" kern="1200" dirty="0" err="1">
              <a:solidFill>
                <a:schemeClr val="tx1"/>
              </a:solidFill>
            </a:rPr>
            <a:t>stabilità</a:t>
          </a:r>
          <a:r>
            <a:rPr lang="en-GB" sz="1600" b="1" kern="1200" dirty="0">
              <a:solidFill>
                <a:schemeClr val="tx1"/>
              </a:solidFill>
            </a:rPr>
            <a:t>.</a:t>
          </a:r>
          <a:r>
            <a:rPr lang="en-GB" sz="1600" kern="1200" dirty="0">
              <a:solidFill>
                <a:schemeClr val="tx1"/>
              </a:solidFill>
            </a:rPr>
            <a:t> </a:t>
          </a:r>
          <a:r>
            <a:rPr lang="it-IT" sz="1600" kern="1200" dirty="0">
              <a:solidFill>
                <a:schemeClr val="tx1"/>
              </a:solidFill>
            </a:rPr>
            <a:t>Rafforzare la resilienza del sistema dei pagamenti, offrendo una moneta pubblica utilizzabile anche in caso di interruzioni dei sistemi privati (disastri naturali, pandemie, attacchi informatici su vasta scala).</a:t>
          </a:r>
          <a:r>
            <a:rPr lang="en-GB" sz="1600" kern="1200" dirty="0">
              <a:solidFill>
                <a:schemeClr val="tx1"/>
              </a:solidFill>
            </a:rPr>
            <a:t> </a:t>
          </a:r>
          <a:endParaRPr lang="en-GB" sz="1600" kern="1200" dirty="0">
            <a:solidFill>
              <a:schemeClr val="tx1"/>
            </a:solidFill>
            <a:latin typeface="Calibri" panose="020F0502020204030204"/>
            <a:ea typeface="+mn-ea"/>
            <a:cs typeface="+mn-cs"/>
          </a:endParaRPr>
        </a:p>
      </dsp:txBody>
      <dsp:txXfrm rot="-5400000">
        <a:off x="674256" y="3410453"/>
        <a:ext cx="10933144" cy="56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4A061F0-EA22-43FD-99E4-646A955B9A0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Segnaposto data 2">
            <a:extLst>
              <a:ext uri="{FF2B5EF4-FFF2-40B4-BE49-F238E27FC236}">
                <a16:creationId xmlns:a16="http://schemas.microsoft.com/office/drawing/2014/main" id="{55DAF091-9CDC-42C7-B58A-6CD3614BFD27}"/>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DE461AC-2D65-42B1-BC91-A88493F0D7AE}" type="datetimeFigureOut">
              <a:rPr lang="en-GB" smtClean="0"/>
              <a:t>28/10/2025</a:t>
            </a:fld>
            <a:endParaRPr lang="en-GB"/>
          </a:p>
        </p:txBody>
      </p:sp>
      <p:sp>
        <p:nvSpPr>
          <p:cNvPr id="4" name="Segnaposto piè di pagina 3">
            <a:extLst>
              <a:ext uri="{FF2B5EF4-FFF2-40B4-BE49-F238E27FC236}">
                <a16:creationId xmlns:a16="http://schemas.microsoft.com/office/drawing/2014/main" id="{788217C3-C346-45B0-BBBD-994F71ED6F0B}"/>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a:extLst>
              <a:ext uri="{FF2B5EF4-FFF2-40B4-BE49-F238E27FC236}">
                <a16:creationId xmlns:a16="http://schemas.microsoft.com/office/drawing/2014/main" id="{049E274A-BF49-4764-8B65-A16970A01125}"/>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24FB8C16-780E-4A31-A9CF-81757AD8176C}" type="slidenum">
              <a:rPr lang="en-GB" smtClean="0"/>
              <a:t>‹N›</a:t>
            </a:fld>
            <a:endParaRPr lang="en-GB"/>
          </a:p>
        </p:txBody>
      </p:sp>
    </p:spTree>
    <p:extLst>
      <p:ext uri="{BB962C8B-B14F-4D97-AF65-F5344CB8AC3E}">
        <p14:creationId xmlns:p14="http://schemas.microsoft.com/office/powerpoint/2010/main" val="3152780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8830" cy="495029"/>
          </a:xfrm>
          <a:prstGeom prst="rect">
            <a:avLst/>
          </a:prstGeom>
        </p:spPr>
        <p:txBody>
          <a:bodyPr vert="horz" lIns="94860" tIns="47431" rIns="94860" bIns="47431" rtlCol="0"/>
          <a:lstStyle>
            <a:lvl1pPr algn="l">
              <a:defRPr sz="1200"/>
            </a:lvl1pPr>
          </a:lstStyle>
          <a:p>
            <a:endParaRPr lang="it-IT"/>
          </a:p>
        </p:txBody>
      </p:sp>
      <p:sp>
        <p:nvSpPr>
          <p:cNvPr id="3" name="Segnaposto data 2"/>
          <p:cNvSpPr>
            <a:spLocks noGrp="1"/>
          </p:cNvSpPr>
          <p:nvPr>
            <p:ph type="dt" idx="1"/>
          </p:nvPr>
        </p:nvSpPr>
        <p:spPr>
          <a:xfrm>
            <a:off x="3815375" y="0"/>
            <a:ext cx="2918830" cy="495029"/>
          </a:xfrm>
          <a:prstGeom prst="rect">
            <a:avLst/>
          </a:prstGeom>
        </p:spPr>
        <p:txBody>
          <a:bodyPr vert="horz" lIns="94860" tIns="47431" rIns="94860" bIns="47431" rtlCol="0"/>
          <a:lstStyle>
            <a:lvl1pPr algn="r">
              <a:defRPr sz="1200"/>
            </a:lvl1pPr>
          </a:lstStyle>
          <a:p>
            <a:fld id="{930DE2FA-9A56-4304-BAC0-EFD375959D1F}" type="datetimeFigureOut">
              <a:rPr lang="it-IT" smtClean="0"/>
              <a:t>28/10/2025</a:t>
            </a:fld>
            <a:endParaRPr lang="it-IT"/>
          </a:p>
        </p:txBody>
      </p:sp>
      <p:sp>
        <p:nvSpPr>
          <p:cNvPr id="4" name="Segnaposto immagine diapositiva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60" tIns="47431" rIns="94860" bIns="47431" rtlCol="0" anchor="ctr"/>
          <a:lstStyle/>
          <a:p>
            <a:endParaRPr lang="it-IT"/>
          </a:p>
        </p:txBody>
      </p:sp>
      <p:sp>
        <p:nvSpPr>
          <p:cNvPr id="5" name="Segnaposto note 4"/>
          <p:cNvSpPr>
            <a:spLocks noGrp="1"/>
          </p:cNvSpPr>
          <p:nvPr>
            <p:ph type="body" sz="quarter" idx="3"/>
          </p:nvPr>
        </p:nvSpPr>
        <p:spPr>
          <a:xfrm>
            <a:off x="673577" y="4748163"/>
            <a:ext cx="5388610" cy="3884861"/>
          </a:xfrm>
          <a:prstGeom prst="rect">
            <a:avLst/>
          </a:prstGeom>
        </p:spPr>
        <p:txBody>
          <a:bodyPr vert="horz" lIns="94860" tIns="47431" rIns="94860" bIns="47431"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71287"/>
            <a:ext cx="2918830" cy="495028"/>
          </a:xfrm>
          <a:prstGeom prst="rect">
            <a:avLst/>
          </a:prstGeom>
        </p:spPr>
        <p:txBody>
          <a:bodyPr vert="horz" lIns="94860" tIns="47431" rIns="94860" bIns="47431" rtlCol="0" anchor="b"/>
          <a:lstStyle>
            <a:lvl1pPr algn="l">
              <a:defRPr sz="1200"/>
            </a:lvl1pPr>
          </a:lstStyle>
          <a:p>
            <a:endParaRPr lang="it-IT"/>
          </a:p>
        </p:txBody>
      </p:sp>
      <p:sp>
        <p:nvSpPr>
          <p:cNvPr id="7" name="Segnaposto numero diapositiva 6"/>
          <p:cNvSpPr>
            <a:spLocks noGrp="1"/>
          </p:cNvSpPr>
          <p:nvPr>
            <p:ph type="sldNum" sz="quarter" idx="5"/>
          </p:nvPr>
        </p:nvSpPr>
        <p:spPr>
          <a:xfrm>
            <a:off x="3815375" y="9371287"/>
            <a:ext cx="2918830" cy="495028"/>
          </a:xfrm>
          <a:prstGeom prst="rect">
            <a:avLst/>
          </a:prstGeom>
        </p:spPr>
        <p:txBody>
          <a:bodyPr vert="horz" lIns="94860" tIns="47431" rIns="94860" bIns="47431" rtlCol="0" anchor="b"/>
          <a:lstStyle>
            <a:lvl1pPr algn="r">
              <a:defRPr sz="1200"/>
            </a:lvl1pPr>
          </a:lstStyle>
          <a:p>
            <a:fld id="{D3F73920-6384-4C6B-AD65-727D28605D73}" type="slidenum">
              <a:rPr lang="it-IT" smtClean="0"/>
              <a:t>‹N›</a:t>
            </a:fld>
            <a:endParaRPr lang="it-IT"/>
          </a:p>
        </p:txBody>
      </p:sp>
    </p:spTree>
    <p:extLst>
      <p:ext uri="{BB962C8B-B14F-4D97-AF65-F5344CB8AC3E}">
        <p14:creationId xmlns:p14="http://schemas.microsoft.com/office/powerpoint/2010/main" val="211968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F73920-6384-4C6B-AD65-727D28605D73}" type="slidenum">
              <a:rPr lang="it-IT" smtClean="0"/>
              <a:t>1</a:t>
            </a:fld>
            <a:endParaRPr lang="it-IT"/>
          </a:p>
        </p:txBody>
      </p:sp>
    </p:spTree>
    <p:extLst>
      <p:ext uri="{BB962C8B-B14F-4D97-AF65-F5344CB8AC3E}">
        <p14:creationId xmlns:p14="http://schemas.microsoft.com/office/powerpoint/2010/main" val="327176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C7125-783E-44F0-9FD2-640CC6C71ADE}"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23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D887D-E231-4E8F-BB7F-6BB08FE1575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2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C7125-783E-44F0-9FD2-640CC6C71ADE}"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243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3920-6384-4C6B-AD65-727D28605D7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4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A1870-F5EB-1B42-93BB-B37B6883880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38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AE57-2553-BBF2-E62B-D27646542B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8B099D6-4262-F155-647B-3BD845711FA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EC075D8-574B-1D21-DECA-AE5C08A7065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1550AC7-0235-1C00-7C48-2EC07A29B9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A1870-F5EB-1B42-93BB-B37B6883880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58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35986-7AE9-C5C4-5406-2E2313A0C2B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0D78B9E-CE2F-235D-A090-9A77197ECBE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93DE747-E20E-B785-72CE-FACB2A4AF2F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ABD8DD6-B5CB-AEC6-827B-01148802756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A1870-F5EB-1B42-93BB-B37B6883880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5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182FA-5E40-A5A8-1940-D8B3A1039B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AB887C5-6D29-FF92-9FDC-24A18BC05AC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467843-433C-1E20-A103-B9FD988BFB3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3606242-276F-B776-7318-ECDCFA3FB1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A1870-F5EB-1B42-93BB-B37B6883880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225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tasgroup.eu/"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hyperlink" Target="mailto:solutions@tasgroup.eu"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tasgroup.eu/"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hyperlink" Target="mailto:solutions@tasgroup.eu"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tasgroup.eu/"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hyperlink" Target="mailto:solutions@tasgroup.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7.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iniziale - dark">
    <p:spTree>
      <p:nvGrpSpPr>
        <p:cNvPr id="1" name=""/>
        <p:cNvGrpSpPr/>
        <p:nvPr/>
      </p:nvGrpSpPr>
      <p:grpSpPr>
        <a:xfrm>
          <a:off x="0" y="0"/>
          <a:ext cx="0" cy="0"/>
          <a:chOff x="0" y="0"/>
          <a:chExt cx="0" cy="0"/>
        </a:xfrm>
      </p:grpSpPr>
      <p:pic>
        <p:nvPicPr>
          <p:cNvPr id="7" name="Google Shape;19;p25">
            <a:extLst>
              <a:ext uri="{FF2B5EF4-FFF2-40B4-BE49-F238E27FC236}">
                <a16:creationId xmlns:a16="http://schemas.microsoft.com/office/drawing/2014/main" id="{C7254F82-A264-489D-9099-E733610194D7}"/>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9752" y="-34078"/>
            <a:ext cx="12294577" cy="6913913"/>
          </a:xfrm>
          <a:prstGeom prst="rect">
            <a:avLst/>
          </a:prstGeom>
          <a:noFill/>
          <a:ln>
            <a:noFill/>
          </a:ln>
        </p:spPr>
      </p:pic>
      <p:sp>
        <p:nvSpPr>
          <p:cNvPr id="2" name="Titolo 1">
            <a:extLst>
              <a:ext uri="{FF2B5EF4-FFF2-40B4-BE49-F238E27FC236}">
                <a16:creationId xmlns:a16="http://schemas.microsoft.com/office/drawing/2014/main" id="{8951805E-B12F-41B4-BD55-18D6B8D141F0}"/>
              </a:ext>
            </a:extLst>
          </p:cNvPr>
          <p:cNvSpPr>
            <a:spLocks noGrp="1"/>
          </p:cNvSpPr>
          <p:nvPr>
            <p:ph type="ctrTitle"/>
          </p:nvPr>
        </p:nvSpPr>
        <p:spPr>
          <a:xfrm>
            <a:off x="5457824" y="1122363"/>
            <a:ext cx="5210175" cy="2387600"/>
          </a:xfrm>
        </p:spPr>
        <p:txBody>
          <a:bodyPr anchor="b">
            <a:normAutofit/>
          </a:bodyPr>
          <a:lstStyle>
            <a:lvl1pPr algn="l">
              <a:defRPr sz="3000" b="1">
                <a:solidFill>
                  <a:schemeClr val="bg1"/>
                </a:solidFill>
              </a:defRPr>
            </a:lvl1pPr>
          </a:lstStyle>
          <a:p>
            <a:r>
              <a:rPr lang="it-IT"/>
              <a:t>Fare clic per modificare lo stile del titolo dello schema</a:t>
            </a:r>
            <a:endParaRPr lang="it-IT" dirty="0"/>
          </a:p>
        </p:txBody>
      </p:sp>
      <p:sp>
        <p:nvSpPr>
          <p:cNvPr id="3" name="Sottotitolo 2">
            <a:extLst>
              <a:ext uri="{FF2B5EF4-FFF2-40B4-BE49-F238E27FC236}">
                <a16:creationId xmlns:a16="http://schemas.microsoft.com/office/drawing/2014/main" id="{1D5946A2-5D27-4FE9-8B93-AE1370329651}"/>
              </a:ext>
            </a:extLst>
          </p:cNvPr>
          <p:cNvSpPr>
            <a:spLocks noGrp="1"/>
          </p:cNvSpPr>
          <p:nvPr>
            <p:ph type="subTitle" idx="1"/>
          </p:nvPr>
        </p:nvSpPr>
        <p:spPr>
          <a:xfrm>
            <a:off x="5457824" y="3602038"/>
            <a:ext cx="5210176" cy="1655762"/>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pic>
        <p:nvPicPr>
          <p:cNvPr id="8" name="Google Shape;142;p3">
            <a:extLst>
              <a:ext uri="{FF2B5EF4-FFF2-40B4-BE49-F238E27FC236}">
                <a16:creationId xmlns:a16="http://schemas.microsoft.com/office/drawing/2014/main" id="{3620F5A1-62B1-415E-AA8B-6014510750C4}"/>
              </a:ext>
            </a:extLst>
          </p:cNvPr>
          <p:cNvPicPr preferRelativeResize="0"/>
          <p:nvPr/>
        </p:nvPicPr>
        <p:blipFill rotWithShape="1">
          <a:blip r:embed="rId3">
            <a:alphaModFix/>
          </a:blip>
          <a:srcRect/>
          <a:stretch/>
        </p:blipFill>
        <p:spPr>
          <a:xfrm>
            <a:off x="1524000" y="2707209"/>
            <a:ext cx="2943142" cy="1754259"/>
          </a:xfrm>
          <a:prstGeom prst="rect">
            <a:avLst/>
          </a:prstGeom>
          <a:noFill/>
          <a:ln>
            <a:noFill/>
          </a:ln>
        </p:spPr>
      </p:pic>
    </p:spTree>
    <p:extLst>
      <p:ext uri="{BB962C8B-B14F-4D97-AF65-F5344CB8AC3E}">
        <p14:creationId xmlns:p14="http://schemas.microsoft.com/office/powerpoint/2010/main" val="414042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gradient - white">
    <p:spTree>
      <p:nvGrpSpPr>
        <p:cNvPr id="1" name=""/>
        <p:cNvGrpSpPr/>
        <p:nvPr/>
      </p:nvGrpSpPr>
      <p:grpSpPr>
        <a:xfrm>
          <a:off x="0" y="0"/>
          <a:ext cx="0" cy="0"/>
          <a:chOff x="0" y="0"/>
          <a:chExt cx="0" cy="0"/>
        </a:xfrm>
      </p:grpSpPr>
      <p:pic>
        <p:nvPicPr>
          <p:cNvPr id="13" name="Google Shape;70;p31">
            <a:extLst>
              <a:ext uri="{FF2B5EF4-FFF2-40B4-BE49-F238E27FC236}">
                <a16:creationId xmlns:a16="http://schemas.microsoft.com/office/drawing/2014/main" id="{906E9544-3512-4C61-8484-E78A6E0F8F3E}"/>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2112" y="-44037"/>
            <a:ext cx="12197092" cy="6916759"/>
          </a:xfrm>
          <a:prstGeom prst="rect">
            <a:avLst/>
          </a:prstGeom>
          <a:noFill/>
          <a:ln>
            <a:noFill/>
          </a:ln>
        </p:spPr>
      </p:pic>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rgbClr val="07122D"/>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lumMod val="65000"/>
                  </a:schemeClr>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lvl1pPr>
          </a:lstStyle>
          <a:p>
            <a:fld id="{E6C9448C-F73B-4795-90EA-0DE690F0352B}" type="slidenum">
              <a:rPr lang="it-IT" smtClean="0"/>
              <a:t>‹N›</a:t>
            </a:fld>
            <a:endParaRPr lang="it-IT"/>
          </a:p>
        </p:txBody>
      </p:sp>
      <p:sp>
        <p:nvSpPr>
          <p:cNvPr id="14" name="Segnaposto contenuto 2">
            <a:extLst>
              <a:ext uri="{FF2B5EF4-FFF2-40B4-BE49-F238E27FC236}">
                <a16:creationId xmlns:a16="http://schemas.microsoft.com/office/drawing/2014/main" id="{F85B7945-C880-42DF-A703-D4EFCF9AC154}"/>
              </a:ext>
            </a:extLst>
          </p:cNvPr>
          <p:cNvSpPr>
            <a:spLocks noGrp="1"/>
          </p:cNvSpPr>
          <p:nvPr>
            <p:ph idx="1" hasCustomPrompt="1"/>
          </p:nvPr>
        </p:nvSpPr>
        <p:spPr>
          <a:xfrm>
            <a:off x="334962" y="1196975"/>
            <a:ext cx="10515600" cy="5148263"/>
          </a:xfrm>
        </p:spPr>
        <p:txBody>
          <a:bodyPr/>
          <a:lstStyle>
            <a:lvl1pPr>
              <a:defRPr sz="2000">
                <a:solidFill>
                  <a:srgbClr val="07122D"/>
                </a:solidFill>
              </a:defRPr>
            </a:lvl1pPr>
            <a:lvl2pPr>
              <a:defRPr sz="1800">
                <a:solidFill>
                  <a:srgbClr val="07122D"/>
                </a:solidFill>
              </a:defRPr>
            </a:lvl2pPr>
            <a:lvl3pPr>
              <a:defRPr sz="1600">
                <a:solidFill>
                  <a:srgbClr val="07122D"/>
                </a:solidFill>
              </a:defRPr>
            </a:lvl3pPr>
            <a:lvl4pPr>
              <a:defRPr sz="1400">
                <a:solidFill>
                  <a:srgbClr val="07122D"/>
                </a:solidFill>
              </a:defRPr>
            </a:lvl4pPr>
            <a:lvl5pPr>
              <a:defRPr sz="1200">
                <a:solidFill>
                  <a:srgbClr val="07122D"/>
                </a:solidFill>
              </a:defRPr>
            </a:lvl5pPr>
          </a:lstStyle>
          <a:p>
            <a:pPr lvl="0"/>
            <a:r>
              <a:rPr lang="it-IT" dirty="0"/>
              <a:t>Text</a:t>
            </a:r>
          </a:p>
          <a:p>
            <a:pPr lvl="1"/>
            <a:r>
              <a:rPr lang="it-IT" dirty="0"/>
              <a:t>Text</a:t>
            </a:r>
          </a:p>
          <a:p>
            <a:pPr lvl="2"/>
            <a:r>
              <a:rPr lang="it-IT" dirty="0"/>
              <a:t>Text</a:t>
            </a:r>
          </a:p>
          <a:p>
            <a:pPr lvl="3"/>
            <a:r>
              <a:rPr lang="it-IT" dirty="0"/>
              <a:t>Text</a:t>
            </a:r>
          </a:p>
          <a:p>
            <a:pPr lvl="4"/>
            <a:r>
              <a:rPr lang="it-IT" dirty="0"/>
              <a:t>Text</a:t>
            </a:r>
          </a:p>
        </p:txBody>
      </p:sp>
      <p:grpSp>
        <p:nvGrpSpPr>
          <p:cNvPr id="16" name="btfpColumnIndicatorGroup1">
            <a:extLst>
              <a:ext uri="{FF2B5EF4-FFF2-40B4-BE49-F238E27FC236}">
                <a16:creationId xmlns:a16="http://schemas.microsoft.com/office/drawing/2014/main" id="{7D521AFC-7606-4A8B-9CE4-59DF138D1791}"/>
              </a:ext>
            </a:extLst>
          </p:cNvPr>
          <p:cNvGrpSpPr/>
          <p:nvPr/>
        </p:nvGrpSpPr>
        <p:grpSpPr>
          <a:xfrm>
            <a:off x="0" y="-364167"/>
            <a:ext cx="12192000" cy="276989"/>
            <a:chOff x="0" y="-205740"/>
            <a:chExt cx="12192000" cy="137160"/>
          </a:xfrm>
        </p:grpSpPr>
        <p:sp>
          <p:nvSpPr>
            <p:cNvPr id="17" name="btfpColumnGapBlocker380864">
              <a:extLst>
                <a:ext uri="{FF2B5EF4-FFF2-40B4-BE49-F238E27FC236}">
                  <a16:creationId xmlns:a16="http://schemas.microsoft.com/office/drawing/2014/main" id="{E48A873D-6174-49C0-B674-A9C34DD20D93}"/>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8" name="btfpColumnGapBlocker333644">
              <a:extLst>
                <a:ext uri="{FF2B5EF4-FFF2-40B4-BE49-F238E27FC236}">
                  <a16:creationId xmlns:a16="http://schemas.microsoft.com/office/drawing/2014/main" id="{2BEA381C-6DE3-44EA-B962-E03010F9C3A1}"/>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9" name="btfpColumnIndicator724578">
              <a:extLst>
                <a:ext uri="{FF2B5EF4-FFF2-40B4-BE49-F238E27FC236}">
                  <a16:creationId xmlns:a16="http://schemas.microsoft.com/office/drawing/2014/main" id="{0CD3763D-3BD2-45A8-9A26-69F521B8C69F}"/>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545993">
              <a:extLst>
                <a:ext uri="{FF2B5EF4-FFF2-40B4-BE49-F238E27FC236}">
                  <a16:creationId xmlns:a16="http://schemas.microsoft.com/office/drawing/2014/main" id="{9B72A29F-0890-4441-A6E8-62D6F8708123}"/>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305707">
              <a:extLst>
                <a:ext uri="{FF2B5EF4-FFF2-40B4-BE49-F238E27FC236}">
                  <a16:creationId xmlns:a16="http://schemas.microsoft.com/office/drawing/2014/main" id="{344F13DF-6D65-4116-B2C7-ED732156B88E}"/>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2" name="btfpColumnIndicator290339">
              <a:extLst>
                <a:ext uri="{FF2B5EF4-FFF2-40B4-BE49-F238E27FC236}">
                  <a16:creationId xmlns:a16="http://schemas.microsoft.com/office/drawing/2014/main" id="{58DC4463-42C4-4F04-A62D-DBF0A68FAC4D}"/>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45109">
              <a:extLst>
                <a:ext uri="{FF2B5EF4-FFF2-40B4-BE49-F238E27FC236}">
                  <a16:creationId xmlns:a16="http://schemas.microsoft.com/office/drawing/2014/main" id="{F3B86A5E-0C86-4421-9E45-C3E517EF864A}"/>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820487">
              <a:extLst>
                <a:ext uri="{FF2B5EF4-FFF2-40B4-BE49-F238E27FC236}">
                  <a16:creationId xmlns:a16="http://schemas.microsoft.com/office/drawing/2014/main" id="{B7583F34-1B4E-498F-9027-A28A87820FA3}"/>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5" name="btfpColumnIndicator670403">
              <a:extLst>
                <a:ext uri="{FF2B5EF4-FFF2-40B4-BE49-F238E27FC236}">
                  <a16:creationId xmlns:a16="http://schemas.microsoft.com/office/drawing/2014/main" id="{89D146CF-E682-4BC3-9CA2-5AC2F0E1F760}"/>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353304">
              <a:extLst>
                <a:ext uri="{FF2B5EF4-FFF2-40B4-BE49-F238E27FC236}">
                  <a16:creationId xmlns:a16="http://schemas.microsoft.com/office/drawing/2014/main" id="{6755535F-5454-4A10-A34D-157FCA6AED8E}"/>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889283">
              <a:extLst>
                <a:ext uri="{FF2B5EF4-FFF2-40B4-BE49-F238E27FC236}">
                  <a16:creationId xmlns:a16="http://schemas.microsoft.com/office/drawing/2014/main" id="{96C55EAF-2E2A-49AC-9619-05170E175BCF}"/>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8" name="btfpColumnIndicator615512">
              <a:extLst>
                <a:ext uri="{FF2B5EF4-FFF2-40B4-BE49-F238E27FC236}">
                  <a16:creationId xmlns:a16="http://schemas.microsoft.com/office/drawing/2014/main" id="{0EF97E81-0F63-43D0-B9F6-F71EA8A640E2}"/>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289166">
              <a:extLst>
                <a:ext uri="{FF2B5EF4-FFF2-40B4-BE49-F238E27FC236}">
                  <a16:creationId xmlns:a16="http://schemas.microsoft.com/office/drawing/2014/main" id="{599EB259-B57F-4E8A-BF71-D7F41A237DA4}"/>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840820">
              <a:extLst>
                <a:ext uri="{FF2B5EF4-FFF2-40B4-BE49-F238E27FC236}">
                  <a16:creationId xmlns:a16="http://schemas.microsoft.com/office/drawing/2014/main" id="{D5F62914-88A9-4A80-A17B-1BB1161342E4}"/>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1" name="btfpColumnIndicator597307">
              <a:extLst>
                <a:ext uri="{FF2B5EF4-FFF2-40B4-BE49-F238E27FC236}">
                  <a16:creationId xmlns:a16="http://schemas.microsoft.com/office/drawing/2014/main" id="{F4E04E89-9CA9-4774-95CA-AAEF40B69FF9}"/>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404741">
              <a:extLst>
                <a:ext uri="{FF2B5EF4-FFF2-40B4-BE49-F238E27FC236}">
                  <a16:creationId xmlns:a16="http://schemas.microsoft.com/office/drawing/2014/main" id="{FE8DB239-8409-45D0-BBCA-DD5C26598A56}"/>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186959">
              <a:extLst>
                <a:ext uri="{FF2B5EF4-FFF2-40B4-BE49-F238E27FC236}">
                  <a16:creationId xmlns:a16="http://schemas.microsoft.com/office/drawing/2014/main" id="{A6792B46-BFA2-4705-A0CF-8572EBB0D259}"/>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4" name="btfpColumnIndicator548387">
              <a:extLst>
                <a:ext uri="{FF2B5EF4-FFF2-40B4-BE49-F238E27FC236}">
                  <a16:creationId xmlns:a16="http://schemas.microsoft.com/office/drawing/2014/main" id="{1765B3B4-9245-4278-91BD-5B5FDD6E526F}"/>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330724">
              <a:extLst>
                <a:ext uri="{FF2B5EF4-FFF2-40B4-BE49-F238E27FC236}">
                  <a16:creationId xmlns:a16="http://schemas.microsoft.com/office/drawing/2014/main" id="{9B7FAF7C-4DA4-48F3-92C7-5E32752D4AD5}"/>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6" name="btfpColumnIndicatorGroup1">
            <a:extLst>
              <a:ext uri="{FF2B5EF4-FFF2-40B4-BE49-F238E27FC236}">
                <a16:creationId xmlns:a16="http://schemas.microsoft.com/office/drawing/2014/main" id="{619E04AB-AB19-4D44-868B-31E938FA810B}"/>
              </a:ext>
            </a:extLst>
          </p:cNvPr>
          <p:cNvGrpSpPr/>
          <p:nvPr/>
        </p:nvGrpSpPr>
        <p:grpSpPr>
          <a:xfrm>
            <a:off x="0" y="6961189"/>
            <a:ext cx="12192000" cy="276989"/>
            <a:chOff x="0" y="-205740"/>
            <a:chExt cx="12192000" cy="137160"/>
          </a:xfrm>
        </p:grpSpPr>
        <p:sp>
          <p:nvSpPr>
            <p:cNvPr id="37" name="btfpColumnGapBlocker380864">
              <a:extLst>
                <a:ext uri="{FF2B5EF4-FFF2-40B4-BE49-F238E27FC236}">
                  <a16:creationId xmlns:a16="http://schemas.microsoft.com/office/drawing/2014/main" id="{598DB271-2728-4604-9C6E-238B4BEDB5CB}"/>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8" name="btfpColumnGapBlocker333644">
              <a:extLst>
                <a:ext uri="{FF2B5EF4-FFF2-40B4-BE49-F238E27FC236}">
                  <a16:creationId xmlns:a16="http://schemas.microsoft.com/office/drawing/2014/main" id="{5B77B96D-EE32-4311-9EDE-D2B404C5E070}"/>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9" name="btfpColumnIndicator724578">
              <a:extLst>
                <a:ext uri="{FF2B5EF4-FFF2-40B4-BE49-F238E27FC236}">
                  <a16:creationId xmlns:a16="http://schemas.microsoft.com/office/drawing/2014/main" id="{1C0FE5A2-436D-416B-8E2B-9EE735EDA349}"/>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0" name="btfpColumnIndicator545993">
              <a:extLst>
                <a:ext uri="{FF2B5EF4-FFF2-40B4-BE49-F238E27FC236}">
                  <a16:creationId xmlns:a16="http://schemas.microsoft.com/office/drawing/2014/main" id="{AF138858-2F4B-46E4-AD0C-2071E023F951}"/>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ColumnGapBlocker305707">
              <a:extLst>
                <a:ext uri="{FF2B5EF4-FFF2-40B4-BE49-F238E27FC236}">
                  <a16:creationId xmlns:a16="http://schemas.microsoft.com/office/drawing/2014/main" id="{AD427341-C086-4891-B7AB-00ED8BB1B641}"/>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2" name="btfpColumnIndicator290339">
              <a:extLst>
                <a:ext uri="{FF2B5EF4-FFF2-40B4-BE49-F238E27FC236}">
                  <a16:creationId xmlns:a16="http://schemas.microsoft.com/office/drawing/2014/main" id="{7008E548-7AA3-4BFB-9210-BA0B8169A0AB}"/>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btfpColumnIndicator345109">
              <a:extLst>
                <a:ext uri="{FF2B5EF4-FFF2-40B4-BE49-F238E27FC236}">
                  <a16:creationId xmlns:a16="http://schemas.microsoft.com/office/drawing/2014/main" id="{B853F3FF-A88C-4C0B-B10B-21E8648E2AD7}"/>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4" name="btfpColumnGapBlocker820487">
              <a:extLst>
                <a:ext uri="{FF2B5EF4-FFF2-40B4-BE49-F238E27FC236}">
                  <a16:creationId xmlns:a16="http://schemas.microsoft.com/office/drawing/2014/main" id="{5932F1FC-CE1B-486D-A29C-70B8E3ECDD82}"/>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5" name="btfpColumnIndicator670403">
              <a:extLst>
                <a:ext uri="{FF2B5EF4-FFF2-40B4-BE49-F238E27FC236}">
                  <a16:creationId xmlns:a16="http://schemas.microsoft.com/office/drawing/2014/main" id="{7AF5DB06-BE08-4337-AB74-1960CCA965AA}"/>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btfpColumnIndicator353304">
              <a:extLst>
                <a:ext uri="{FF2B5EF4-FFF2-40B4-BE49-F238E27FC236}">
                  <a16:creationId xmlns:a16="http://schemas.microsoft.com/office/drawing/2014/main" id="{8E6DD019-540B-48D7-92A0-FFCB112C9F1D}"/>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7" name="btfpColumnGapBlocker889283">
              <a:extLst>
                <a:ext uri="{FF2B5EF4-FFF2-40B4-BE49-F238E27FC236}">
                  <a16:creationId xmlns:a16="http://schemas.microsoft.com/office/drawing/2014/main" id="{E9294930-8D94-4764-A8F2-0DBC70FC1D8C}"/>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8" name="btfpColumnIndicator615512">
              <a:extLst>
                <a:ext uri="{FF2B5EF4-FFF2-40B4-BE49-F238E27FC236}">
                  <a16:creationId xmlns:a16="http://schemas.microsoft.com/office/drawing/2014/main" id="{4694338C-7C42-40A9-BAEF-6C97165D6F7F}"/>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btfpColumnIndicator289166">
              <a:extLst>
                <a:ext uri="{FF2B5EF4-FFF2-40B4-BE49-F238E27FC236}">
                  <a16:creationId xmlns:a16="http://schemas.microsoft.com/office/drawing/2014/main" id="{48692299-05EB-4883-953F-6582595AD9C5}"/>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0" name="btfpColumnGapBlocker840820">
              <a:extLst>
                <a:ext uri="{FF2B5EF4-FFF2-40B4-BE49-F238E27FC236}">
                  <a16:creationId xmlns:a16="http://schemas.microsoft.com/office/drawing/2014/main" id="{AAF3A676-72BF-49AD-B602-B1EC36F41D54}"/>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1" name="btfpColumnIndicator597307">
              <a:extLst>
                <a:ext uri="{FF2B5EF4-FFF2-40B4-BE49-F238E27FC236}">
                  <a16:creationId xmlns:a16="http://schemas.microsoft.com/office/drawing/2014/main" id="{7646600C-1C38-49C9-BAC3-23AE342A15B0}"/>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404741">
              <a:extLst>
                <a:ext uri="{FF2B5EF4-FFF2-40B4-BE49-F238E27FC236}">
                  <a16:creationId xmlns:a16="http://schemas.microsoft.com/office/drawing/2014/main" id="{3234E981-4E28-4763-A170-C821AB7ED9FA}"/>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3" name="btfpColumnGapBlocker186959">
              <a:extLst>
                <a:ext uri="{FF2B5EF4-FFF2-40B4-BE49-F238E27FC236}">
                  <a16:creationId xmlns:a16="http://schemas.microsoft.com/office/drawing/2014/main" id="{69AB74C8-C1B9-475A-B477-D7735DB13E48}"/>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4" name="btfpColumnIndicator548387">
              <a:extLst>
                <a:ext uri="{FF2B5EF4-FFF2-40B4-BE49-F238E27FC236}">
                  <a16:creationId xmlns:a16="http://schemas.microsoft.com/office/drawing/2014/main" id="{B966C3CB-482D-4663-BF0B-E0634B0013A6}"/>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5" name="btfpColumnIndicator330724">
              <a:extLst>
                <a:ext uri="{FF2B5EF4-FFF2-40B4-BE49-F238E27FC236}">
                  <a16:creationId xmlns:a16="http://schemas.microsoft.com/office/drawing/2014/main" id="{B53F5542-884E-4B33-8F37-431AEF3FFA5B}"/>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6365031"/>
      </p:ext>
    </p:extLst>
  </p:cSld>
  <p:clrMapOvr>
    <a:masterClrMapping/>
  </p:clrMapOvr>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dark">
    <p:bg>
      <p:bgPr>
        <a:solidFill>
          <a:schemeClr val="tx1"/>
        </a:solidFill>
        <a:effectLst/>
      </p:bgPr>
    </p:bg>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chemeClr val="bg1"/>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solidFill>
                  <a:schemeClr val="bg1"/>
                </a:solidFill>
              </a:defRPr>
            </a:lvl1pPr>
          </a:lstStyle>
          <a:p>
            <a:fld id="{E6C9448C-F73B-4795-90EA-0DE690F0352B}" type="slidenum">
              <a:rPr lang="it-IT" smtClean="0"/>
              <a:t>‹N›</a:t>
            </a:fld>
            <a:endParaRPr lang="it-IT"/>
          </a:p>
        </p:txBody>
      </p:sp>
      <p:grpSp>
        <p:nvGrpSpPr>
          <p:cNvPr id="10" name="btfpColumnIndicatorGroup1">
            <a:extLst>
              <a:ext uri="{FF2B5EF4-FFF2-40B4-BE49-F238E27FC236}">
                <a16:creationId xmlns:a16="http://schemas.microsoft.com/office/drawing/2014/main" id="{F842813F-B861-4189-A9DF-6E34DCA1B796}"/>
              </a:ext>
            </a:extLst>
          </p:cNvPr>
          <p:cNvGrpSpPr/>
          <p:nvPr/>
        </p:nvGrpSpPr>
        <p:grpSpPr>
          <a:xfrm>
            <a:off x="0" y="-364167"/>
            <a:ext cx="12192000" cy="276989"/>
            <a:chOff x="0" y="-205740"/>
            <a:chExt cx="12192000" cy="137160"/>
          </a:xfrm>
        </p:grpSpPr>
        <p:sp>
          <p:nvSpPr>
            <p:cNvPr id="11" name="btfpColumnGapBlocker380864">
              <a:extLst>
                <a:ext uri="{FF2B5EF4-FFF2-40B4-BE49-F238E27FC236}">
                  <a16:creationId xmlns:a16="http://schemas.microsoft.com/office/drawing/2014/main" id="{9F4E4F48-43D6-459C-AB43-495D0A1BFD4D}"/>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2" name="btfpColumnGapBlocker333644">
              <a:extLst>
                <a:ext uri="{FF2B5EF4-FFF2-40B4-BE49-F238E27FC236}">
                  <a16:creationId xmlns:a16="http://schemas.microsoft.com/office/drawing/2014/main" id="{914E5BF6-0D02-493F-805D-C26467E71CFB}"/>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3" name="btfpColumnIndicator724578">
              <a:extLst>
                <a:ext uri="{FF2B5EF4-FFF2-40B4-BE49-F238E27FC236}">
                  <a16:creationId xmlns:a16="http://schemas.microsoft.com/office/drawing/2014/main" id="{7C1BAA12-BBE2-41BD-B3D5-FEAB6BE71F14}"/>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545993">
              <a:extLst>
                <a:ext uri="{FF2B5EF4-FFF2-40B4-BE49-F238E27FC236}">
                  <a16:creationId xmlns:a16="http://schemas.microsoft.com/office/drawing/2014/main" id="{CDEC08E3-9EE2-4779-903F-3B7402502610}"/>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7" name="btfpColumnGapBlocker305707">
              <a:extLst>
                <a:ext uri="{FF2B5EF4-FFF2-40B4-BE49-F238E27FC236}">
                  <a16:creationId xmlns:a16="http://schemas.microsoft.com/office/drawing/2014/main" id="{FF4F32F4-DD63-49C9-A3A2-94461391A391}"/>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8" name="btfpColumnIndicator290339">
              <a:extLst>
                <a:ext uri="{FF2B5EF4-FFF2-40B4-BE49-F238E27FC236}">
                  <a16:creationId xmlns:a16="http://schemas.microsoft.com/office/drawing/2014/main" id="{BA9549D6-820F-4F8C-A30C-A595DFCACAC0}"/>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345109">
              <a:extLst>
                <a:ext uri="{FF2B5EF4-FFF2-40B4-BE49-F238E27FC236}">
                  <a16:creationId xmlns:a16="http://schemas.microsoft.com/office/drawing/2014/main" id="{E4D12FB8-896C-4768-B2C2-11224F4F788F}"/>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 name="btfpColumnGapBlocker820487">
              <a:extLst>
                <a:ext uri="{FF2B5EF4-FFF2-40B4-BE49-F238E27FC236}">
                  <a16:creationId xmlns:a16="http://schemas.microsoft.com/office/drawing/2014/main" id="{56A812FA-2C23-4DB0-965A-908C646DFD66}"/>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1" name="btfpColumnIndicator670403">
              <a:extLst>
                <a:ext uri="{FF2B5EF4-FFF2-40B4-BE49-F238E27FC236}">
                  <a16:creationId xmlns:a16="http://schemas.microsoft.com/office/drawing/2014/main" id="{8734C881-618F-4BA9-BAB3-9D5DA017B203}"/>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2" name="btfpColumnIndicator353304">
              <a:extLst>
                <a:ext uri="{FF2B5EF4-FFF2-40B4-BE49-F238E27FC236}">
                  <a16:creationId xmlns:a16="http://schemas.microsoft.com/office/drawing/2014/main" id="{A663E13A-8144-4E12-B7CA-2B2957FBA056}"/>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889283">
              <a:extLst>
                <a:ext uri="{FF2B5EF4-FFF2-40B4-BE49-F238E27FC236}">
                  <a16:creationId xmlns:a16="http://schemas.microsoft.com/office/drawing/2014/main" id="{0AF5E5B4-5032-4A26-ACC8-83BD0CE72B3D}"/>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4" name="btfpColumnIndicator615512">
              <a:extLst>
                <a:ext uri="{FF2B5EF4-FFF2-40B4-BE49-F238E27FC236}">
                  <a16:creationId xmlns:a16="http://schemas.microsoft.com/office/drawing/2014/main" id="{B2C26769-46AD-4467-9572-4B3FD31BA761}"/>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289166">
              <a:extLst>
                <a:ext uri="{FF2B5EF4-FFF2-40B4-BE49-F238E27FC236}">
                  <a16:creationId xmlns:a16="http://schemas.microsoft.com/office/drawing/2014/main" id="{CECD8053-35F8-4652-B321-6F6C325693E9}"/>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6" name="btfpColumnGapBlocker840820">
              <a:extLst>
                <a:ext uri="{FF2B5EF4-FFF2-40B4-BE49-F238E27FC236}">
                  <a16:creationId xmlns:a16="http://schemas.microsoft.com/office/drawing/2014/main" id="{B0C077AA-73F8-4A64-9CB4-D241270F6622}"/>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7" name="btfpColumnIndicator597307">
              <a:extLst>
                <a:ext uri="{FF2B5EF4-FFF2-40B4-BE49-F238E27FC236}">
                  <a16:creationId xmlns:a16="http://schemas.microsoft.com/office/drawing/2014/main" id="{24B92E6A-0D52-4981-9C5A-E53440E2F5C4}"/>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404741">
              <a:extLst>
                <a:ext uri="{FF2B5EF4-FFF2-40B4-BE49-F238E27FC236}">
                  <a16:creationId xmlns:a16="http://schemas.microsoft.com/office/drawing/2014/main" id="{3AE1C8EB-3428-4F63-A84C-7F18F65593DD}"/>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186959">
              <a:extLst>
                <a:ext uri="{FF2B5EF4-FFF2-40B4-BE49-F238E27FC236}">
                  <a16:creationId xmlns:a16="http://schemas.microsoft.com/office/drawing/2014/main" id="{D6278730-D798-496B-81D2-2F33E3FBF446}"/>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0" name="btfpColumnIndicator548387">
              <a:extLst>
                <a:ext uri="{FF2B5EF4-FFF2-40B4-BE49-F238E27FC236}">
                  <a16:creationId xmlns:a16="http://schemas.microsoft.com/office/drawing/2014/main" id="{E1475F08-4224-495F-B0D4-FA89D0C1A21C}"/>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330724">
              <a:extLst>
                <a:ext uri="{FF2B5EF4-FFF2-40B4-BE49-F238E27FC236}">
                  <a16:creationId xmlns:a16="http://schemas.microsoft.com/office/drawing/2014/main" id="{13CE7CAD-8F9F-4615-A21B-AB7DBEC755B8}"/>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ColumnIndicatorGroup1">
            <a:extLst>
              <a:ext uri="{FF2B5EF4-FFF2-40B4-BE49-F238E27FC236}">
                <a16:creationId xmlns:a16="http://schemas.microsoft.com/office/drawing/2014/main" id="{95734A49-6AD7-442A-B31F-7B0AF14CAE55}"/>
              </a:ext>
            </a:extLst>
          </p:cNvPr>
          <p:cNvGrpSpPr/>
          <p:nvPr/>
        </p:nvGrpSpPr>
        <p:grpSpPr>
          <a:xfrm>
            <a:off x="0" y="6961189"/>
            <a:ext cx="12192000" cy="276989"/>
            <a:chOff x="0" y="-205740"/>
            <a:chExt cx="12192000" cy="137160"/>
          </a:xfrm>
        </p:grpSpPr>
        <p:sp>
          <p:nvSpPr>
            <p:cNvPr id="33" name="btfpColumnGapBlocker380864">
              <a:extLst>
                <a:ext uri="{FF2B5EF4-FFF2-40B4-BE49-F238E27FC236}">
                  <a16:creationId xmlns:a16="http://schemas.microsoft.com/office/drawing/2014/main" id="{0BE4E4DC-86B9-40F4-88FA-0157F5F2B623}"/>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4" name="btfpColumnGapBlocker333644">
              <a:extLst>
                <a:ext uri="{FF2B5EF4-FFF2-40B4-BE49-F238E27FC236}">
                  <a16:creationId xmlns:a16="http://schemas.microsoft.com/office/drawing/2014/main" id="{9161FE01-CD02-44BA-9C1C-E22AB6AF3776}"/>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5" name="btfpColumnIndicator724578">
              <a:extLst>
                <a:ext uri="{FF2B5EF4-FFF2-40B4-BE49-F238E27FC236}">
                  <a16:creationId xmlns:a16="http://schemas.microsoft.com/office/drawing/2014/main" id="{CAD4966C-4B77-4084-ADC0-B91992A5517F}"/>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545993">
              <a:extLst>
                <a:ext uri="{FF2B5EF4-FFF2-40B4-BE49-F238E27FC236}">
                  <a16:creationId xmlns:a16="http://schemas.microsoft.com/office/drawing/2014/main" id="{31C4C6B8-6979-4F0A-B38B-B2EB612A03A5}"/>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305707">
              <a:extLst>
                <a:ext uri="{FF2B5EF4-FFF2-40B4-BE49-F238E27FC236}">
                  <a16:creationId xmlns:a16="http://schemas.microsoft.com/office/drawing/2014/main" id="{638D6E65-544E-4755-9F7A-A1E84B752091}"/>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8" name="btfpColumnIndicator290339">
              <a:extLst>
                <a:ext uri="{FF2B5EF4-FFF2-40B4-BE49-F238E27FC236}">
                  <a16:creationId xmlns:a16="http://schemas.microsoft.com/office/drawing/2014/main" id="{3C2B8F4A-EAE1-4CA1-BFC1-23C3E82453C7}"/>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345109">
              <a:extLst>
                <a:ext uri="{FF2B5EF4-FFF2-40B4-BE49-F238E27FC236}">
                  <a16:creationId xmlns:a16="http://schemas.microsoft.com/office/drawing/2014/main" id="{B6791495-C5C5-47FD-A2F2-F2DECF7FF565}"/>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0" name="btfpColumnGapBlocker820487">
              <a:extLst>
                <a:ext uri="{FF2B5EF4-FFF2-40B4-BE49-F238E27FC236}">
                  <a16:creationId xmlns:a16="http://schemas.microsoft.com/office/drawing/2014/main" id="{82AAE894-FAE0-4770-A351-001E5A9B91B1}"/>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1" name="btfpColumnIndicator670403">
              <a:extLst>
                <a:ext uri="{FF2B5EF4-FFF2-40B4-BE49-F238E27FC236}">
                  <a16:creationId xmlns:a16="http://schemas.microsoft.com/office/drawing/2014/main" id="{9AAC1CAE-B906-418F-B493-A3F12A748272}"/>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2" name="btfpColumnIndicator353304">
              <a:extLst>
                <a:ext uri="{FF2B5EF4-FFF2-40B4-BE49-F238E27FC236}">
                  <a16:creationId xmlns:a16="http://schemas.microsoft.com/office/drawing/2014/main" id="{E89D2440-F88B-4651-BA0D-2D22587EFF99}"/>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3" name="btfpColumnGapBlocker889283">
              <a:extLst>
                <a:ext uri="{FF2B5EF4-FFF2-40B4-BE49-F238E27FC236}">
                  <a16:creationId xmlns:a16="http://schemas.microsoft.com/office/drawing/2014/main" id="{A6C39BA4-A942-41FC-987F-6034CB070FA9}"/>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4" name="btfpColumnIndicator615512">
              <a:extLst>
                <a:ext uri="{FF2B5EF4-FFF2-40B4-BE49-F238E27FC236}">
                  <a16:creationId xmlns:a16="http://schemas.microsoft.com/office/drawing/2014/main" id="{88EFE3FD-F6D5-46B7-B694-68E063E10F3D}"/>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btfpColumnIndicator289166">
              <a:extLst>
                <a:ext uri="{FF2B5EF4-FFF2-40B4-BE49-F238E27FC236}">
                  <a16:creationId xmlns:a16="http://schemas.microsoft.com/office/drawing/2014/main" id="{DD64ACAA-2FF4-4594-9024-C8C98C193A20}"/>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6" name="btfpColumnGapBlocker840820">
              <a:extLst>
                <a:ext uri="{FF2B5EF4-FFF2-40B4-BE49-F238E27FC236}">
                  <a16:creationId xmlns:a16="http://schemas.microsoft.com/office/drawing/2014/main" id="{FBA4B481-F826-4898-8068-996628773DCE}"/>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7" name="btfpColumnIndicator597307">
              <a:extLst>
                <a:ext uri="{FF2B5EF4-FFF2-40B4-BE49-F238E27FC236}">
                  <a16:creationId xmlns:a16="http://schemas.microsoft.com/office/drawing/2014/main" id="{98DD1763-39EC-48F8-9A12-B5A41A16F421}"/>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btfpColumnIndicator404741">
              <a:extLst>
                <a:ext uri="{FF2B5EF4-FFF2-40B4-BE49-F238E27FC236}">
                  <a16:creationId xmlns:a16="http://schemas.microsoft.com/office/drawing/2014/main" id="{8C50826E-F51E-473A-B65C-1724C0F5FC3D}"/>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9" name="btfpColumnGapBlocker186959">
              <a:extLst>
                <a:ext uri="{FF2B5EF4-FFF2-40B4-BE49-F238E27FC236}">
                  <a16:creationId xmlns:a16="http://schemas.microsoft.com/office/drawing/2014/main" id="{2246888E-7050-45DD-8DE2-F3081EADDE7E}"/>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0" name="btfpColumnIndicator548387">
              <a:extLst>
                <a:ext uri="{FF2B5EF4-FFF2-40B4-BE49-F238E27FC236}">
                  <a16:creationId xmlns:a16="http://schemas.microsoft.com/office/drawing/2014/main" id="{3E32ADD5-64FD-4C48-963C-7F6C0D477239}"/>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330724">
              <a:extLst>
                <a:ext uri="{FF2B5EF4-FFF2-40B4-BE49-F238E27FC236}">
                  <a16:creationId xmlns:a16="http://schemas.microsoft.com/office/drawing/2014/main" id="{F1CB3BBB-D8AF-4065-8042-D1E328042974}"/>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495144"/>
      </p:ext>
    </p:extLst>
  </p:cSld>
  <p:clrMapOvr>
    <a:masterClrMapping/>
  </p:clrMapOvr>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text - dark">
    <p:bg>
      <p:bgPr>
        <a:solidFill>
          <a:schemeClr val="tx1"/>
        </a:solidFill>
        <a:effectLst/>
      </p:bgPr>
    </p:bg>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chemeClr val="bg1"/>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solidFill>
                  <a:schemeClr val="bg1"/>
                </a:solidFill>
              </a:defRPr>
            </a:lvl1pPr>
          </a:lstStyle>
          <a:p>
            <a:fld id="{E6C9448C-F73B-4795-90EA-0DE690F0352B}" type="slidenum">
              <a:rPr lang="it-IT" smtClean="0"/>
              <a:t>‹N›</a:t>
            </a:fld>
            <a:endParaRPr lang="it-IT"/>
          </a:p>
        </p:txBody>
      </p:sp>
      <p:sp>
        <p:nvSpPr>
          <p:cNvPr id="14" name="Segnaposto contenuto 2">
            <a:extLst>
              <a:ext uri="{FF2B5EF4-FFF2-40B4-BE49-F238E27FC236}">
                <a16:creationId xmlns:a16="http://schemas.microsoft.com/office/drawing/2014/main" id="{F85B7945-C880-42DF-A703-D4EFCF9AC154}"/>
              </a:ext>
            </a:extLst>
          </p:cNvPr>
          <p:cNvSpPr>
            <a:spLocks noGrp="1"/>
          </p:cNvSpPr>
          <p:nvPr>
            <p:ph idx="1" hasCustomPrompt="1"/>
          </p:nvPr>
        </p:nvSpPr>
        <p:spPr>
          <a:xfrm>
            <a:off x="334962" y="1196975"/>
            <a:ext cx="10515600" cy="5148263"/>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it-IT" dirty="0"/>
              <a:t>Text</a:t>
            </a:r>
          </a:p>
          <a:p>
            <a:pPr lvl="1"/>
            <a:r>
              <a:rPr lang="it-IT" dirty="0"/>
              <a:t>Text</a:t>
            </a:r>
          </a:p>
          <a:p>
            <a:pPr lvl="2"/>
            <a:r>
              <a:rPr lang="it-IT" dirty="0"/>
              <a:t>Text</a:t>
            </a:r>
          </a:p>
          <a:p>
            <a:pPr lvl="3"/>
            <a:r>
              <a:rPr lang="it-IT" dirty="0"/>
              <a:t>Text</a:t>
            </a:r>
          </a:p>
          <a:p>
            <a:pPr lvl="4"/>
            <a:r>
              <a:rPr lang="it-IT" dirty="0"/>
              <a:t>Text</a:t>
            </a:r>
          </a:p>
        </p:txBody>
      </p:sp>
      <p:grpSp>
        <p:nvGrpSpPr>
          <p:cNvPr id="10" name="btfpColumnIndicatorGroup1">
            <a:extLst>
              <a:ext uri="{FF2B5EF4-FFF2-40B4-BE49-F238E27FC236}">
                <a16:creationId xmlns:a16="http://schemas.microsoft.com/office/drawing/2014/main" id="{4D348665-894C-49FD-B2D9-7037444D3D0B}"/>
              </a:ext>
            </a:extLst>
          </p:cNvPr>
          <p:cNvGrpSpPr/>
          <p:nvPr/>
        </p:nvGrpSpPr>
        <p:grpSpPr>
          <a:xfrm>
            <a:off x="0" y="-364167"/>
            <a:ext cx="12192000" cy="276989"/>
            <a:chOff x="0" y="-205740"/>
            <a:chExt cx="12192000" cy="137160"/>
          </a:xfrm>
        </p:grpSpPr>
        <p:sp>
          <p:nvSpPr>
            <p:cNvPr id="11" name="btfpColumnGapBlocker380864">
              <a:extLst>
                <a:ext uri="{FF2B5EF4-FFF2-40B4-BE49-F238E27FC236}">
                  <a16:creationId xmlns:a16="http://schemas.microsoft.com/office/drawing/2014/main" id="{AF8EFD3B-CA2A-4AF0-AC93-4907CFAC35CF}"/>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2" name="btfpColumnGapBlocker333644">
              <a:extLst>
                <a:ext uri="{FF2B5EF4-FFF2-40B4-BE49-F238E27FC236}">
                  <a16:creationId xmlns:a16="http://schemas.microsoft.com/office/drawing/2014/main" id="{65B3A72A-A69F-40C0-B8E2-0777191B33B9}"/>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6" name="btfpColumnIndicator724578">
              <a:extLst>
                <a:ext uri="{FF2B5EF4-FFF2-40B4-BE49-F238E27FC236}">
                  <a16:creationId xmlns:a16="http://schemas.microsoft.com/office/drawing/2014/main" id="{589CF8E7-FB70-4361-AE39-F11368A4EA40}"/>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545993">
              <a:extLst>
                <a:ext uri="{FF2B5EF4-FFF2-40B4-BE49-F238E27FC236}">
                  <a16:creationId xmlns:a16="http://schemas.microsoft.com/office/drawing/2014/main" id="{8C2EF3DA-0704-45E9-A59D-9304BF750753}"/>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305707">
              <a:extLst>
                <a:ext uri="{FF2B5EF4-FFF2-40B4-BE49-F238E27FC236}">
                  <a16:creationId xmlns:a16="http://schemas.microsoft.com/office/drawing/2014/main" id="{75144042-4227-425C-824F-64D05A6BD0F1}"/>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9" name="btfpColumnIndicator290339">
              <a:extLst>
                <a:ext uri="{FF2B5EF4-FFF2-40B4-BE49-F238E27FC236}">
                  <a16:creationId xmlns:a16="http://schemas.microsoft.com/office/drawing/2014/main" id="{F3D8F347-ED71-4987-9B2F-63646951FE73}"/>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345109">
              <a:extLst>
                <a:ext uri="{FF2B5EF4-FFF2-40B4-BE49-F238E27FC236}">
                  <a16:creationId xmlns:a16="http://schemas.microsoft.com/office/drawing/2014/main" id="{FEEFDDC1-ADEA-439F-857F-90390D78B774}"/>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820487">
              <a:extLst>
                <a:ext uri="{FF2B5EF4-FFF2-40B4-BE49-F238E27FC236}">
                  <a16:creationId xmlns:a16="http://schemas.microsoft.com/office/drawing/2014/main" id="{6D1F4578-DEF8-47F7-9EC8-4FC0D8B16840}"/>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2" name="btfpColumnIndicator670403">
              <a:extLst>
                <a:ext uri="{FF2B5EF4-FFF2-40B4-BE49-F238E27FC236}">
                  <a16:creationId xmlns:a16="http://schemas.microsoft.com/office/drawing/2014/main" id="{BA9F5576-FEBD-45F0-86FF-D533C492F759}"/>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53304">
              <a:extLst>
                <a:ext uri="{FF2B5EF4-FFF2-40B4-BE49-F238E27FC236}">
                  <a16:creationId xmlns:a16="http://schemas.microsoft.com/office/drawing/2014/main" id="{5C8EDF61-FB93-4DF3-BA68-16A3B8E3D8A6}"/>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889283">
              <a:extLst>
                <a:ext uri="{FF2B5EF4-FFF2-40B4-BE49-F238E27FC236}">
                  <a16:creationId xmlns:a16="http://schemas.microsoft.com/office/drawing/2014/main" id="{4C55D802-C2AA-4675-86F1-3F7DAEAF48E8}"/>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5" name="btfpColumnIndicator615512">
              <a:extLst>
                <a:ext uri="{FF2B5EF4-FFF2-40B4-BE49-F238E27FC236}">
                  <a16:creationId xmlns:a16="http://schemas.microsoft.com/office/drawing/2014/main" id="{A38B9BB4-6501-49FF-A037-1405F067E28B}"/>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289166">
              <a:extLst>
                <a:ext uri="{FF2B5EF4-FFF2-40B4-BE49-F238E27FC236}">
                  <a16:creationId xmlns:a16="http://schemas.microsoft.com/office/drawing/2014/main" id="{06344222-1685-4BC3-9626-5BE1B389C0BA}"/>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840820">
              <a:extLst>
                <a:ext uri="{FF2B5EF4-FFF2-40B4-BE49-F238E27FC236}">
                  <a16:creationId xmlns:a16="http://schemas.microsoft.com/office/drawing/2014/main" id="{C8A45A60-6E03-460F-B739-A715E70FCA7E}"/>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8" name="btfpColumnIndicator597307">
              <a:extLst>
                <a:ext uri="{FF2B5EF4-FFF2-40B4-BE49-F238E27FC236}">
                  <a16:creationId xmlns:a16="http://schemas.microsoft.com/office/drawing/2014/main" id="{FC241DED-51FA-46F6-B8D3-B4D0DCD9509A}"/>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404741">
              <a:extLst>
                <a:ext uri="{FF2B5EF4-FFF2-40B4-BE49-F238E27FC236}">
                  <a16:creationId xmlns:a16="http://schemas.microsoft.com/office/drawing/2014/main" id="{EC35BE93-2AC3-4BB3-A4B1-E483D0951F3C}"/>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186959">
              <a:extLst>
                <a:ext uri="{FF2B5EF4-FFF2-40B4-BE49-F238E27FC236}">
                  <a16:creationId xmlns:a16="http://schemas.microsoft.com/office/drawing/2014/main" id="{499B00E5-E18B-41A5-AD8D-B0D69F4D4D53}"/>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1" name="btfpColumnIndicator548387">
              <a:extLst>
                <a:ext uri="{FF2B5EF4-FFF2-40B4-BE49-F238E27FC236}">
                  <a16:creationId xmlns:a16="http://schemas.microsoft.com/office/drawing/2014/main" id="{71565550-7278-4E68-8828-B3618B7F781F}"/>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30724">
              <a:extLst>
                <a:ext uri="{FF2B5EF4-FFF2-40B4-BE49-F238E27FC236}">
                  <a16:creationId xmlns:a16="http://schemas.microsoft.com/office/drawing/2014/main" id="{42E31B30-78AD-4564-AB15-274338264220}"/>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3" name="btfpColumnIndicatorGroup1">
            <a:extLst>
              <a:ext uri="{FF2B5EF4-FFF2-40B4-BE49-F238E27FC236}">
                <a16:creationId xmlns:a16="http://schemas.microsoft.com/office/drawing/2014/main" id="{C58CB749-4989-408C-BF04-214FD3E9A6F4}"/>
              </a:ext>
            </a:extLst>
          </p:cNvPr>
          <p:cNvGrpSpPr/>
          <p:nvPr/>
        </p:nvGrpSpPr>
        <p:grpSpPr>
          <a:xfrm>
            <a:off x="0" y="6961189"/>
            <a:ext cx="12192000" cy="276989"/>
            <a:chOff x="0" y="-205740"/>
            <a:chExt cx="12192000" cy="137160"/>
          </a:xfrm>
        </p:grpSpPr>
        <p:sp>
          <p:nvSpPr>
            <p:cNvPr id="34" name="btfpColumnGapBlocker380864">
              <a:extLst>
                <a:ext uri="{FF2B5EF4-FFF2-40B4-BE49-F238E27FC236}">
                  <a16:creationId xmlns:a16="http://schemas.microsoft.com/office/drawing/2014/main" id="{4E028658-EEAB-467F-8D62-F80C698E7C86}"/>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5" name="btfpColumnGapBlocker333644">
              <a:extLst>
                <a:ext uri="{FF2B5EF4-FFF2-40B4-BE49-F238E27FC236}">
                  <a16:creationId xmlns:a16="http://schemas.microsoft.com/office/drawing/2014/main" id="{BF605840-587B-482C-B9D3-34319B50366F}"/>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6" name="btfpColumnIndicator724578">
              <a:extLst>
                <a:ext uri="{FF2B5EF4-FFF2-40B4-BE49-F238E27FC236}">
                  <a16:creationId xmlns:a16="http://schemas.microsoft.com/office/drawing/2014/main" id="{D9D09836-562B-4D00-BE18-BDCC8C009279}"/>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545993">
              <a:extLst>
                <a:ext uri="{FF2B5EF4-FFF2-40B4-BE49-F238E27FC236}">
                  <a16:creationId xmlns:a16="http://schemas.microsoft.com/office/drawing/2014/main" id="{F9F79947-0FE3-4EF8-A095-0A75E2B6AC8E}"/>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305707">
              <a:extLst>
                <a:ext uri="{FF2B5EF4-FFF2-40B4-BE49-F238E27FC236}">
                  <a16:creationId xmlns:a16="http://schemas.microsoft.com/office/drawing/2014/main" id="{945AEF32-F3B4-47DB-BC03-69897A1AF34B}"/>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9" name="btfpColumnIndicator290339">
              <a:extLst>
                <a:ext uri="{FF2B5EF4-FFF2-40B4-BE49-F238E27FC236}">
                  <a16:creationId xmlns:a16="http://schemas.microsoft.com/office/drawing/2014/main" id="{8895945E-CCCE-4812-A376-89FDAF9B1BFB}"/>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0" name="btfpColumnIndicator345109">
              <a:extLst>
                <a:ext uri="{FF2B5EF4-FFF2-40B4-BE49-F238E27FC236}">
                  <a16:creationId xmlns:a16="http://schemas.microsoft.com/office/drawing/2014/main" id="{8DB80933-3816-4C10-8E82-79C9A7215BB7}"/>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ColumnGapBlocker820487">
              <a:extLst>
                <a:ext uri="{FF2B5EF4-FFF2-40B4-BE49-F238E27FC236}">
                  <a16:creationId xmlns:a16="http://schemas.microsoft.com/office/drawing/2014/main" id="{6FAF094E-9BB0-4D1F-BD56-E507BC01CBFD}"/>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2" name="btfpColumnIndicator670403">
              <a:extLst>
                <a:ext uri="{FF2B5EF4-FFF2-40B4-BE49-F238E27FC236}">
                  <a16:creationId xmlns:a16="http://schemas.microsoft.com/office/drawing/2014/main" id="{A40DEA73-FF43-43BD-8C4A-F0D2BEC60585}"/>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btfpColumnIndicator353304">
              <a:extLst>
                <a:ext uri="{FF2B5EF4-FFF2-40B4-BE49-F238E27FC236}">
                  <a16:creationId xmlns:a16="http://schemas.microsoft.com/office/drawing/2014/main" id="{A706E669-8AB9-4F13-BC7F-CD09E4A642B6}"/>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4" name="btfpColumnGapBlocker889283">
              <a:extLst>
                <a:ext uri="{FF2B5EF4-FFF2-40B4-BE49-F238E27FC236}">
                  <a16:creationId xmlns:a16="http://schemas.microsoft.com/office/drawing/2014/main" id="{DCBE4FAA-EF35-485D-B9FA-553FE9503A7C}"/>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5" name="btfpColumnIndicator615512">
              <a:extLst>
                <a:ext uri="{FF2B5EF4-FFF2-40B4-BE49-F238E27FC236}">
                  <a16:creationId xmlns:a16="http://schemas.microsoft.com/office/drawing/2014/main" id="{308C9896-F6CE-4655-8912-89B7B907404E}"/>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btfpColumnIndicator289166">
              <a:extLst>
                <a:ext uri="{FF2B5EF4-FFF2-40B4-BE49-F238E27FC236}">
                  <a16:creationId xmlns:a16="http://schemas.microsoft.com/office/drawing/2014/main" id="{C8679E4C-8142-456C-ACD1-558D10FC7444}"/>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7" name="btfpColumnGapBlocker840820">
              <a:extLst>
                <a:ext uri="{FF2B5EF4-FFF2-40B4-BE49-F238E27FC236}">
                  <a16:creationId xmlns:a16="http://schemas.microsoft.com/office/drawing/2014/main" id="{DD360FEE-79E4-4A13-BD51-EA0E3CD61E6C}"/>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8" name="btfpColumnIndicator597307">
              <a:extLst>
                <a:ext uri="{FF2B5EF4-FFF2-40B4-BE49-F238E27FC236}">
                  <a16:creationId xmlns:a16="http://schemas.microsoft.com/office/drawing/2014/main" id="{8BD5ECC4-F14C-4C71-B94F-66006E381E7B}"/>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btfpColumnIndicator404741">
              <a:extLst>
                <a:ext uri="{FF2B5EF4-FFF2-40B4-BE49-F238E27FC236}">
                  <a16:creationId xmlns:a16="http://schemas.microsoft.com/office/drawing/2014/main" id="{39AE332A-38AF-43F1-8B9C-24762635FC79}"/>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0" name="btfpColumnGapBlocker186959">
              <a:extLst>
                <a:ext uri="{FF2B5EF4-FFF2-40B4-BE49-F238E27FC236}">
                  <a16:creationId xmlns:a16="http://schemas.microsoft.com/office/drawing/2014/main" id="{C64B021B-3CF2-4BCE-A4B2-CB076C1A729C}"/>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1" name="btfpColumnIndicator548387">
              <a:extLst>
                <a:ext uri="{FF2B5EF4-FFF2-40B4-BE49-F238E27FC236}">
                  <a16:creationId xmlns:a16="http://schemas.microsoft.com/office/drawing/2014/main" id="{6F24C4D0-10AB-4777-9BB4-4509623C897F}"/>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330724">
              <a:extLst>
                <a:ext uri="{FF2B5EF4-FFF2-40B4-BE49-F238E27FC236}">
                  <a16:creationId xmlns:a16="http://schemas.microsoft.com/office/drawing/2014/main" id="{52B250A5-8999-46D7-8E24-851997B28875}"/>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6386847"/>
      </p:ext>
    </p:extLst>
  </p:cSld>
  <p:clrMapOvr>
    <a:masterClrMapping/>
  </p:clrMapOvr>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image - dark">
    <p:bg>
      <p:bgPr>
        <a:solidFill>
          <a:schemeClr val="tx1"/>
        </a:solidFill>
        <a:effectLst/>
      </p:bgPr>
    </p:bg>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chemeClr val="bg1"/>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solidFill>
                  <a:schemeClr val="bg1"/>
                </a:solidFill>
              </a:defRPr>
            </a:lvl1pPr>
          </a:lstStyle>
          <a:p>
            <a:fld id="{E6C9448C-F73B-4795-90EA-0DE690F0352B}" type="slidenum">
              <a:rPr lang="it-IT" smtClean="0"/>
              <a:t>‹N›</a:t>
            </a:fld>
            <a:endParaRPr lang="it-IT"/>
          </a:p>
        </p:txBody>
      </p:sp>
      <p:sp>
        <p:nvSpPr>
          <p:cNvPr id="8" name="Segnaposto contenuto 2">
            <a:extLst>
              <a:ext uri="{FF2B5EF4-FFF2-40B4-BE49-F238E27FC236}">
                <a16:creationId xmlns:a16="http://schemas.microsoft.com/office/drawing/2014/main" id="{35D5FD20-F3EA-47E5-AFA0-6B2D429B3F7D}"/>
              </a:ext>
            </a:extLst>
          </p:cNvPr>
          <p:cNvSpPr>
            <a:spLocks noGrp="1"/>
          </p:cNvSpPr>
          <p:nvPr>
            <p:ph idx="1" hasCustomPrompt="1"/>
          </p:nvPr>
        </p:nvSpPr>
        <p:spPr>
          <a:xfrm>
            <a:off x="334963" y="1196975"/>
            <a:ext cx="5257800" cy="5148263"/>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it-IT" dirty="0"/>
              <a:t>Text</a:t>
            </a:r>
          </a:p>
          <a:p>
            <a:pPr lvl="1"/>
            <a:r>
              <a:rPr lang="it-IT" dirty="0"/>
              <a:t>Text</a:t>
            </a:r>
          </a:p>
          <a:p>
            <a:pPr lvl="2"/>
            <a:r>
              <a:rPr lang="it-IT" dirty="0"/>
              <a:t>Text</a:t>
            </a:r>
          </a:p>
          <a:p>
            <a:pPr lvl="3"/>
            <a:r>
              <a:rPr lang="it-IT" dirty="0"/>
              <a:t>Text</a:t>
            </a:r>
          </a:p>
          <a:p>
            <a:pPr lvl="4"/>
            <a:r>
              <a:rPr lang="it-IT" dirty="0"/>
              <a:t>Text</a:t>
            </a:r>
          </a:p>
        </p:txBody>
      </p:sp>
      <p:sp>
        <p:nvSpPr>
          <p:cNvPr id="10" name="Rettangolo con angoli arrotondati 9">
            <a:extLst>
              <a:ext uri="{FF2B5EF4-FFF2-40B4-BE49-F238E27FC236}">
                <a16:creationId xmlns:a16="http://schemas.microsoft.com/office/drawing/2014/main" id="{23EFC7E4-FBF0-4D13-9260-718217B06988}"/>
              </a:ext>
            </a:extLst>
          </p:cNvPr>
          <p:cNvSpPr/>
          <p:nvPr/>
        </p:nvSpPr>
        <p:spPr>
          <a:xfrm>
            <a:off x="7239000" y="1300162"/>
            <a:ext cx="4257675" cy="4281488"/>
          </a:xfrm>
          <a:prstGeom prst="roundRect">
            <a:avLst/>
          </a:prstGeom>
          <a:gradFill>
            <a:gsLst>
              <a:gs pos="0">
                <a:srgbClr val="A032F3"/>
              </a:gs>
              <a:gs pos="25000">
                <a:srgbClr val="A032F3"/>
              </a:gs>
              <a:gs pos="91000">
                <a:srgbClr val="EA8433"/>
              </a:gs>
              <a:gs pos="68000">
                <a:srgbClr val="CD6E05"/>
              </a:gs>
              <a:gs pos="100000">
                <a:srgbClr val="EA8433"/>
              </a:gs>
            </a:gsLst>
            <a:lin ang="2700000" scaled="1"/>
          </a:gradFill>
          <a:ln w="38100">
            <a:gradFill flip="none" rotWithShape="1">
              <a:gsLst>
                <a:gs pos="0">
                  <a:srgbClr val="A032F3"/>
                </a:gs>
                <a:gs pos="25000">
                  <a:srgbClr val="A032F3"/>
                </a:gs>
                <a:gs pos="91000">
                  <a:srgbClr val="EA8433"/>
                </a:gs>
                <a:gs pos="68000">
                  <a:srgbClr val="CD6E05"/>
                </a:gs>
                <a:gs pos="100000">
                  <a:srgbClr val="EA8433"/>
                </a:gs>
              </a:gsLst>
              <a:lin ang="2700000" scaled="1"/>
              <a:tileRect/>
            </a:gradFill>
          </a:ln>
        </p:spPr>
        <p:txBody>
          <a:bodyPr spcFirstLastPara="1" wrap="square" lIns="91425" tIns="45700" rIns="91425" bIns="45700" anchor="ctr" anchorCtr="0">
            <a:noAutofit/>
          </a:bodyPr>
          <a:lstStyle/>
          <a:p>
            <a:pPr lvl="0" algn="ctr"/>
            <a:endParaRPr lang="it-IT">
              <a:solidFill>
                <a:schemeClr val="tx1"/>
              </a:solidFill>
              <a:latin typeface="Calibri"/>
              <a:cs typeface="Calibri"/>
            </a:endParaRPr>
          </a:p>
        </p:txBody>
      </p:sp>
      <p:sp>
        <p:nvSpPr>
          <p:cNvPr id="11" name="Segnaposto immagine 2">
            <a:extLst>
              <a:ext uri="{FF2B5EF4-FFF2-40B4-BE49-F238E27FC236}">
                <a16:creationId xmlns:a16="http://schemas.microsoft.com/office/drawing/2014/main" id="{1026244B-A361-4114-BBEE-A05A7C683FBD}"/>
              </a:ext>
            </a:extLst>
          </p:cNvPr>
          <p:cNvSpPr>
            <a:spLocks noGrp="1"/>
          </p:cNvSpPr>
          <p:nvPr>
            <p:ph type="pic" sz="quarter" idx="13"/>
          </p:nvPr>
        </p:nvSpPr>
        <p:spPr>
          <a:xfrm>
            <a:off x="7396162" y="1443037"/>
            <a:ext cx="3957638" cy="3995500"/>
          </a:xfrm>
          <a:prstGeom prst="roundRect">
            <a:avLst/>
          </a:prstGeom>
        </p:spPr>
        <p:txBody>
          <a:bodyPr/>
          <a:lstStyle/>
          <a:p>
            <a:r>
              <a:rPr lang="it-IT"/>
              <a:t>Fare clic sull'icona per inserire un'immagine</a:t>
            </a:r>
            <a:endParaRPr lang="it-IT" dirty="0"/>
          </a:p>
        </p:txBody>
      </p:sp>
      <p:grpSp>
        <p:nvGrpSpPr>
          <p:cNvPr id="12" name="btfpColumnIndicatorGroup1">
            <a:extLst>
              <a:ext uri="{FF2B5EF4-FFF2-40B4-BE49-F238E27FC236}">
                <a16:creationId xmlns:a16="http://schemas.microsoft.com/office/drawing/2014/main" id="{18A9AEC6-0D11-49CA-992D-0AF8E2990C09}"/>
              </a:ext>
            </a:extLst>
          </p:cNvPr>
          <p:cNvGrpSpPr/>
          <p:nvPr/>
        </p:nvGrpSpPr>
        <p:grpSpPr>
          <a:xfrm>
            <a:off x="0" y="-364167"/>
            <a:ext cx="12192000" cy="276989"/>
            <a:chOff x="0" y="-205740"/>
            <a:chExt cx="12192000" cy="137160"/>
          </a:xfrm>
        </p:grpSpPr>
        <p:sp>
          <p:nvSpPr>
            <p:cNvPr id="13" name="btfpColumnGapBlocker380864">
              <a:extLst>
                <a:ext uri="{FF2B5EF4-FFF2-40B4-BE49-F238E27FC236}">
                  <a16:creationId xmlns:a16="http://schemas.microsoft.com/office/drawing/2014/main" id="{BBA28219-73E0-4473-8743-90FEAC9E4D30}"/>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4" name="btfpColumnGapBlocker333644">
              <a:extLst>
                <a:ext uri="{FF2B5EF4-FFF2-40B4-BE49-F238E27FC236}">
                  <a16:creationId xmlns:a16="http://schemas.microsoft.com/office/drawing/2014/main" id="{5E60BBB8-4BC9-4852-9F50-E34A40E52A0A}"/>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6" name="btfpColumnIndicator724578">
              <a:extLst>
                <a:ext uri="{FF2B5EF4-FFF2-40B4-BE49-F238E27FC236}">
                  <a16:creationId xmlns:a16="http://schemas.microsoft.com/office/drawing/2014/main" id="{D63F5C6E-E00F-4130-BC60-EEBBEA535B90}"/>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545993">
              <a:extLst>
                <a:ext uri="{FF2B5EF4-FFF2-40B4-BE49-F238E27FC236}">
                  <a16:creationId xmlns:a16="http://schemas.microsoft.com/office/drawing/2014/main" id="{7546F23C-439A-429F-9C24-29627091D741}"/>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305707">
              <a:extLst>
                <a:ext uri="{FF2B5EF4-FFF2-40B4-BE49-F238E27FC236}">
                  <a16:creationId xmlns:a16="http://schemas.microsoft.com/office/drawing/2014/main" id="{F8F918B3-5B37-4BB5-868C-D68572117CF2}"/>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9" name="btfpColumnIndicator290339">
              <a:extLst>
                <a:ext uri="{FF2B5EF4-FFF2-40B4-BE49-F238E27FC236}">
                  <a16:creationId xmlns:a16="http://schemas.microsoft.com/office/drawing/2014/main" id="{D241A11A-6889-4B35-9791-570C5AD82C51}"/>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345109">
              <a:extLst>
                <a:ext uri="{FF2B5EF4-FFF2-40B4-BE49-F238E27FC236}">
                  <a16:creationId xmlns:a16="http://schemas.microsoft.com/office/drawing/2014/main" id="{396EE490-5112-4DE6-A4BD-47949A1E5B81}"/>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820487">
              <a:extLst>
                <a:ext uri="{FF2B5EF4-FFF2-40B4-BE49-F238E27FC236}">
                  <a16:creationId xmlns:a16="http://schemas.microsoft.com/office/drawing/2014/main" id="{F2574DFE-886C-443F-BB0C-653D21A9AA3C}"/>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2" name="btfpColumnIndicator670403">
              <a:extLst>
                <a:ext uri="{FF2B5EF4-FFF2-40B4-BE49-F238E27FC236}">
                  <a16:creationId xmlns:a16="http://schemas.microsoft.com/office/drawing/2014/main" id="{34571138-B30F-4704-8EFB-309BD27138B4}"/>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53304">
              <a:extLst>
                <a:ext uri="{FF2B5EF4-FFF2-40B4-BE49-F238E27FC236}">
                  <a16:creationId xmlns:a16="http://schemas.microsoft.com/office/drawing/2014/main" id="{27B4FA0E-27DF-4CB6-A669-4F8FC851682C}"/>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889283">
              <a:extLst>
                <a:ext uri="{FF2B5EF4-FFF2-40B4-BE49-F238E27FC236}">
                  <a16:creationId xmlns:a16="http://schemas.microsoft.com/office/drawing/2014/main" id="{5E5048A9-51EA-4238-8289-F8693966DC6F}"/>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5" name="btfpColumnIndicator615512">
              <a:extLst>
                <a:ext uri="{FF2B5EF4-FFF2-40B4-BE49-F238E27FC236}">
                  <a16:creationId xmlns:a16="http://schemas.microsoft.com/office/drawing/2014/main" id="{86895C6A-C55E-40A4-892B-E55377BACCD3}"/>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289166">
              <a:extLst>
                <a:ext uri="{FF2B5EF4-FFF2-40B4-BE49-F238E27FC236}">
                  <a16:creationId xmlns:a16="http://schemas.microsoft.com/office/drawing/2014/main" id="{D2836ED2-9A2C-4529-8BB4-7B1740A9FA81}"/>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840820">
              <a:extLst>
                <a:ext uri="{FF2B5EF4-FFF2-40B4-BE49-F238E27FC236}">
                  <a16:creationId xmlns:a16="http://schemas.microsoft.com/office/drawing/2014/main" id="{617B88B0-536A-4DF7-A525-DB4FFC00E5E4}"/>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8" name="btfpColumnIndicator597307">
              <a:extLst>
                <a:ext uri="{FF2B5EF4-FFF2-40B4-BE49-F238E27FC236}">
                  <a16:creationId xmlns:a16="http://schemas.microsoft.com/office/drawing/2014/main" id="{400618C9-A7D6-45A5-8DDF-488CA5460740}"/>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404741">
              <a:extLst>
                <a:ext uri="{FF2B5EF4-FFF2-40B4-BE49-F238E27FC236}">
                  <a16:creationId xmlns:a16="http://schemas.microsoft.com/office/drawing/2014/main" id="{5E51C969-0BC9-4C6D-9E19-BBE622241C43}"/>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186959">
              <a:extLst>
                <a:ext uri="{FF2B5EF4-FFF2-40B4-BE49-F238E27FC236}">
                  <a16:creationId xmlns:a16="http://schemas.microsoft.com/office/drawing/2014/main" id="{FFC4658A-1FA8-43A3-B5CF-75E035A9BDEC}"/>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1" name="btfpColumnIndicator548387">
              <a:extLst>
                <a:ext uri="{FF2B5EF4-FFF2-40B4-BE49-F238E27FC236}">
                  <a16:creationId xmlns:a16="http://schemas.microsoft.com/office/drawing/2014/main" id="{35100D97-EA7C-47E8-8660-FA31A4415E44}"/>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30724">
              <a:extLst>
                <a:ext uri="{FF2B5EF4-FFF2-40B4-BE49-F238E27FC236}">
                  <a16:creationId xmlns:a16="http://schemas.microsoft.com/office/drawing/2014/main" id="{A79A8D1D-2FA1-468F-AFC1-ED727BD3B6F2}"/>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3" name="btfpColumnIndicatorGroup1">
            <a:extLst>
              <a:ext uri="{FF2B5EF4-FFF2-40B4-BE49-F238E27FC236}">
                <a16:creationId xmlns:a16="http://schemas.microsoft.com/office/drawing/2014/main" id="{E05B8F79-99A2-4C10-ABDA-7260ABA784DA}"/>
              </a:ext>
            </a:extLst>
          </p:cNvPr>
          <p:cNvGrpSpPr/>
          <p:nvPr/>
        </p:nvGrpSpPr>
        <p:grpSpPr>
          <a:xfrm>
            <a:off x="0" y="6961189"/>
            <a:ext cx="12192000" cy="276989"/>
            <a:chOff x="0" y="-205740"/>
            <a:chExt cx="12192000" cy="137160"/>
          </a:xfrm>
        </p:grpSpPr>
        <p:sp>
          <p:nvSpPr>
            <p:cNvPr id="34" name="btfpColumnGapBlocker380864">
              <a:extLst>
                <a:ext uri="{FF2B5EF4-FFF2-40B4-BE49-F238E27FC236}">
                  <a16:creationId xmlns:a16="http://schemas.microsoft.com/office/drawing/2014/main" id="{DCF61132-B881-48A0-B75C-3B7F9E71F319}"/>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5" name="btfpColumnGapBlocker333644">
              <a:extLst>
                <a:ext uri="{FF2B5EF4-FFF2-40B4-BE49-F238E27FC236}">
                  <a16:creationId xmlns:a16="http://schemas.microsoft.com/office/drawing/2014/main" id="{17526DFF-E158-4886-AC85-7205A00D9C13}"/>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6" name="btfpColumnIndicator724578">
              <a:extLst>
                <a:ext uri="{FF2B5EF4-FFF2-40B4-BE49-F238E27FC236}">
                  <a16:creationId xmlns:a16="http://schemas.microsoft.com/office/drawing/2014/main" id="{52D43633-BEBC-4905-B154-70CD8029E77A}"/>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545993">
              <a:extLst>
                <a:ext uri="{FF2B5EF4-FFF2-40B4-BE49-F238E27FC236}">
                  <a16:creationId xmlns:a16="http://schemas.microsoft.com/office/drawing/2014/main" id="{74754A75-E9B3-4CBA-80EF-CF9F8A65DC94}"/>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305707">
              <a:extLst>
                <a:ext uri="{FF2B5EF4-FFF2-40B4-BE49-F238E27FC236}">
                  <a16:creationId xmlns:a16="http://schemas.microsoft.com/office/drawing/2014/main" id="{2107CC59-FDC8-4D0B-BCC5-5AE4D645CE91}"/>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9" name="btfpColumnIndicator290339">
              <a:extLst>
                <a:ext uri="{FF2B5EF4-FFF2-40B4-BE49-F238E27FC236}">
                  <a16:creationId xmlns:a16="http://schemas.microsoft.com/office/drawing/2014/main" id="{ED92F58E-0608-4197-8009-92A44F4C1108}"/>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0" name="btfpColumnIndicator345109">
              <a:extLst>
                <a:ext uri="{FF2B5EF4-FFF2-40B4-BE49-F238E27FC236}">
                  <a16:creationId xmlns:a16="http://schemas.microsoft.com/office/drawing/2014/main" id="{D8B484C5-591D-4B0D-9711-1BC4662F62A7}"/>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ColumnGapBlocker820487">
              <a:extLst>
                <a:ext uri="{FF2B5EF4-FFF2-40B4-BE49-F238E27FC236}">
                  <a16:creationId xmlns:a16="http://schemas.microsoft.com/office/drawing/2014/main" id="{73218980-22AC-4B8F-A0A9-0661AEE60515}"/>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2" name="btfpColumnIndicator670403">
              <a:extLst>
                <a:ext uri="{FF2B5EF4-FFF2-40B4-BE49-F238E27FC236}">
                  <a16:creationId xmlns:a16="http://schemas.microsoft.com/office/drawing/2014/main" id="{86A9D759-ED1F-4D7D-9C50-E46C8EE0C32E}"/>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btfpColumnIndicator353304">
              <a:extLst>
                <a:ext uri="{FF2B5EF4-FFF2-40B4-BE49-F238E27FC236}">
                  <a16:creationId xmlns:a16="http://schemas.microsoft.com/office/drawing/2014/main" id="{074CED03-9EF8-4A0C-9524-40ACA8A87612}"/>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4" name="btfpColumnGapBlocker889283">
              <a:extLst>
                <a:ext uri="{FF2B5EF4-FFF2-40B4-BE49-F238E27FC236}">
                  <a16:creationId xmlns:a16="http://schemas.microsoft.com/office/drawing/2014/main" id="{109D986F-B39E-459C-8A3C-9702F36A94C6}"/>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5" name="btfpColumnIndicator615512">
              <a:extLst>
                <a:ext uri="{FF2B5EF4-FFF2-40B4-BE49-F238E27FC236}">
                  <a16:creationId xmlns:a16="http://schemas.microsoft.com/office/drawing/2014/main" id="{E97BADC3-4507-4AEF-B189-A11F6B10A57A}"/>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btfpColumnIndicator289166">
              <a:extLst>
                <a:ext uri="{FF2B5EF4-FFF2-40B4-BE49-F238E27FC236}">
                  <a16:creationId xmlns:a16="http://schemas.microsoft.com/office/drawing/2014/main" id="{36E2B057-047B-415F-BAB7-F0066586855A}"/>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7" name="btfpColumnGapBlocker840820">
              <a:extLst>
                <a:ext uri="{FF2B5EF4-FFF2-40B4-BE49-F238E27FC236}">
                  <a16:creationId xmlns:a16="http://schemas.microsoft.com/office/drawing/2014/main" id="{AE8719DA-0255-4A55-BC76-56C8F103E062}"/>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8" name="btfpColumnIndicator597307">
              <a:extLst>
                <a:ext uri="{FF2B5EF4-FFF2-40B4-BE49-F238E27FC236}">
                  <a16:creationId xmlns:a16="http://schemas.microsoft.com/office/drawing/2014/main" id="{AAC4C812-331B-4AFB-B31A-4DB1A1014F70}"/>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btfpColumnIndicator404741">
              <a:extLst>
                <a:ext uri="{FF2B5EF4-FFF2-40B4-BE49-F238E27FC236}">
                  <a16:creationId xmlns:a16="http://schemas.microsoft.com/office/drawing/2014/main" id="{A67D6038-973E-4077-B74F-2A8987BA4345}"/>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0" name="btfpColumnGapBlocker186959">
              <a:extLst>
                <a:ext uri="{FF2B5EF4-FFF2-40B4-BE49-F238E27FC236}">
                  <a16:creationId xmlns:a16="http://schemas.microsoft.com/office/drawing/2014/main" id="{1961E323-9B69-47B9-8E5F-E1678F5B7F0A}"/>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1" name="btfpColumnIndicator548387">
              <a:extLst>
                <a:ext uri="{FF2B5EF4-FFF2-40B4-BE49-F238E27FC236}">
                  <a16:creationId xmlns:a16="http://schemas.microsoft.com/office/drawing/2014/main" id="{242F4902-002F-4515-9C4A-CB1B87087A9E}"/>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330724">
              <a:extLst>
                <a:ext uri="{FF2B5EF4-FFF2-40B4-BE49-F238E27FC236}">
                  <a16:creationId xmlns:a16="http://schemas.microsoft.com/office/drawing/2014/main" id="{AA427B86-8944-4E97-9599-7C70FB96B46B}"/>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7908165"/>
      </p:ext>
    </p:extLst>
  </p:cSld>
  <p:clrMapOvr>
    <a:masterClrMapping/>
  </p:clrMapOvr>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gradient dark">
    <p:spTree>
      <p:nvGrpSpPr>
        <p:cNvPr id="1" name=""/>
        <p:cNvGrpSpPr/>
        <p:nvPr/>
      </p:nvGrpSpPr>
      <p:grpSpPr>
        <a:xfrm>
          <a:off x="0" y="0"/>
          <a:ext cx="0" cy="0"/>
          <a:chOff x="0" y="0"/>
          <a:chExt cx="0" cy="0"/>
        </a:xfrm>
      </p:grpSpPr>
      <p:pic>
        <p:nvPicPr>
          <p:cNvPr id="12" name="Google Shape;63;p30">
            <a:extLst>
              <a:ext uri="{FF2B5EF4-FFF2-40B4-BE49-F238E27FC236}">
                <a16:creationId xmlns:a16="http://schemas.microsoft.com/office/drawing/2014/main" id="{7A6B1A67-AF95-46F0-A746-04581C7A70CD}"/>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0" y="848161"/>
            <a:ext cx="12192000" cy="6028587"/>
          </a:xfrm>
          <a:prstGeom prst="rect">
            <a:avLst/>
          </a:prstGeom>
          <a:noFill/>
          <a:ln>
            <a:noFill/>
          </a:ln>
        </p:spPr>
      </p:pic>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chemeClr val="tx1"/>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solidFill>
                  <a:schemeClr val="bg1"/>
                </a:solidFill>
              </a:defRPr>
            </a:lvl1pPr>
          </a:lstStyle>
          <a:p>
            <a:fld id="{E6C9448C-F73B-4795-90EA-0DE690F0352B}" type="slidenum">
              <a:rPr lang="it-IT" smtClean="0"/>
              <a:t>‹N›</a:t>
            </a:fld>
            <a:endParaRPr lang="it-IT"/>
          </a:p>
        </p:txBody>
      </p:sp>
      <p:grpSp>
        <p:nvGrpSpPr>
          <p:cNvPr id="13" name="btfpColumnIndicatorGroup1">
            <a:extLst>
              <a:ext uri="{FF2B5EF4-FFF2-40B4-BE49-F238E27FC236}">
                <a16:creationId xmlns:a16="http://schemas.microsoft.com/office/drawing/2014/main" id="{0BCFC5B6-2412-4B1B-804E-E76BBE622F74}"/>
              </a:ext>
            </a:extLst>
          </p:cNvPr>
          <p:cNvGrpSpPr/>
          <p:nvPr/>
        </p:nvGrpSpPr>
        <p:grpSpPr>
          <a:xfrm>
            <a:off x="0" y="-364167"/>
            <a:ext cx="12192000" cy="276989"/>
            <a:chOff x="0" y="-205740"/>
            <a:chExt cx="12192000" cy="137160"/>
          </a:xfrm>
        </p:grpSpPr>
        <p:sp>
          <p:nvSpPr>
            <p:cNvPr id="14" name="btfpColumnGapBlocker380864">
              <a:extLst>
                <a:ext uri="{FF2B5EF4-FFF2-40B4-BE49-F238E27FC236}">
                  <a16:creationId xmlns:a16="http://schemas.microsoft.com/office/drawing/2014/main" id="{EBC22528-D622-46FB-833A-7887A89B5374}"/>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6" name="btfpColumnGapBlocker333644">
              <a:extLst>
                <a:ext uri="{FF2B5EF4-FFF2-40B4-BE49-F238E27FC236}">
                  <a16:creationId xmlns:a16="http://schemas.microsoft.com/office/drawing/2014/main" id="{55E2104A-14D3-41EB-B4FD-C4CE2F71BFB3}"/>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7" name="btfpColumnIndicator724578">
              <a:extLst>
                <a:ext uri="{FF2B5EF4-FFF2-40B4-BE49-F238E27FC236}">
                  <a16:creationId xmlns:a16="http://schemas.microsoft.com/office/drawing/2014/main" id="{ABF06515-966E-4284-B3CD-5B624ED9BD4A}"/>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545993">
              <a:extLst>
                <a:ext uri="{FF2B5EF4-FFF2-40B4-BE49-F238E27FC236}">
                  <a16:creationId xmlns:a16="http://schemas.microsoft.com/office/drawing/2014/main" id="{D33EB068-9055-4370-AD9B-950E89108084}"/>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305707">
              <a:extLst>
                <a:ext uri="{FF2B5EF4-FFF2-40B4-BE49-F238E27FC236}">
                  <a16:creationId xmlns:a16="http://schemas.microsoft.com/office/drawing/2014/main" id="{CEE7E3A4-1759-42BA-97C6-47D4384586FC}"/>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0" name="btfpColumnIndicator290339">
              <a:extLst>
                <a:ext uri="{FF2B5EF4-FFF2-40B4-BE49-F238E27FC236}">
                  <a16:creationId xmlns:a16="http://schemas.microsoft.com/office/drawing/2014/main" id="{0DDE2B67-46F2-4631-9679-2B33D9ABF15B}"/>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345109">
              <a:extLst>
                <a:ext uri="{FF2B5EF4-FFF2-40B4-BE49-F238E27FC236}">
                  <a16:creationId xmlns:a16="http://schemas.microsoft.com/office/drawing/2014/main" id="{1F7ED0E3-8C05-468A-B900-843EC7CD3A6E}"/>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820487">
              <a:extLst>
                <a:ext uri="{FF2B5EF4-FFF2-40B4-BE49-F238E27FC236}">
                  <a16:creationId xmlns:a16="http://schemas.microsoft.com/office/drawing/2014/main" id="{C5352FB4-6896-4147-B0B9-65EB79FBFE96}"/>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3" name="btfpColumnIndicator670403">
              <a:extLst>
                <a:ext uri="{FF2B5EF4-FFF2-40B4-BE49-F238E27FC236}">
                  <a16:creationId xmlns:a16="http://schemas.microsoft.com/office/drawing/2014/main" id="{00DD0536-1F14-45BC-A1BE-775CB3D4D186}"/>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353304">
              <a:extLst>
                <a:ext uri="{FF2B5EF4-FFF2-40B4-BE49-F238E27FC236}">
                  <a16:creationId xmlns:a16="http://schemas.microsoft.com/office/drawing/2014/main" id="{93A90AA8-29EE-49D5-85D0-E7F207978B0B}"/>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89283">
              <a:extLst>
                <a:ext uri="{FF2B5EF4-FFF2-40B4-BE49-F238E27FC236}">
                  <a16:creationId xmlns:a16="http://schemas.microsoft.com/office/drawing/2014/main" id="{4CDF9E11-74F0-492E-BE98-F63BE8761E8D}"/>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6" name="btfpColumnIndicator615512">
              <a:extLst>
                <a:ext uri="{FF2B5EF4-FFF2-40B4-BE49-F238E27FC236}">
                  <a16:creationId xmlns:a16="http://schemas.microsoft.com/office/drawing/2014/main" id="{4130ACAD-D024-4273-A92F-24CB7F01105F}"/>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289166">
              <a:extLst>
                <a:ext uri="{FF2B5EF4-FFF2-40B4-BE49-F238E27FC236}">
                  <a16:creationId xmlns:a16="http://schemas.microsoft.com/office/drawing/2014/main" id="{6F018689-EAE8-4708-97F4-D86647137B83}"/>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840820">
              <a:extLst>
                <a:ext uri="{FF2B5EF4-FFF2-40B4-BE49-F238E27FC236}">
                  <a16:creationId xmlns:a16="http://schemas.microsoft.com/office/drawing/2014/main" id="{76B972F0-BFB2-4F5D-857D-232DD9FD209E}"/>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9" name="btfpColumnIndicator597307">
              <a:extLst>
                <a:ext uri="{FF2B5EF4-FFF2-40B4-BE49-F238E27FC236}">
                  <a16:creationId xmlns:a16="http://schemas.microsoft.com/office/drawing/2014/main" id="{A04447B1-B060-4EF3-A342-76422FE325DF}"/>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404741">
              <a:extLst>
                <a:ext uri="{FF2B5EF4-FFF2-40B4-BE49-F238E27FC236}">
                  <a16:creationId xmlns:a16="http://schemas.microsoft.com/office/drawing/2014/main" id="{66E8964F-1D9D-44D0-B124-239C0DD1A618}"/>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186959">
              <a:extLst>
                <a:ext uri="{FF2B5EF4-FFF2-40B4-BE49-F238E27FC236}">
                  <a16:creationId xmlns:a16="http://schemas.microsoft.com/office/drawing/2014/main" id="{B48E96DC-5D15-411C-A8FC-C9B08E997A1C}"/>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2" name="btfpColumnIndicator548387">
              <a:extLst>
                <a:ext uri="{FF2B5EF4-FFF2-40B4-BE49-F238E27FC236}">
                  <a16:creationId xmlns:a16="http://schemas.microsoft.com/office/drawing/2014/main" id="{66CD4658-EF20-4FB2-B2EF-ADE142EA8775}"/>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330724">
              <a:extLst>
                <a:ext uri="{FF2B5EF4-FFF2-40B4-BE49-F238E27FC236}">
                  <a16:creationId xmlns:a16="http://schemas.microsoft.com/office/drawing/2014/main" id="{F2C101EC-7B62-4D97-8BCB-722E8CE501B3}"/>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4" name="btfpColumnIndicatorGroup1">
            <a:extLst>
              <a:ext uri="{FF2B5EF4-FFF2-40B4-BE49-F238E27FC236}">
                <a16:creationId xmlns:a16="http://schemas.microsoft.com/office/drawing/2014/main" id="{20C9B21A-C113-49F2-923A-7E37E07C428A}"/>
              </a:ext>
            </a:extLst>
          </p:cNvPr>
          <p:cNvGrpSpPr/>
          <p:nvPr/>
        </p:nvGrpSpPr>
        <p:grpSpPr>
          <a:xfrm>
            <a:off x="0" y="6961189"/>
            <a:ext cx="12192000" cy="276989"/>
            <a:chOff x="0" y="-205740"/>
            <a:chExt cx="12192000" cy="137160"/>
          </a:xfrm>
        </p:grpSpPr>
        <p:sp>
          <p:nvSpPr>
            <p:cNvPr id="35" name="btfpColumnGapBlocker380864">
              <a:extLst>
                <a:ext uri="{FF2B5EF4-FFF2-40B4-BE49-F238E27FC236}">
                  <a16:creationId xmlns:a16="http://schemas.microsoft.com/office/drawing/2014/main" id="{E3DD6C68-4C2C-4968-9ECD-A47B59776698}"/>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6" name="btfpColumnGapBlocker333644">
              <a:extLst>
                <a:ext uri="{FF2B5EF4-FFF2-40B4-BE49-F238E27FC236}">
                  <a16:creationId xmlns:a16="http://schemas.microsoft.com/office/drawing/2014/main" id="{274F0BD7-9528-4537-BC01-F486D41A8715}"/>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7" name="btfpColumnIndicator724578">
              <a:extLst>
                <a:ext uri="{FF2B5EF4-FFF2-40B4-BE49-F238E27FC236}">
                  <a16:creationId xmlns:a16="http://schemas.microsoft.com/office/drawing/2014/main" id="{D55FD9DE-4437-459A-8826-37F1DC746418}"/>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545993">
              <a:extLst>
                <a:ext uri="{FF2B5EF4-FFF2-40B4-BE49-F238E27FC236}">
                  <a16:creationId xmlns:a16="http://schemas.microsoft.com/office/drawing/2014/main" id="{6156DC90-99EB-4873-A448-F4A43F919E79}"/>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305707">
              <a:extLst>
                <a:ext uri="{FF2B5EF4-FFF2-40B4-BE49-F238E27FC236}">
                  <a16:creationId xmlns:a16="http://schemas.microsoft.com/office/drawing/2014/main" id="{404F0128-449D-4777-B41A-C0091304DB38}"/>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0" name="btfpColumnIndicator290339">
              <a:extLst>
                <a:ext uri="{FF2B5EF4-FFF2-40B4-BE49-F238E27FC236}">
                  <a16:creationId xmlns:a16="http://schemas.microsoft.com/office/drawing/2014/main" id="{FB33F0C1-4155-4843-9B75-313E2A17F067}"/>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345109">
              <a:extLst>
                <a:ext uri="{FF2B5EF4-FFF2-40B4-BE49-F238E27FC236}">
                  <a16:creationId xmlns:a16="http://schemas.microsoft.com/office/drawing/2014/main" id="{48678760-DADF-445E-B225-B75158D28658}"/>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820487">
              <a:extLst>
                <a:ext uri="{FF2B5EF4-FFF2-40B4-BE49-F238E27FC236}">
                  <a16:creationId xmlns:a16="http://schemas.microsoft.com/office/drawing/2014/main" id="{F4264671-689C-491E-9C1B-5E5B4D64191B}"/>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3" name="btfpColumnIndicator670403">
              <a:extLst>
                <a:ext uri="{FF2B5EF4-FFF2-40B4-BE49-F238E27FC236}">
                  <a16:creationId xmlns:a16="http://schemas.microsoft.com/office/drawing/2014/main" id="{C8E1F734-0AEB-47B6-8E29-4E904568E4CE}"/>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353304">
              <a:extLst>
                <a:ext uri="{FF2B5EF4-FFF2-40B4-BE49-F238E27FC236}">
                  <a16:creationId xmlns:a16="http://schemas.microsoft.com/office/drawing/2014/main" id="{5655EB6D-D459-49DA-B60A-654E8C5C5854}"/>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889283">
              <a:extLst>
                <a:ext uri="{FF2B5EF4-FFF2-40B4-BE49-F238E27FC236}">
                  <a16:creationId xmlns:a16="http://schemas.microsoft.com/office/drawing/2014/main" id="{EFCB6460-86BC-4CC0-A715-E156094CF9FC}"/>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6" name="btfpColumnIndicator615512">
              <a:extLst>
                <a:ext uri="{FF2B5EF4-FFF2-40B4-BE49-F238E27FC236}">
                  <a16:creationId xmlns:a16="http://schemas.microsoft.com/office/drawing/2014/main" id="{5752E754-CF71-4937-A19E-4089AFD5210F}"/>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289166">
              <a:extLst>
                <a:ext uri="{FF2B5EF4-FFF2-40B4-BE49-F238E27FC236}">
                  <a16:creationId xmlns:a16="http://schemas.microsoft.com/office/drawing/2014/main" id="{AC7B87A3-95B7-471D-AF81-74087BB70AFE}"/>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840820">
              <a:extLst>
                <a:ext uri="{FF2B5EF4-FFF2-40B4-BE49-F238E27FC236}">
                  <a16:creationId xmlns:a16="http://schemas.microsoft.com/office/drawing/2014/main" id="{C61EF7FA-4DF4-403D-9318-1AE1E340F216}"/>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9" name="btfpColumnIndicator597307">
              <a:extLst>
                <a:ext uri="{FF2B5EF4-FFF2-40B4-BE49-F238E27FC236}">
                  <a16:creationId xmlns:a16="http://schemas.microsoft.com/office/drawing/2014/main" id="{FA70ACED-B451-41B9-8BBA-5B4FDBEFCA8F}"/>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404741">
              <a:extLst>
                <a:ext uri="{FF2B5EF4-FFF2-40B4-BE49-F238E27FC236}">
                  <a16:creationId xmlns:a16="http://schemas.microsoft.com/office/drawing/2014/main" id="{8F853557-7637-4E60-9146-EEDF1BFD1DBF}"/>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1" name="btfpColumnGapBlocker186959">
              <a:extLst>
                <a:ext uri="{FF2B5EF4-FFF2-40B4-BE49-F238E27FC236}">
                  <a16:creationId xmlns:a16="http://schemas.microsoft.com/office/drawing/2014/main" id="{E6DD0D79-1E0B-43AE-BC17-4E1A0860579C}"/>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2" name="btfpColumnIndicator548387">
              <a:extLst>
                <a:ext uri="{FF2B5EF4-FFF2-40B4-BE49-F238E27FC236}">
                  <a16:creationId xmlns:a16="http://schemas.microsoft.com/office/drawing/2014/main" id="{7D20FC62-DEC9-4D54-8459-67C33DDA8CFF}"/>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330724">
              <a:extLst>
                <a:ext uri="{FF2B5EF4-FFF2-40B4-BE49-F238E27FC236}">
                  <a16:creationId xmlns:a16="http://schemas.microsoft.com/office/drawing/2014/main" id="{87A89431-747F-4367-9BBC-49EFABAE1F59}"/>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5889449"/>
      </p:ext>
    </p:extLst>
  </p:cSld>
  <p:clrMapOvr>
    <a:masterClrMapping/>
  </p:clrMapOvr>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ew section - image1">
    <p:spTree>
      <p:nvGrpSpPr>
        <p:cNvPr id="1" name=""/>
        <p:cNvGrpSpPr/>
        <p:nvPr/>
      </p:nvGrpSpPr>
      <p:grpSpPr>
        <a:xfrm>
          <a:off x="0" y="0"/>
          <a:ext cx="0" cy="0"/>
          <a:chOff x="0" y="0"/>
          <a:chExt cx="0" cy="0"/>
        </a:xfrm>
      </p:grpSpPr>
      <p:sp>
        <p:nvSpPr>
          <p:cNvPr id="12" name="Google Shape;51;p29">
            <a:extLst>
              <a:ext uri="{FF2B5EF4-FFF2-40B4-BE49-F238E27FC236}">
                <a16:creationId xmlns:a16="http://schemas.microsoft.com/office/drawing/2014/main" id="{F0866895-37A7-42CE-935E-B8C734389371}"/>
              </a:ext>
            </a:extLst>
          </p:cNvPr>
          <p:cNvSpPr/>
          <p:nvPr/>
        </p:nvSpPr>
        <p:spPr>
          <a:xfrm flipH="1">
            <a:off x="0" y="-34974"/>
            <a:ext cx="12192000" cy="673556"/>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 name="Segnaposto data 3">
            <a:extLst>
              <a:ext uri="{FF2B5EF4-FFF2-40B4-BE49-F238E27FC236}">
                <a16:creationId xmlns:a16="http://schemas.microsoft.com/office/drawing/2014/main" id="{0170FF80-DE34-455C-B51F-3E7772BFF8B7}"/>
              </a:ext>
            </a:extLst>
          </p:cNvPr>
          <p:cNvSpPr>
            <a:spLocks noGrp="1"/>
          </p:cNvSpPr>
          <p:nvPr>
            <p:ph type="dt" sz="half" idx="10"/>
          </p:nvPr>
        </p:nvSpPr>
        <p:spPr>
          <a:xfrm>
            <a:off x="838200" y="6356350"/>
            <a:ext cx="2743200" cy="365125"/>
          </a:xfrm>
          <a:prstGeom prst="rect">
            <a:avLst/>
          </a:prstGeom>
        </p:spPr>
        <p:txBody>
          <a:bodyPr/>
          <a:lstStyle/>
          <a:p>
            <a:fld id="{C92916AD-D7D0-4A08-8EA5-96E05DF7EE72}" type="datetimeFigureOut">
              <a:rPr lang="it-IT" smtClean="0"/>
              <a:t>28/10/2025</a:t>
            </a:fld>
            <a:endParaRPr lang="it-IT"/>
          </a:p>
        </p:txBody>
      </p:sp>
      <p:sp>
        <p:nvSpPr>
          <p:cNvPr id="5" name="Segnaposto piè di pagina 4">
            <a:extLst>
              <a:ext uri="{FF2B5EF4-FFF2-40B4-BE49-F238E27FC236}">
                <a16:creationId xmlns:a16="http://schemas.microsoft.com/office/drawing/2014/main" id="{EC92D086-BF7F-447D-AB01-354B47021C6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6EF2EF95-85D1-4154-BE17-50E08F940350}"/>
              </a:ext>
            </a:extLst>
          </p:cNvPr>
          <p:cNvSpPr>
            <a:spLocks noGrp="1"/>
          </p:cNvSpPr>
          <p:nvPr>
            <p:ph type="sldNum" sz="quarter" idx="12"/>
          </p:nvPr>
        </p:nvSpPr>
        <p:spPr/>
        <p:txBody>
          <a:bodyPr/>
          <a:lstStyle>
            <a:lvl1pPr>
              <a:defRPr>
                <a:solidFill>
                  <a:schemeClr val="bg1"/>
                </a:solidFill>
              </a:defRPr>
            </a:lvl1pPr>
          </a:lstStyle>
          <a:p>
            <a:fld id="{E6C9448C-F73B-4795-90EA-0DE690F0352B}" type="slidenum">
              <a:rPr lang="it-IT" smtClean="0"/>
              <a:t>‹N›</a:t>
            </a:fld>
            <a:endParaRPr lang="it-IT"/>
          </a:p>
        </p:txBody>
      </p:sp>
      <p:pic>
        <p:nvPicPr>
          <p:cNvPr id="24" name="Immagine 23">
            <a:extLst>
              <a:ext uri="{FF2B5EF4-FFF2-40B4-BE49-F238E27FC236}">
                <a16:creationId xmlns:a16="http://schemas.microsoft.com/office/drawing/2014/main" id="{376F4D5A-760B-446F-8826-0604996D6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 y="673763"/>
            <a:ext cx="12189601" cy="6181456"/>
          </a:xfrm>
          <a:prstGeom prst="rect">
            <a:avLst/>
          </a:prstGeom>
        </p:spPr>
      </p:pic>
      <p:sp>
        <p:nvSpPr>
          <p:cNvPr id="27" name="Segnaposto testo 26">
            <a:extLst>
              <a:ext uri="{FF2B5EF4-FFF2-40B4-BE49-F238E27FC236}">
                <a16:creationId xmlns:a16="http://schemas.microsoft.com/office/drawing/2014/main" id="{CF8F106B-EAB3-47FE-9C13-30459CD762AC}"/>
              </a:ext>
            </a:extLst>
          </p:cNvPr>
          <p:cNvSpPr>
            <a:spLocks noGrp="1"/>
          </p:cNvSpPr>
          <p:nvPr>
            <p:ph type="body" sz="quarter" idx="14" hasCustomPrompt="1"/>
          </p:nvPr>
        </p:nvSpPr>
        <p:spPr>
          <a:xfrm>
            <a:off x="511582" y="4960375"/>
            <a:ext cx="11223217" cy="1422400"/>
          </a:xfrm>
        </p:spPr>
        <p:txBody>
          <a:bodyPr>
            <a:noAutofit/>
          </a:bodyPr>
          <a:lstStyle>
            <a:lvl1pPr marL="0" indent="0">
              <a:buNone/>
              <a:defRPr lang="it-IT" sz="10000" b="1" u="none" strike="noStrike" kern="1200" cap="none" dirty="0" smtClean="0">
                <a:ln w="19050">
                  <a:solidFill>
                    <a:schemeClr val="bg1"/>
                  </a:solidFill>
                </a:ln>
                <a:no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Add</a:t>
            </a:r>
            <a:r>
              <a:rPr lang="it-IT" dirty="0"/>
              <a:t> Text</a:t>
            </a:r>
          </a:p>
        </p:txBody>
      </p:sp>
      <p:sp>
        <p:nvSpPr>
          <p:cNvPr id="10" name="Titolo 1">
            <a:extLst>
              <a:ext uri="{FF2B5EF4-FFF2-40B4-BE49-F238E27FC236}">
                <a16:creationId xmlns:a16="http://schemas.microsoft.com/office/drawing/2014/main" id="{D12945FE-79BA-4300-98B2-A173B203E0DF}"/>
              </a:ext>
            </a:extLst>
          </p:cNvPr>
          <p:cNvSpPr>
            <a:spLocks noGrp="1"/>
          </p:cNvSpPr>
          <p:nvPr>
            <p:ph type="title" hasCustomPrompt="1"/>
          </p:nvPr>
        </p:nvSpPr>
        <p:spPr>
          <a:xfrm>
            <a:off x="226142" y="0"/>
            <a:ext cx="11127658" cy="687743"/>
          </a:xfrm>
        </p:spPr>
        <p:txBody>
          <a:bodyPr>
            <a:normAutofit/>
          </a:bodyPr>
          <a:lstStyle>
            <a:lvl1pPr>
              <a:defRPr sz="2400" b="1">
                <a:solidFill>
                  <a:schemeClr val="tx1"/>
                </a:solidFill>
              </a:defRPr>
            </a:lvl1pPr>
          </a:lstStyle>
          <a:p>
            <a:r>
              <a:rPr lang="en-US" noProof="0" dirty="0"/>
              <a:t>Add Title</a:t>
            </a:r>
            <a:endParaRPr lang="it-IT" dirty="0"/>
          </a:p>
        </p:txBody>
      </p:sp>
      <p:pic>
        <p:nvPicPr>
          <p:cNvPr id="13" name="Immagine 8">
            <a:extLst>
              <a:ext uri="{FF2B5EF4-FFF2-40B4-BE49-F238E27FC236}">
                <a16:creationId xmlns:a16="http://schemas.microsoft.com/office/drawing/2014/main" id="{0A157C39-32C4-4ABC-BD14-BB8AB1A43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2144" y="158533"/>
            <a:ext cx="605309" cy="251032"/>
          </a:xfrm>
          <a:prstGeom prst="rect">
            <a:avLst/>
          </a:prstGeom>
        </p:spPr>
      </p:pic>
      <p:grpSp>
        <p:nvGrpSpPr>
          <p:cNvPr id="11" name="btfpColumnIndicatorGroup1">
            <a:extLst>
              <a:ext uri="{FF2B5EF4-FFF2-40B4-BE49-F238E27FC236}">
                <a16:creationId xmlns:a16="http://schemas.microsoft.com/office/drawing/2014/main" id="{03F660D5-BA8A-4574-89D6-FB7550CCD85E}"/>
              </a:ext>
            </a:extLst>
          </p:cNvPr>
          <p:cNvGrpSpPr/>
          <p:nvPr/>
        </p:nvGrpSpPr>
        <p:grpSpPr>
          <a:xfrm>
            <a:off x="0" y="-364167"/>
            <a:ext cx="12192000" cy="276989"/>
            <a:chOff x="0" y="-205740"/>
            <a:chExt cx="12192000" cy="137160"/>
          </a:xfrm>
        </p:grpSpPr>
        <p:sp>
          <p:nvSpPr>
            <p:cNvPr id="14" name="btfpColumnGapBlocker380864">
              <a:extLst>
                <a:ext uri="{FF2B5EF4-FFF2-40B4-BE49-F238E27FC236}">
                  <a16:creationId xmlns:a16="http://schemas.microsoft.com/office/drawing/2014/main" id="{A84FBC29-3E27-43C9-87CC-E5F070567A55}"/>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5" name="btfpColumnGapBlocker333644">
              <a:extLst>
                <a:ext uri="{FF2B5EF4-FFF2-40B4-BE49-F238E27FC236}">
                  <a16:creationId xmlns:a16="http://schemas.microsoft.com/office/drawing/2014/main" id="{873CBF75-2FD6-49BE-A60E-43E9495D7CD1}"/>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6" name="btfpColumnIndicator724578">
              <a:extLst>
                <a:ext uri="{FF2B5EF4-FFF2-40B4-BE49-F238E27FC236}">
                  <a16:creationId xmlns:a16="http://schemas.microsoft.com/office/drawing/2014/main" id="{B994DA6C-700E-4A82-BC05-C3C6349CDA1C}"/>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545993">
              <a:extLst>
                <a:ext uri="{FF2B5EF4-FFF2-40B4-BE49-F238E27FC236}">
                  <a16:creationId xmlns:a16="http://schemas.microsoft.com/office/drawing/2014/main" id="{DD11DE9E-2BB2-47DF-95AD-80493E3A3A52}"/>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305707">
              <a:extLst>
                <a:ext uri="{FF2B5EF4-FFF2-40B4-BE49-F238E27FC236}">
                  <a16:creationId xmlns:a16="http://schemas.microsoft.com/office/drawing/2014/main" id="{1A09F62C-2EBE-4021-8C0A-C539FA59721A}"/>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9" name="btfpColumnIndicator290339">
              <a:extLst>
                <a:ext uri="{FF2B5EF4-FFF2-40B4-BE49-F238E27FC236}">
                  <a16:creationId xmlns:a16="http://schemas.microsoft.com/office/drawing/2014/main" id="{E078AFEA-2789-4AAF-A5B6-18AD6AD01580}"/>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345109">
              <a:extLst>
                <a:ext uri="{FF2B5EF4-FFF2-40B4-BE49-F238E27FC236}">
                  <a16:creationId xmlns:a16="http://schemas.microsoft.com/office/drawing/2014/main" id="{363E37D6-BECA-4118-A40A-F285938FB065}"/>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820487">
              <a:extLst>
                <a:ext uri="{FF2B5EF4-FFF2-40B4-BE49-F238E27FC236}">
                  <a16:creationId xmlns:a16="http://schemas.microsoft.com/office/drawing/2014/main" id="{B0B24189-02DC-4DA7-967D-66E25C594391}"/>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2" name="btfpColumnIndicator670403">
              <a:extLst>
                <a:ext uri="{FF2B5EF4-FFF2-40B4-BE49-F238E27FC236}">
                  <a16:creationId xmlns:a16="http://schemas.microsoft.com/office/drawing/2014/main" id="{C6AB00C3-5FDA-41CA-B2B1-1848F1FD0620}"/>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53304">
              <a:extLst>
                <a:ext uri="{FF2B5EF4-FFF2-40B4-BE49-F238E27FC236}">
                  <a16:creationId xmlns:a16="http://schemas.microsoft.com/office/drawing/2014/main" id="{6EF35F97-5D4A-42C9-BAEA-AD176E002BE9}"/>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89283">
              <a:extLst>
                <a:ext uri="{FF2B5EF4-FFF2-40B4-BE49-F238E27FC236}">
                  <a16:creationId xmlns:a16="http://schemas.microsoft.com/office/drawing/2014/main" id="{5CB29B08-77D6-4B9A-BBBA-ACFA7702BF7C}"/>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6" name="btfpColumnIndicator615512">
              <a:extLst>
                <a:ext uri="{FF2B5EF4-FFF2-40B4-BE49-F238E27FC236}">
                  <a16:creationId xmlns:a16="http://schemas.microsoft.com/office/drawing/2014/main" id="{80DD7B22-ED93-4DEF-B914-2397212738AA}"/>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289166">
              <a:extLst>
                <a:ext uri="{FF2B5EF4-FFF2-40B4-BE49-F238E27FC236}">
                  <a16:creationId xmlns:a16="http://schemas.microsoft.com/office/drawing/2014/main" id="{EB92B8D2-448C-4CC9-A5FE-894BBDCE24CE}"/>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840820">
              <a:extLst>
                <a:ext uri="{FF2B5EF4-FFF2-40B4-BE49-F238E27FC236}">
                  <a16:creationId xmlns:a16="http://schemas.microsoft.com/office/drawing/2014/main" id="{FBEB88CA-7AD7-46EB-8D61-B33BFBB41467}"/>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0" name="btfpColumnIndicator597307">
              <a:extLst>
                <a:ext uri="{FF2B5EF4-FFF2-40B4-BE49-F238E27FC236}">
                  <a16:creationId xmlns:a16="http://schemas.microsoft.com/office/drawing/2014/main" id="{8900062D-F328-4CB5-8723-66D2F338B010}"/>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404741">
              <a:extLst>
                <a:ext uri="{FF2B5EF4-FFF2-40B4-BE49-F238E27FC236}">
                  <a16:creationId xmlns:a16="http://schemas.microsoft.com/office/drawing/2014/main" id="{97915202-867B-4A5E-A23B-421F057C74F9}"/>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186959">
              <a:extLst>
                <a:ext uri="{FF2B5EF4-FFF2-40B4-BE49-F238E27FC236}">
                  <a16:creationId xmlns:a16="http://schemas.microsoft.com/office/drawing/2014/main" id="{065904F7-40AA-4BCE-BDD6-DE935CD4A8D1}"/>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3" name="btfpColumnIndicator548387">
              <a:extLst>
                <a:ext uri="{FF2B5EF4-FFF2-40B4-BE49-F238E27FC236}">
                  <a16:creationId xmlns:a16="http://schemas.microsoft.com/office/drawing/2014/main" id="{48E538B8-105F-4455-A1CF-6D17F488C47B}"/>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330724">
              <a:extLst>
                <a:ext uri="{FF2B5EF4-FFF2-40B4-BE49-F238E27FC236}">
                  <a16:creationId xmlns:a16="http://schemas.microsoft.com/office/drawing/2014/main" id="{1B1F63E0-117F-4D69-9681-1565389238BE}"/>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7077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ew section -image2">
    <p:spTree>
      <p:nvGrpSpPr>
        <p:cNvPr id="1" name=""/>
        <p:cNvGrpSpPr/>
        <p:nvPr/>
      </p:nvGrpSpPr>
      <p:grpSpPr>
        <a:xfrm>
          <a:off x="0" y="0"/>
          <a:ext cx="0" cy="0"/>
          <a:chOff x="0" y="0"/>
          <a:chExt cx="0" cy="0"/>
        </a:xfrm>
      </p:grpSpPr>
      <p:sp>
        <p:nvSpPr>
          <p:cNvPr id="12" name="Google Shape;51;p29">
            <a:extLst>
              <a:ext uri="{FF2B5EF4-FFF2-40B4-BE49-F238E27FC236}">
                <a16:creationId xmlns:a16="http://schemas.microsoft.com/office/drawing/2014/main" id="{F0866895-37A7-42CE-935E-B8C734389371}"/>
              </a:ext>
            </a:extLst>
          </p:cNvPr>
          <p:cNvSpPr/>
          <p:nvPr/>
        </p:nvSpPr>
        <p:spPr>
          <a:xfrm flipH="1">
            <a:off x="0" y="-34974"/>
            <a:ext cx="12192000" cy="673556"/>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 name="Segnaposto data 3">
            <a:extLst>
              <a:ext uri="{FF2B5EF4-FFF2-40B4-BE49-F238E27FC236}">
                <a16:creationId xmlns:a16="http://schemas.microsoft.com/office/drawing/2014/main" id="{0170FF80-DE34-455C-B51F-3E7772BFF8B7}"/>
              </a:ext>
            </a:extLst>
          </p:cNvPr>
          <p:cNvSpPr>
            <a:spLocks noGrp="1"/>
          </p:cNvSpPr>
          <p:nvPr>
            <p:ph type="dt" sz="half" idx="10"/>
          </p:nvPr>
        </p:nvSpPr>
        <p:spPr>
          <a:xfrm>
            <a:off x="838200" y="6356350"/>
            <a:ext cx="2743200" cy="365125"/>
          </a:xfrm>
          <a:prstGeom prst="rect">
            <a:avLst/>
          </a:prstGeom>
        </p:spPr>
        <p:txBody>
          <a:bodyPr/>
          <a:lstStyle/>
          <a:p>
            <a:fld id="{C92916AD-D7D0-4A08-8EA5-96E05DF7EE72}" type="datetimeFigureOut">
              <a:rPr lang="it-IT" smtClean="0"/>
              <a:t>28/10/2025</a:t>
            </a:fld>
            <a:endParaRPr lang="it-IT"/>
          </a:p>
        </p:txBody>
      </p:sp>
      <p:sp>
        <p:nvSpPr>
          <p:cNvPr id="5" name="Segnaposto piè di pagina 4">
            <a:extLst>
              <a:ext uri="{FF2B5EF4-FFF2-40B4-BE49-F238E27FC236}">
                <a16:creationId xmlns:a16="http://schemas.microsoft.com/office/drawing/2014/main" id="{EC92D086-BF7F-447D-AB01-354B47021C6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6EF2EF95-85D1-4154-BE17-50E08F940350}"/>
              </a:ext>
            </a:extLst>
          </p:cNvPr>
          <p:cNvSpPr>
            <a:spLocks noGrp="1"/>
          </p:cNvSpPr>
          <p:nvPr>
            <p:ph type="sldNum" sz="quarter" idx="12"/>
          </p:nvPr>
        </p:nvSpPr>
        <p:spPr/>
        <p:txBody>
          <a:bodyPr/>
          <a:lstStyle>
            <a:lvl1pPr>
              <a:defRPr>
                <a:solidFill>
                  <a:schemeClr val="bg1"/>
                </a:solidFill>
              </a:defRPr>
            </a:lvl1pPr>
          </a:lstStyle>
          <a:p>
            <a:fld id="{E6C9448C-F73B-4795-90EA-0DE690F0352B}" type="slidenum">
              <a:rPr lang="it-IT" smtClean="0"/>
              <a:t>‹N›</a:t>
            </a:fld>
            <a:endParaRPr lang="it-IT"/>
          </a:p>
        </p:txBody>
      </p:sp>
      <p:pic>
        <p:nvPicPr>
          <p:cNvPr id="24" name="Immagine 23">
            <a:extLst>
              <a:ext uri="{FF2B5EF4-FFF2-40B4-BE49-F238E27FC236}">
                <a16:creationId xmlns:a16="http://schemas.microsoft.com/office/drawing/2014/main" id="{376F4D5A-760B-446F-8826-0604996D6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 y="673763"/>
            <a:ext cx="12189601" cy="6181456"/>
          </a:xfrm>
          <a:prstGeom prst="rect">
            <a:avLst/>
          </a:prstGeom>
        </p:spPr>
      </p:pic>
      <p:sp>
        <p:nvSpPr>
          <p:cNvPr id="27" name="Segnaposto testo 26">
            <a:extLst>
              <a:ext uri="{FF2B5EF4-FFF2-40B4-BE49-F238E27FC236}">
                <a16:creationId xmlns:a16="http://schemas.microsoft.com/office/drawing/2014/main" id="{CF8F106B-EAB3-47FE-9C13-30459CD762AC}"/>
              </a:ext>
            </a:extLst>
          </p:cNvPr>
          <p:cNvSpPr>
            <a:spLocks noGrp="1"/>
          </p:cNvSpPr>
          <p:nvPr>
            <p:ph type="body" sz="quarter" idx="14" hasCustomPrompt="1"/>
          </p:nvPr>
        </p:nvSpPr>
        <p:spPr>
          <a:xfrm>
            <a:off x="511582" y="4960375"/>
            <a:ext cx="11223217" cy="1422400"/>
          </a:xfrm>
        </p:spPr>
        <p:txBody>
          <a:bodyPr>
            <a:noAutofit/>
          </a:bodyPr>
          <a:lstStyle>
            <a:lvl1pPr marL="0" indent="0">
              <a:buNone/>
              <a:defRPr lang="it-IT" sz="10000" b="1" u="none" strike="noStrike" kern="1200" cap="none" dirty="0" smtClean="0">
                <a:ln w="19050">
                  <a:solidFill>
                    <a:schemeClr val="bg1"/>
                  </a:solidFill>
                </a:ln>
                <a:no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Add Text</a:t>
            </a:r>
          </a:p>
        </p:txBody>
      </p:sp>
      <p:sp>
        <p:nvSpPr>
          <p:cNvPr id="10" name="Titolo 1">
            <a:extLst>
              <a:ext uri="{FF2B5EF4-FFF2-40B4-BE49-F238E27FC236}">
                <a16:creationId xmlns:a16="http://schemas.microsoft.com/office/drawing/2014/main" id="{AC872D12-9369-42E6-A03A-0E9DD3A81DCE}"/>
              </a:ext>
            </a:extLst>
          </p:cNvPr>
          <p:cNvSpPr>
            <a:spLocks noGrp="1"/>
          </p:cNvSpPr>
          <p:nvPr>
            <p:ph type="title" hasCustomPrompt="1"/>
          </p:nvPr>
        </p:nvSpPr>
        <p:spPr>
          <a:xfrm>
            <a:off x="226142" y="0"/>
            <a:ext cx="11127658" cy="687743"/>
          </a:xfrm>
        </p:spPr>
        <p:txBody>
          <a:bodyPr>
            <a:normAutofit/>
          </a:bodyPr>
          <a:lstStyle>
            <a:lvl1pPr>
              <a:defRPr sz="2400" b="1">
                <a:solidFill>
                  <a:schemeClr val="tx1"/>
                </a:solidFill>
              </a:defRPr>
            </a:lvl1pPr>
          </a:lstStyle>
          <a:p>
            <a:r>
              <a:rPr lang="en-US" noProof="0" dirty="0"/>
              <a:t>Add title</a:t>
            </a:r>
          </a:p>
        </p:txBody>
      </p:sp>
      <p:pic>
        <p:nvPicPr>
          <p:cNvPr id="13" name="Immagine 8">
            <a:extLst>
              <a:ext uri="{FF2B5EF4-FFF2-40B4-BE49-F238E27FC236}">
                <a16:creationId xmlns:a16="http://schemas.microsoft.com/office/drawing/2014/main" id="{4528159B-6C63-4536-86F3-E6AAE0FF1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2144" y="158533"/>
            <a:ext cx="605309" cy="251032"/>
          </a:xfrm>
          <a:prstGeom prst="rect">
            <a:avLst/>
          </a:prstGeom>
        </p:spPr>
      </p:pic>
      <p:grpSp>
        <p:nvGrpSpPr>
          <p:cNvPr id="11" name="btfpColumnIndicatorGroup1">
            <a:extLst>
              <a:ext uri="{FF2B5EF4-FFF2-40B4-BE49-F238E27FC236}">
                <a16:creationId xmlns:a16="http://schemas.microsoft.com/office/drawing/2014/main" id="{B0EFFA23-31E8-4DE5-9DE5-0C6BB63FF66B}"/>
              </a:ext>
            </a:extLst>
          </p:cNvPr>
          <p:cNvGrpSpPr/>
          <p:nvPr/>
        </p:nvGrpSpPr>
        <p:grpSpPr>
          <a:xfrm>
            <a:off x="0" y="-364167"/>
            <a:ext cx="12192000" cy="276989"/>
            <a:chOff x="0" y="-205740"/>
            <a:chExt cx="12192000" cy="137160"/>
          </a:xfrm>
        </p:grpSpPr>
        <p:sp>
          <p:nvSpPr>
            <p:cNvPr id="14" name="btfpColumnGapBlocker380864">
              <a:extLst>
                <a:ext uri="{FF2B5EF4-FFF2-40B4-BE49-F238E27FC236}">
                  <a16:creationId xmlns:a16="http://schemas.microsoft.com/office/drawing/2014/main" id="{6B7D7B19-8F88-42BA-B5DE-8DD039D4027B}"/>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5" name="btfpColumnGapBlocker333644">
              <a:extLst>
                <a:ext uri="{FF2B5EF4-FFF2-40B4-BE49-F238E27FC236}">
                  <a16:creationId xmlns:a16="http://schemas.microsoft.com/office/drawing/2014/main" id="{B6B78E3D-5A2F-4131-BB6C-8766374D2C6B}"/>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6" name="btfpColumnIndicator724578">
              <a:extLst>
                <a:ext uri="{FF2B5EF4-FFF2-40B4-BE49-F238E27FC236}">
                  <a16:creationId xmlns:a16="http://schemas.microsoft.com/office/drawing/2014/main" id="{67081837-B6AC-4B2F-A4F9-5F3932ABA58A}"/>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545993">
              <a:extLst>
                <a:ext uri="{FF2B5EF4-FFF2-40B4-BE49-F238E27FC236}">
                  <a16:creationId xmlns:a16="http://schemas.microsoft.com/office/drawing/2014/main" id="{19B31CEC-7DE5-4F48-A6C1-78030A41AB0C}"/>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305707">
              <a:extLst>
                <a:ext uri="{FF2B5EF4-FFF2-40B4-BE49-F238E27FC236}">
                  <a16:creationId xmlns:a16="http://schemas.microsoft.com/office/drawing/2014/main" id="{5BD1E649-C124-436E-B114-47BFB9E32F45}"/>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9" name="btfpColumnIndicator290339">
              <a:extLst>
                <a:ext uri="{FF2B5EF4-FFF2-40B4-BE49-F238E27FC236}">
                  <a16:creationId xmlns:a16="http://schemas.microsoft.com/office/drawing/2014/main" id="{C89051B2-5CD1-48D5-BB4C-A79073F5A9CE}"/>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345109">
              <a:extLst>
                <a:ext uri="{FF2B5EF4-FFF2-40B4-BE49-F238E27FC236}">
                  <a16:creationId xmlns:a16="http://schemas.microsoft.com/office/drawing/2014/main" id="{8038F72D-0EE8-4910-BE14-BB8E86A7C65A}"/>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820487">
              <a:extLst>
                <a:ext uri="{FF2B5EF4-FFF2-40B4-BE49-F238E27FC236}">
                  <a16:creationId xmlns:a16="http://schemas.microsoft.com/office/drawing/2014/main" id="{00A358AA-7ED6-4561-923A-5AABB7151E5D}"/>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2" name="btfpColumnIndicator670403">
              <a:extLst>
                <a:ext uri="{FF2B5EF4-FFF2-40B4-BE49-F238E27FC236}">
                  <a16:creationId xmlns:a16="http://schemas.microsoft.com/office/drawing/2014/main" id="{F6196965-8CB9-497E-9F27-BB034BC538BB}"/>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53304">
              <a:extLst>
                <a:ext uri="{FF2B5EF4-FFF2-40B4-BE49-F238E27FC236}">
                  <a16:creationId xmlns:a16="http://schemas.microsoft.com/office/drawing/2014/main" id="{6DDAA371-8ABC-418B-841B-DB8E83CF832C}"/>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89283">
              <a:extLst>
                <a:ext uri="{FF2B5EF4-FFF2-40B4-BE49-F238E27FC236}">
                  <a16:creationId xmlns:a16="http://schemas.microsoft.com/office/drawing/2014/main" id="{ACCB896B-A3F8-47DB-B472-01BEFC03ABF0}"/>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6" name="btfpColumnIndicator615512">
              <a:extLst>
                <a:ext uri="{FF2B5EF4-FFF2-40B4-BE49-F238E27FC236}">
                  <a16:creationId xmlns:a16="http://schemas.microsoft.com/office/drawing/2014/main" id="{B9684420-EFC3-452C-8C71-BC67A933F530}"/>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289166">
              <a:extLst>
                <a:ext uri="{FF2B5EF4-FFF2-40B4-BE49-F238E27FC236}">
                  <a16:creationId xmlns:a16="http://schemas.microsoft.com/office/drawing/2014/main" id="{C57F92A8-4EBE-4601-AA68-91EC47FC7EC2}"/>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840820">
              <a:extLst>
                <a:ext uri="{FF2B5EF4-FFF2-40B4-BE49-F238E27FC236}">
                  <a16:creationId xmlns:a16="http://schemas.microsoft.com/office/drawing/2014/main" id="{9E5753FE-5A60-4685-B569-34427B32F73D}"/>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0" name="btfpColumnIndicator597307">
              <a:extLst>
                <a:ext uri="{FF2B5EF4-FFF2-40B4-BE49-F238E27FC236}">
                  <a16:creationId xmlns:a16="http://schemas.microsoft.com/office/drawing/2014/main" id="{052534B8-C749-4055-8E83-E37BCF9764DB}"/>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404741">
              <a:extLst>
                <a:ext uri="{FF2B5EF4-FFF2-40B4-BE49-F238E27FC236}">
                  <a16:creationId xmlns:a16="http://schemas.microsoft.com/office/drawing/2014/main" id="{E58CBF14-C236-4AFA-A33D-2A1A7130587C}"/>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186959">
              <a:extLst>
                <a:ext uri="{FF2B5EF4-FFF2-40B4-BE49-F238E27FC236}">
                  <a16:creationId xmlns:a16="http://schemas.microsoft.com/office/drawing/2014/main" id="{A88F1761-36AD-42E7-A25F-6CA67CE3059E}"/>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3" name="btfpColumnIndicator548387">
              <a:extLst>
                <a:ext uri="{FF2B5EF4-FFF2-40B4-BE49-F238E27FC236}">
                  <a16:creationId xmlns:a16="http://schemas.microsoft.com/office/drawing/2014/main" id="{56DDD7BD-DCE9-4F7A-BCD4-BC4BE0FB163B}"/>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330724">
              <a:extLst>
                <a:ext uri="{FF2B5EF4-FFF2-40B4-BE49-F238E27FC236}">
                  <a16:creationId xmlns:a16="http://schemas.microsoft.com/office/drawing/2014/main" id="{9CDECD0A-F734-4422-99F9-6167FF523823}"/>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027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finale - dark">
    <p:spTree>
      <p:nvGrpSpPr>
        <p:cNvPr id="1" name=""/>
        <p:cNvGrpSpPr/>
        <p:nvPr/>
      </p:nvGrpSpPr>
      <p:grpSpPr>
        <a:xfrm>
          <a:off x="0" y="0"/>
          <a:ext cx="0" cy="0"/>
          <a:chOff x="0" y="0"/>
          <a:chExt cx="0" cy="0"/>
        </a:xfrm>
      </p:grpSpPr>
      <p:pic>
        <p:nvPicPr>
          <p:cNvPr id="7" name="Google Shape;19;p25">
            <a:extLst>
              <a:ext uri="{FF2B5EF4-FFF2-40B4-BE49-F238E27FC236}">
                <a16:creationId xmlns:a16="http://schemas.microsoft.com/office/drawing/2014/main" id="{C7254F82-A264-489D-9099-E733610194D7}"/>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9751" y="-34078"/>
            <a:ext cx="12294575" cy="6913913"/>
          </a:xfrm>
          <a:prstGeom prst="rect">
            <a:avLst/>
          </a:prstGeom>
          <a:noFill/>
          <a:ln>
            <a:noFill/>
          </a:ln>
        </p:spPr>
      </p:pic>
      <p:sp>
        <p:nvSpPr>
          <p:cNvPr id="3" name="Sottotitolo 2">
            <a:extLst>
              <a:ext uri="{FF2B5EF4-FFF2-40B4-BE49-F238E27FC236}">
                <a16:creationId xmlns:a16="http://schemas.microsoft.com/office/drawing/2014/main" id="{1D5946A2-5D27-4FE9-8B93-AE1370329651}"/>
              </a:ext>
            </a:extLst>
          </p:cNvPr>
          <p:cNvSpPr>
            <a:spLocks noGrp="1"/>
          </p:cNvSpPr>
          <p:nvPr>
            <p:ph type="subTitle" idx="1" hasCustomPrompt="1"/>
          </p:nvPr>
        </p:nvSpPr>
        <p:spPr>
          <a:xfrm>
            <a:off x="2955924" y="4336148"/>
            <a:ext cx="5210176" cy="1175652"/>
          </a:xfrm>
        </p:spPr>
        <p:txBody>
          <a:bodyPr>
            <a:normAutofit/>
          </a:bodyPr>
          <a:lstStyle>
            <a:lvl1pPr marL="0" indent="0" algn="l">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Additional contacts</a:t>
            </a:r>
          </a:p>
        </p:txBody>
      </p:sp>
      <p:sp>
        <p:nvSpPr>
          <p:cNvPr id="6" name="Google Shape;418;p21">
            <a:extLst>
              <a:ext uri="{FF2B5EF4-FFF2-40B4-BE49-F238E27FC236}">
                <a16:creationId xmlns:a16="http://schemas.microsoft.com/office/drawing/2014/main" id="{22028CE3-2CAF-4D65-934E-E987422641D7}"/>
              </a:ext>
            </a:extLst>
          </p:cNvPr>
          <p:cNvSpPr txBox="1">
            <a:spLocks/>
          </p:cNvSpPr>
          <p:nvPr/>
        </p:nvSpPr>
        <p:spPr>
          <a:xfrm>
            <a:off x="2888525" y="3011088"/>
            <a:ext cx="2966175" cy="40989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ct val="100000"/>
              <a:buFont typeface="Arial"/>
              <a:buNone/>
            </a:pPr>
            <a:r>
              <a:rPr lang="en-US" sz="3600" dirty="0">
                <a:solidFill>
                  <a:schemeClr val="bg1"/>
                </a:solidFill>
                <a:latin typeface="Calibri" panose="020F0502020204030204" pitchFamily="34" charset="0"/>
                <a:cs typeface="Calibri" panose="020F0502020204030204" pitchFamily="34" charset="0"/>
              </a:rPr>
              <a:t>Thank you.</a:t>
            </a:r>
          </a:p>
        </p:txBody>
      </p:sp>
      <p:sp>
        <p:nvSpPr>
          <p:cNvPr id="9" name="Google Shape;419;p21">
            <a:extLst>
              <a:ext uri="{FF2B5EF4-FFF2-40B4-BE49-F238E27FC236}">
                <a16:creationId xmlns:a16="http://schemas.microsoft.com/office/drawing/2014/main" id="{1E0A06F8-8592-4632-B7C7-849D50CAFEA6}"/>
              </a:ext>
            </a:extLst>
          </p:cNvPr>
          <p:cNvSpPr txBox="1"/>
          <p:nvPr/>
        </p:nvSpPr>
        <p:spPr>
          <a:xfrm>
            <a:off x="2888525" y="3525752"/>
            <a:ext cx="5912575" cy="2644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US" sz="2000" u="sng" strike="noStrike" cap="none" dirty="0">
                <a:solidFill>
                  <a:schemeClr val="lt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www.tasgroup.eu</a:t>
            </a:r>
            <a:r>
              <a:rPr lang="en-US" sz="2000" u="none" strike="noStrike" cap="none" dirty="0">
                <a:solidFill>
                  <a:schemeClr val="lt1"/>
                </a:solidFill>
                <a:latin typeface="Calibri" panose="020F0502020204030204" pitchFamily="34" charset="0"/>
                <a:cs typeface="Calibri" panose="020F0502020204030204" pitchFamily="34" charset="0"/>
                <a:sym typeface="Arial"/>
              </a:rPr>
              <a:t>  | </a:t>
            </a:r>
            <a:r>
              <a:rPr lang="en-US" sz="2000" u="sng" strike="noStrike" cap="none" dirty="0">
                <a:solidFill>
                  <a:schemeClr val="lt1"/>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solutions@tasgroup.eu</a:t>
            </a:r>
            <a:endParaRPr sz="2000" u="none" strike="noStrike" cap="none" dirty="0">
              <a:solidFill>
                <a:schemeClr val="lt1"/>
              </a:solidFill>
              <a:latin typeface="Calibri" panose="020F0502020204030204" pitchFamily="34" charset="0"/>
              <a:cs typeface="Calibri" panose="020F0502020204030204" pitchFamily="34" charset="0"/>
              <a:sym typeface="Arial"/>
            </a:endParaRPr>
          </a:p>
        </p:txBody>
      </p:sp>
      <p:pic>
        <p:nvPicPr>
          <p:cNvPr id="10" name="Google Shape;420;p21">
            <a:extLst>
              <a:ext uri="{FF2B5EF4-FFF2-40B4-BE49-F238E27FC236}">
                <a16:creationId xmlns:a16="http://schemas.microsoft.com/office/drawing/2014/main" id="{A3970D9F-19E0-424F-8BEF-E670CE90DC95}"/>
              </a:ext>
            </a:extLst>
          </p:cNvPr>
          <p:cNvPicPr preferRelativeResize="0"/>
          <p:nvPr/>
        </p:nvPicPr>
        <p:blipFill rotWithShape="1">
          <a:blip r:embed="rId5">
            <a:alphaModFix/>
          </a:blip>
          <a:srcRect/>
          <a:stretch/>
        </p:blipFill>
        <p:spPr>
          <a:xfrm>
            <a:off x="1769298" y="2960287"/>
            <a:ext cx="939192" cy="937426"/>
          </a:xfrm>
          <a:prstGeom prst="rect">
            <a:avLst/>
          </a:prstGeom>
          <a:noFill/>
          <a:ln>
            <a:noFill/>
          </a:ln>
        </p:spPr>
      </p:pic>
    </p:spTree>
    <p:extLst>
      <p:ext uri="{BB962C8B-B14F-4D97-AF65-F5344CB8AC3E}">
        <p14:creationId xmlns:p14="http://schemas.microsoft.com/office/powerpoint/2010/main" val="3645258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finale - white">
    <p:spTree>
      <p:nvGrpSpPr>
        <p:cNvPr id="1" name=""/>
        <p:cNvGrpSpPr/>
        <p:nvPr/>
      </p:nvGrpSpPr>
      <p:grpSpPr>
        <a:xfrm>
          <a:off x="0" y="0"/>
          <a:ext cx="0" cy="0"/>
          <a:chOff x="0" y="0"/>
          <a:chExt cx="0" cy="0"/>
        </a:xfrm>
      </p:grpSpPr>
      <p:pic>
        <p:nvPicPr>
          <p:cNvPr id="9" name="Google Shape;12;p24">
            <a:extLst>
              <a:ext uri="{FF2B5EF4-FFF2-40B4-BE49-F238E27FC236}">
                <a16:creationId xmlns:a16="http://schemas.microsoft.com/office/drawing/2014/main" id="{E2419A2A-0F25-4AF6-81DF-4A52C16C1AA3}"/>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9751" y="-34078"/>
            <a:ext cx="12294575" cy="6913913"/>
          </a:xfrm>
          <a:prstGeom prst="rect">
            <a:avLst/>
          </a:prstGeom>
          <a:noFill/>
          <a:ln>
            <a:noFill/>
          </a:ln>
        </p:spPr>
      </p:pic>
      <p:sp>
        <p:nvSpPr>
          <p:cNvPr id="6" name="Sottotitolo 2">
            <a:extLst>
              <a:ext uri="{FF2B5EF4-FFF2-40B4-BE49-F238E27FC236}">
                <a16:creationId xmlns:a16="http://schemas.microsoft.com/office/drawing/2014/main" id="{8FBA8266-E843-4CBC-A8D9-855E1010713C}"/>
              </a:ext>
            </a:extLst>
          </p:cNvPr>
          <p:cNvSpPr>
            <a:spLocks noGrp="1"/>
          </p:cNvSpPr>
          <p:nvPr>
            <p:ph type="subTitle" idx="1" hasCustomPrompt="1"/>
          </p:nvPr>
        </p:nvSpPr>
        <p:spPr>
          <a:xfrm>
            <a:off x="2955924" y="4336148"/>
            <a:ext cx="5210176" cy="1175652"/>
          </a:xfrm>
        </p:spPr>
        <p:txBody>
          <a:bodyPr>
            <a:normAutofit/>
          </a:bodyPr>
          <a:lstStyle>
            <a:lvl1pPr marL="0" indent="0" algn="l">
              <a:buNone/>
              <a:defRPr sz="2000" i="0">
                <a:solidFill>
                  <a:srgbClr val="0712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Additional contacts</a:t>
            </a:r>
          </a:p>
        </p:txBody>
      </p:sp>
      <p:sp>
        <p:nvSpPr>
          <p:cNvPr id="7" name="Google Shape;418;p21">
            <a:extLst>
              <a:ext uri="{FF2B5EF4-FFF2-40B4-BE49-F238E27FC236}">
                <a16:creationId xmlns:a16="http://schemas.microsoft.com/office/drawing/2014/main" id="{0B93396B-E7C2-4FCE-9171-58C8CE4BDDFD}"/>
              </a:ext>
            </a:extLst>
          </p:cNvPr>
          <p:cNvSpPr txBox="1">
            <a:spLocks/>
          </p:cNvSpPr>
          <p:nvPr/>
        </p:nvSpPr>
        <p:spPr>
          <a:xfrm>
            <a:off x="2888525" y="3011088"/>
            <a:ext cx="2966175" cy="40989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ct val="100000"/>
              <a:buFont typeface="Arial"/>
              <a:buNone/>
            </a:pPr>
            <a:r>
              <a:rPr lang="en-US" sz="3600" dirty="0">
                <a:solidFill>
                  <a:srgbClr val="07122D"/>
                </a:solidFill>
                <a:latin typeface="Calibri" panose="020F0502020204030204" pitchFamily="34" charset="0"/>
                <a:cs typeface="Calibri" panose="020F0502020204030204" pitchFamily="34" charset="0"/>
              </a:rPr>
              <a:t>Thank you.</a:t>
            </a:r>
          </a:p>
        </p:txBody>
      </p:sp>
      <p:sp>
        <p:nvSpPr>
          <p:cNvPr id="8" name="Google Shape;419;p21">
            <a:extLst>
              <a:ext uri="{FF2B5EF4-FFF2-40B4-BE49-F238E27FC236}">
                <a16:creationId xmlns:a16="http://schemas.microsoft.com/office/drawing/2014/main" id="{1AD4A242-6F28-4D74-A3A2-FFC130DE18DD}"/>
              </a:ext>
            </a:extLst>
          </p:cNvPr>
          <p:cNvSpPr txBox="1"/>
          <p:nvPr/>
        </p:nvSpPr>
        <p:spPr>
          <a:xfrm>
            <a:off x="2888525" y="3525752"/>
            <a:ext cx="5912575" cy="2644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US" sz="2000" u="sng" strike="noStrike" cap="none" dirty="0">
                <a:solidFill>
                  <a:srgbClr val="07122D"/>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www.tasgroup.eu</a:t>
            </a:r>
            <a:r>
              <a:rPr lang="en-US" sz="2000" u="none" strike="noStrike" cap="none" dirty="0">
                <a:solidFill>
                  <a:srgbClr val="07122D"/>
                </a:solidFill>
                <a:latin typeface="Calibri" panose="020F0502020204030204" pitchFamily="34" charset="0"/>
                <a:cs typeface="Calibri" panose="020F0502020204030204" pitchFamily="34" charset="0"/>
                <a:sym typeface="Arial"/>
              </a:rPr>
              <a:t>  | </a:t>
            </a:r>
            <a:r>
              <a:rPr lang="en-US" sz="2000" u="sng" strike="noStrike" cap="none" dirty="0">
                <a:solidFill>
                  <a:srgbClr val="07122D"/>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solutions@tasgroup.eu</a:t>
            </a:r>
            <a:endParaRPr sz="2000" u="none" strike="noStrike" cap="none" dirty="0">
              <a:solidFill>
                <a:srgbClr val="07122D"/>
              </a:solidFill>
              <a:latin typeface="Calibri" panose="020F0502020204030204" pitchFamily="34" charset="0"/>
              <a:cs typeface="Calibri" panose="020F0502020204030204" pitchFamily="34" charset="0"/>
              <a:sym typeface="Arial"/>
            </a:endParaRPr>
          </a:p>
        </p:txBody>
      </p:sp>
      <p:pic>
        <p:nvPicPr>
          <p:cNvPr id="11" name="Google Shape;420;p21">
            <a:extLst>
              <a:ext uri="{FF2B5EF4-FFF2-40B4-BE49-F238E27FC236}">
                <a16:creationId xmlns:a16="http://schemas.microsoft.com/office/drawing/2014/main" id="{4AB79420-B9E2-4BD6-881F-A60474025899}"/>
              </a:ext>
            </a:extLst>
          </p:cNvPr>
          <p:cNvPicPr preferRelativeResize="0"/>
          <p:nvPr/>
        </p:nvPicPr>
        <p:blipFill rotWithShape="1">
          <a:blip r:embed="rId5">
            <a:alphaModFix/>
          </a:blip>
          <a:srcRect/>
          <a:stretch/>
        </p:blipFill>
        <p:spPr>
          <a:xfrm>
            <a:off x="1769298" y="2960287"/>
            <a:ext cx="939192" cy="937426"/>
          </a:xfrm>
          <a:prstGeom prst="rect">
            <a:avLst/>
          </a:prstGeom>
          <a:noFill/>
          <a:ln>
            <a:noFill/>
          </a:ln>
        </p:spPr>
      </p:pic>
    </p:spTree>
    <p:extLst>
      <p:ext uri="{BB962C8B-B14F-4D97-AF65-F5344CB8AC3E}">
        <p14:creationId xmlns:p14="http://schemas.microsoft.com/office/powerpoint/2010/main" val="318390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finale - immagin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7A671D-7EDF-4265-AB2A-8C243C0521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51" y="-45057"/>
            <a:ext cx="12294575" cy="6902218"/>
          </a:xfrm>
          <a:prstGeom prst="rect">
            <a:avLst/>
          </a:prstGeom>
          <a:noFill/>
          <a:extLst>
            <a:ext uri="{909E8E84-426E-40DD-AFC4-6F175D3DCCD1}">
              <a14:hiddenFill xmlns:a14="http://schemas.microsoft.com/office/drawing/2010/main">
                <a:solidFill>
                  <a:srgbClr val="FFFFFF"/>
                </a:solidFill>
              </a14:hiddenFill>
            </a:ext>
          </a:extLst>
        </p:spPr>
      </p:pic>
      <p:sp>
        <p:nvSpPr>
          <p:cNvPr id="6" name="Sottotitolo 2">
            <a:extLst>
              <a:ext uri="{FF2B5EF4-FFF2-40B4-BE49-F238E27FC236}">
                <a16:creationId xmlns:a16="http://schemas.microsoft.com/office/drawing/2014/main" id="{ACE22C9A-0C15-4584-BE08-98A1CCCF63CD}"/>
              </a:ext>
            </a:extLst>
          </p:cNvPr>
          <p:cNvSpPr>
            <a:spLocks noGrp="1"/>
          </p:cNvSpPr>
          <p:nvPr>
            <p:ph type="subTitle" idx="1" hasCustomPrompt="1"/>
          </p:nvPr>
        </p:nvSpPr>
        <p:spPr>
          <a:xfrm>
            <a:off x="2955924" y="4336148"/>
            <a:ext cx="5210176" cy="1175652"/>
          </a:xfrm>
        </p:spPr>
        <p:txBody>
          <a:bodyPr>
            <a:normAutofit/>
          </a:bodyPr>
          <a:lstStyle>
            <a:lvl1pPr marL="0" indent="0" algn="l">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Additional contacts</a:t>
            </a:r>
          </a:p>
        </p:txBody>
      </p:sp>
      <p:sp>
        <p:nvSpPr>
          <p:cNvPr id="7" name="Google Shape;418;p21">
            <a:extLst>
              <a:ext uri="{FF2B5EF4-FFF2-40B4-BE49-F238E27FC236}">
                <a16:creationId xmlns:a16="http://schemas.microsoft.com/office/drawing/2014/main" id="{20FCEB56-6694-43E2-93C1-DDA6E9CF9D9B}"/>
              </a:ext>
            </a:extLst>
          </p:cNvPr>
          <p:cNvSpPr txBox="1">
            <a:spLocks/>
          </p:cNvSpPr>
          <p:nvPr/>
        </p:nvSpPr>
        <p:spPr>
          <a:xfrm>
            <a:off x="2888525" y="3011088"/>
            <a:ext cx="2966175" cy="40989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ct val="100000"/>
              <a:buFont typeface="Arial"/>
              <a:buNone/>
            </a:pPr>
            <a:r>
              <a:rPr lang="en-US" sz="3600" dirty="0">
                <a:solidFill>
                  <a:schemeClr val="bg1"/>
                </a:solidFill>
                <a:latin typeface="Calibri" panose="020F0502020204030204" pitchFamily="34" charset="0"/>
                <a:cs typeface="Calibri" panose="020F0502020204030204" pitchFamily="34" charset="0"/>
              </a:rPr>
              <a:t>Thank you.</a:t>
            </a:r>
          </a:p>
        </p:txBody>
      </p:sp>
      <p:sp>
        <p:nvSpPr>
          <p:cNvPr id="8" name="Google Shape;419;p21">
            <a:extLst>
              <a:ext uri="{FF2B5EF4-FFF2-40B4-BE49-F238E27FC236}">
                <a16:creationId xmlns:a16="http://schemas.microsoft.com/office/drawing/2014/main" id="{95A54655-CADA-4D96-AA3B-BDE00DD168EA}"/>
              </a:ext>
            </a:extLst>
          </p:cNvPr>
          <p:cNvSpPr txBox="1"/>
          <p:nvPr/>
        </p:nvSpPr>
        <p:spPr>
          <a:xfrm>
            <a:off x="2888525" y="3525752"/>
            <a:ext cx="5912575" cy="2644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US" sz="2000" u="sng" strike="noStrike" cap="none" dirty="0">
                <a:solidFill>
                  <a:schemeClr val="lt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www.tasgroup.eu</a:t>
            </a:r>
            <a:r>
              <a:rPr lang="en-US" sz="2000" u="none" strike="noStrike" cap="none" dirty="0">
                <a:solidFill>
                  <a:schemeClr val="lt1"/>
                </a:solidFill>
                <a:latin typeface="Calibri" panose="020F0502020204030204" pitchFamily="34" charset="0"/>
                <a:cs typeface="Calibri" panose="020F0502020204030204" pitchFamily="34" charset="0"/>
                <a:sym typeface="Arial"/>
              </a:rPr>
              <a:t>  | </a:t>
            </a:r>
            <a:r>
              <a:rPr lang="en-US" sz="2000" u="sng" strike="noStrike" cap="none" dirty="0">
                <a:solidFill>
                  <a:schemeClr val="lt1"/>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solutions@tasgroup.eu</a:t>
            </a:r>
            <a:endParaRPr sz="2000" u="none" strike="noStrike" cap="none" dirty="0">
              <a:solidFill>
                <a:schemeClr val="lt1"/>
              </a:solidFill>
              <a:latin typeface="Calibri" panose="020F0502020204030204" pitchFamily="34" charset="0"/>
              <a:cs typeface="Calibri" panose="020F0502020204030204" pitchFamily="34" charset="0"/>
              <a:sym typeface="Arial"/>
            </a:endParaRPr>
          </a:p>
        </p:txBody>
      </p:sp>
      <p:pic>
        <p:nvPicPr>
          <p:cNvPr id="10" name="Google Shape;205;p8">
            <a:extLst>
              <a:ext uri="{FF2B5EF4-FFF2-40B4-BE49-F238E27FC236}">
                <a16:creationId xmlns:a16="http://schemas.microsoft.com/office/drawing/2014/main" id="{A8807D53-70D8-48C5-9157-42EBD955058E}"/>
              </a:ext>
            </a:extLst>
          </p:cNvPr>
          <p:cNvPicPr preferRelativeResize="0"/>
          <p:nvPr/>
        </p:nvPicPr>
        <p:blipFill rotWithShape="1">
          <a:blip r:embed="rId5">
            <a:alphaModFix/>
          </a:blip>
          <a:srcRect/>
          <a:stretch/>
        </p:blipFill>
        <p:spPr>
          <a:xfrm>
            <a:off x="1762938" y="2952265"/>
            <a:ext cx="939191" cy="937426"/>
          </a:xfrm>
          <a:prstGeom prst="rect">
            <a:avLst/>
          </a:prstGeom>
          <a:noFill/>
          <a:ln>
            <a:noFill/>
          </a:ln>
        </p:spPr>
      </p:pic>
    </p:spTree>
    <p:extLst>
      <p:ext uri="{BB962C8B-B14F-4D97-AF65-F5344CB8AC3E}">
        <p14:creationId xmlns:p14="http://schemas.microsoft.com/office/powerpoint/2010/main" val="242610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iniziale - white">
    <p:spTree>
      <p:nvGrpSpPr>
        <p:cNvPr id="1" name=""/>
        <p:cNvGrpSpPr/>
        <p:nvPr/>
      </p:nvGrpSpPr>
      <p:grpSpPr>
        <a:xfrm>
          <a:off x="0" y="0"/>
          <a:ext cx="0" cy="0"/>
          <a:chOff x="0" y="0"/>
          <a:chExt cx="0" cy="0"/>
        </a:xfrm>
      </p:grpSpPr>
      <p:pic>
        <p:nvPicPr>
          <p:cNvPr id="9" name="Google Shape;12;p24">
            <a:extLst>
              <a:ext uri="{FF2B5EF4-FFF2-40B4-BE49-F238E27FC236}">
                <a16:creationId xmlns:a16="http://schemas.microsoft.com/office/drawing/2014/main" id="{E2419A2A-0F25-4AF6-81DF-4A52C16C1AA3}"/>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9751" y="-34078"/>
            <a:ext cx="12294575" cy="6913913"/>
          </a:xfrm>
          <a:prstGeom prst="rect">
            <a:avLst/>
          </a:prstGeom>
          <a:noFill/>
          <a:ln>
            <a:noFill/>
          </a:ln>
        </p:spPr>
      </p:pic>
      <p:sp>
        <p:nvSpPr>
          <p:cNvPr id="2" name="Titolo 1">
            <a:extLst>
              <a:ext uri="{FF2B5EF4-FFF2-40B4-BE49-F238E27FC236}">
                <a16:creationId xmlns:a16="http://schemas.microsoft.com/office/drawing/2014/main" id="{8951805E-B12F-41B4-BD55-18D6B8D141F0}"/>
              </a:ext>
            </a:extLst>
          </p:cNvPr>
          <p:cNvSpPr>
            <a:spLocks noGrp="1"/>
          </p:cNvSpPr>
          <p:nvPr>
            <p:ph type="ctrTitle"/>
          </p:nvPr>
        </p:nvSpPr>
        <p:spPr>
          <a:xfrm>
            <a:off x="5457824" y="1122363"/>
            <a:ext cx="5210175" cy="2387600"/>
          </a:xfrm>
        </p:spPr>
        <p:txBody>
          <a:bodyPr anchor="b">
            <a:normAutofit/>
          </a:bodyPr>
          <a:lstStyle>
            <a:lvl1pPr algn="l">
              <a:defRPr sz="3000" b="1">
                <a:solidFill>
                  <a:srgbClr val="07122D"/>
                </a:solidFill>
              </a:defRPr>
            </a:lvl1pPr>
          </a:lstStyle>
          <a:p>
            <a:r>
              <a:rPr lang="it-IT"/>
              <a:t>Fare clic per modificare lo stile del titolo dello schema</a:t>
            </a:r>
            <a:endParaRPr lang="it-IT" dirty="0"/>
          </a:p>
        </p:txBody>
      </p:sp>
      <p:sp>
        <p:nvSpPr>
          <p:cNvPr id="3" name="Sottotitolo 2">
            <a:extLst>
              <a:ext uri="{FF2B5EF4-FFF2-40B4-BE49-F238E27FC236}">
                <a16:creationId xmlns:a16="http://schemas.microsoft.com/office/drawing/2014/main" id="{1D5946A2-5D27-4FE9-8B93-AE1370329651}"/>
              </a:ext>
            </a:extLst>
          </p:cNvPr>
          <p:cNvSpPr>
            <a:spLocks noGrp="1"/>
          </p:cNvSpPr>
          <p:nvPr>
            <p:ph type="subTitle" idx="1"/>
          </p:nvPr>
        </p:nvSpPr>
        <p:spPr>
          <a:xfrm>
            <a:off x="5457824" y="3602038"/>
            <a:ext cx="5210176" cy="1655762"/>
          </a:xfrm>
        </p:spPr>
        <p:txBody>
          <a:bodyPr>
            <a:normAutofit/>
          </a:bodyPr>
          <a:lstStyle>
            <a:lvl1pPr marL="0" indent="0" algn="l">
              <a:buNone/>
              <a:defRPr sz="2000" i="1">
                <a:solidFill>
                  <a:srgbClr val="0712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pic>
        <p:nvPicPr>
          <p:cNvPr id="10" name="Google Shape;135;p1">
            <a:extLst>
              <a:ext uri="{FF2B5EF4-FFF2-40B4-BE49-F238E27FC236}">
                <a16:creationId xmlns:a16="http://schemas.microsoft.com/office/drawing/2014/main" id="{442F476F-0513-4D19-B2C8-A3F339FDA360}"/>
              </a:ext>
            </a:extLst>
          </p:cNvPr>
          <p:cNvPicPr preferRelativeResize="0"/>
          <p:nvPr/>
        </p:nvPicPr>
        <p:blipFill rotWithShape="1">
          <a:blip r:embed="rId3">
            <a:alphaModFix/>
          </a:blip>
          <a:srcRect/>
          <a:stretch/>
        </p:blipFill>
        <p:spPr>
          <a:xfrm>
            <a:off x="1524003" y="2724908"/>
            <a:ext cx="2943139" cy="1754259"/>
          </a:xfrm>
          <a:prstGeom prst="rect">
            <a:avLst/>
          </a:prstGeom>
          <a:noFill/>
          <a:ln>
            <a:noFill/>
          </a:ln>
        </p:spPr>
      </p:pic>
    </p:spTree>
    <p:extLst>
      <p:ext uri="{BB962C8B-B14F-4D97-AF65-F5344CB8AC3E}">
        <p14:creationId xmlns:p14="http://schemas.microsoft.com/office/powerpoint/2010/main" val="3686159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rgbClr val="07122D"/>
                </a:solidFill>
              </a:defRPr>
            </a:lvl1pPr>
          </a:lstStyle>
          <a:p>
            <a:r>
              <a:rPr lang="it-IT" dirty="0"/>
              <a:t>Aggiungi titolo</a:t>
            </a:r>
          </a:p>
        </p:txBody>
      </p:sp>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a:solidFill>
                  <a:schemeClr val="bg1">
                    <a:lumMod val="65000"/>
                  </a:schemeClr>
                </a:solidFill>
              </a:rPr>
              <a:t>This information is confidential and was prepared by TAS solely for the use of our client; it is not to be relied on by any 3rd party without TAS’s  prior written consent</a:t>
            </a:r>
          </a:p>
          <a:p>
            <a:endParaRPr lang="it-IT" sz="60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lvl1pPr>
          </a:lstStyle>
          <a:p>
            <a:fld id="{58394991-5320-4EEC-AAB2-000DB343F395}" type="slidenum">
              <a:rPr lang="it-IT" smtClean="0"/>
              <a:t>‹N›</a:t>
            </a:fld>
            <a:endParaRPr lang="it-IT"/>
          </a:p>
        </p:txBody>
      </p:sp>
      <p:grpSp>
        <p:nvGrpSpPr>
          <p:cNvPr id="10" name="btfpColumnIndicatorGroup1">
            <a:extLst>
              <a:ext uri="{FF2B5EF4-FFF2-40B4-BE49-F238E27FC236}">
                <a16:creationId xmlns:a16="http://schemas.microsoft.com/office/drawing/2014/main" id="{2D2B70AD-5B77-4E4D-8E56-6D9898E53E14}"/>
              </a:ext>
            </a:extLst>
          </p:cNvPr>
          <p:cNvGrpSpPr/>
          <p:nvPr userDrawn="1"/>
        </p:nvGrpSpPr>
        <p:grpSpPr>
          <a:xfrm>
            <a:off x="0" y="-364167"/>
            <a:ext cx="12192000" cy="276989"/>
            <a:chOff x="0" y="-205740"/>
            <a:chExt cx="12192000" cy="137160"/>
          </a:xfrm>
        </p:grpSpPr>
        <p:sp>
          <p:nvSpPr>
            <p:cNvPr id="11" name="btfpColumnGapBlocker380864">
              <a:extLst>
                <a:ext uri="{FF2B5EF4-FFF2-40B4-BE49-F238E27FC236}">
                  <a16:creationId xmlns:a16="http://schemas.microsoft.com/office/drawing/2014/main" id="{5BAFA2E6-6155-489D-A8F5-FF1EB54D14CF}"/>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sp>
          <p:nvSpPr>
            <p:cNvPr id="12" name="btfpColumnGapBlocker333644">
              <a:extLst>
                <a:ext uri="{FF2B5EF4-FFF2-40B4-BE49-F238E27FC236}">
                  <a16:creationId xmlns:a16="http://schemas.microsoft.com/office/drawing/2014/main" id="{16DD0469-897C-4CC4-B291-4CC6642F85A7}"/>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13" name="btfpColumnIndicator724578">
              <a:extLst>
                <a:ext uri="{FF2B5EF4-FFF2-40B4-BE49-F238E27FC236}">
                  <a16:creationId xmlns:a16="http://schemas.microsoft.com/office/drawing/2014/main" id="{BD053C65-E056-486E-B6EE-A27FE376AF94}"/>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545993">
              <a:extLst>
                <a:ext uri="{FF2B5EF4-FFF2-40B4-BE49-F238E27FC236}">
                  <a16:creationId xmlns:a16="http://schemas.microsoft.com/office/drawing/2014/main" id="{A35DBC77-62EB-46C2-81E0-9F64B9F53537}"/>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6" name="btfpColumnGapBlocker305707">
              <a:extLst>
                <a:ext uri="{FF2B5EF4-FFF2-40B4-BE49-F238E27FC236}">
                  <a16:creationId xmlns:a16="http://schemas.microsoft.com/office/drawing/2014/main" id="{2DE581D2-1585-49BF-A8D3-37CD25634215}"/>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17" name="btfpColumnIndicator290339">
              <a:extLst>
                <a:ext uri="{FF2B5EF4-FFF2-40B4-BE49-F238E27FC236}">
                  <a16:creationId xmlns:a16="http://schemas.microsoft.com/office/drawing/2014/main" id="{5E439756-8851-4272-83AC-6A2FDD3F5F43}"/>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345109">
              <a:extLst>
                <a:ext uri="{FF2B5EF4-FFF2-40B4-BE49-F238E27FC236}">
                  <a16:creationId xmlns:a16="http://schemas.microsoft.com/office/drawing/2014/main" id="{C1538DA5-6ADF-44FF-9155-52E03AA60604}"/>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820487">
              <a:extLst>
                <a:ext uri="{FF2B5EF4-FFF2-40B4-BE49-F238E27FC236}">
                  <a16:creationId xmlns:a16="http://schemas.microsoft.com/office/drawing/2014/main" id="{F9A912A5-CB4D-49ED-B0AE-3AE769D9DBF6}"/>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20" name="btfpColumnIndicator670403">
              <a:extLst>
                <a:ext uri="{FF2B5EF4-FFF2-40B4-BE49-F238E27FC236}">
                  <a16:creationId xmlns:a16="http://schemas.microsoft.com/office/drawing/2014/main" id="{040FF899-9454-42B8-B485-2D1CF30ADF1E}"/>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353304">
              <a:extLst>
                <a:ext uri="{FF2B5EF4-FFF2-40B4-BE49-F238E27FC236}">
                  <a16:creationId xmlns:a16="http://schemas.microsoft.com/office/drawing/2014/main" id="{91895F72-2AB6-4A9C-8F52-A97F6E708BB8}"/>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889283">
              <a:extLst>
                <a:ext uri="{FF2B5EF4-FFF2-40B4-BE49-F238E27FC236}">
                  <a16:creationId xmlns:a16="http://schemas.microsoft.com/office/drawing/2014/main" id="{7007B346-C0CC-4095-A586-D7B7F52E76CB}"/>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23" name="btfpColumnIndicator615512">
              <a:extLst>
                <a:ext uri="{FF2B5EF4-FFF2-40B4-BE49-F238E27FC236}">
                  <a16:creationId xmlns:a16="http://schemas.microsoft.com/office/drawing/2014/main" id="{67A11DF7-C4D4-4E1B-A597-8337E9C508B7}"/>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289166">
              <a:extLst>
                <a:ext uri="{FF2B5EF4-FFF2-40B4-BE49-F238E27FC236}">
                  <a16:creationId xmlns:a16="http://schemas.microsoft.com/office/drawing/2014/main" id="{C8650CDB-8835-4055-BB36-159866BD1E9D}"/>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40820">
              <a:extLst>
                <a:ext uri="{FF2B5EF4-FFF2-40B4-BE49-F238E27FC236}">
                  <a16:creationId xmlns:a16="http://schemas.microsoft.com/office/drawing/2014/main" id="{36B6EE1E-B880-4839-8D36-FC399E78367D}"/>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26" name="btfpColumnIndicator597307">
              <a:extLst>
                <a:ext uri="{FF2B5EF4-FFF2-40B4-BE49-F238E27FC236}">
                  <a16:creationId xmlns:a16="http://schemas.microsoft.com/office/drawing/2014/main" id="{8564F06C-79A4-456C-8EFA-3A7066737F11}"/>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404741">
              <a:extLst>
                <a:ext uri="{FF2B5EF4-FFF2-40B4-BE49-F238E27FC236}">
                  <a16:creationId xmlns:a16="http://schemas.microsoft.com/office/drawing/2014/main" id="{9F991400-961B-41ED-B4E7-03228921391A}"/>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186959">
              <a:extLst>
                <a:ext uri="{FF2B5EF4-FFF2-40B4-BE49-F238E27FC236}">
                  <a16:creationId xmlns:a16="http://schemas.microsoft.com/office/drawing/2014/main" id="{BE904BF0-EDE2-41FE-83E7-344FFAE675CC}"/>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29" name="btfpColumnIndicator548387">
              <a:extLst>
                <a:ext uri="{FF2B5EF4-FFF2-40B4-BE49-F238E27FC236}">
                  <a16:creationId xmlns:a16="http://schemas.microsoft.com/office/drawing/2014/main" id="{F7C246C6-8168-45E7-A3EF-09929E1CAD09}"/>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330724">
              <a:extLst>
                <a:ext uri="{FF2B5EF4-FFF2-40B4-BE49-F238E27FC236}">
                  <a16:creationId xmlns:a16="http://schemas.microsoft.com/office/drawing/2014/main" id="{F67FC95A-706D-429E-B1A0-2014FA65B3C9}"/>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949DA9FC-7375-49C6-8139-37582C305E43}"/>
              </a:ext>
            </a:extLst>
          </p:cNvPr>
          <p:cNvGrpSpPr/>
          <p:nvPr userDrawn="1"/>
        </p:nvGrpSpPr>
        <p:grpSpPr>
          <a:xfrm>
            <a:off x="0" y="6961189"/>
            <a:ext cx="12192000" cy="276989"/>
            <a:chOff x="0" y="-205740"/>
            <a:chExt cx="12192000" cy="137160"/>
          </a:xfrm>
        </p:grpSpPr>
        <p:sp>
          <p:nvSpPr>
            <p:cNvPr id="32" name="btfpColumnGapBlocker380864">
              <a:extLst>
                <a:ext uri="{FF2B5EF4-FFF2-40B4-BE49-F238E27FC236}">
                  <a16:creationId xmlns:a16="http://schemas.microsoft.com/office/drawing/2014/main" id="{D10B9D2F-00AE-40F3-A0B8-5CEDE766FBEB}"/>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sp>
          <p:nvSpPr>
            <p:cNvPr id="33" name="btfpColumnGapBlocker333644">
              <a:extLst>
                <a:ext uri="{FF2B5EF4-FFF2-40B4-BE49-F238E27FC236}">
                  <a16:creationId xmlns:a16="http://schemas.microsoft.com/office/drawing/2014/main" id="{001106F9-1EC5-4491-B2A4-6C42ED6726E3}"/>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34" name="btfpColumnIndicator724578">
              <a:extLst>
                <a:ext uri="{FF2B5EF4-FFF2-40B4-BE49-F238E27FC236}">
                  <a16:creationId xmlns:a16="http://schemas.microsoft.com/office/drawing/2014/main" id="{46E5813C-4233-4F31-A084-524B6CEE2491}"/>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545993">
              <a:extLst>
                <a:ext uri="{FF2B5EF4-FFF2-40B4-BE49-F238E27FC236}">
                  <a16:creationId xmlns:a16="http://schemas.microsoft.com/office/drawing/2014/main" id="{4242EB88-000E-4B84-9B91-E3737B079F47}"/>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305707">
              <a:extLst>
                <a:ext uri="{FF2B5EF4-FFF2-40B4-BE49-F238E27FC236}">
                  <a16:creationId xmlns:a16="http://schemas.microsoft.com/office/drawing/2014/main" id="{A5BC2E9C-9C75-41E0-9941-8C761E7DC52F}"/>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37" name="btfpColumnIndicator290339">
              <a:extLst>
                <a:ext uri="{FF2B5EF4-FFF2-40B4-BE49-F238E27FC236}">
                  <a16:creationId xmlns:a16="http://schemas.microsoft.com/office/drawing/2014/main" id="{57F7A63A-E39F-4495-9430-D4FB7D5279CB}"/>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345109">
              <a:extLst>
                <a:ext uri="{FF2B5EF4-FFF2-40B4-BE49-F238E27FC236}">
                  <a16:creationId xmlns:a16="http://schemas.microsoft.com/office/drawing/2014/main" id="{3D43326B-9E43-4FAC-9088-84542948F247}"/>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820487">
              <a:extLst>
                <a:ext uri="{FF2B5EF4-FFF2-40B4-BE49-F238E27FC236}">
                  <a16:creationId xmlns:a16="http://schemas.microsoft.com/office/drawing/2014/main" id="{E3C9EFEF-5544-44E9-8E73-8DFE8AAF5FA7}"/>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40" name="btfpColumnIndicator670403">
              <a:extLst>
                <a:ext uri="{FF2B5EF4-FFF2-40B4-BE49-F238E27FC236}">
                  <a16:creationId xmlns:a16="http://schemas.microsoft.com/office/drawing/2014/main" id="{499A9B09-026C-4E7B-8A77-E04AEC862375}"/>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353304">
              <a:extLst>
                <a:ext uri="{FF2B5EF4-FFF2-40B4-BE49-F238E27FC236}">
                  <a16:creationId xmlns:a16="http://schemas.microsoft.com/office/drawing/2014/main" id="{F783EB4E-C886-44F2-93FB-F036B1402ADE}"/>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889283">
              <a:extLst>
                <a:ext uri="{FF2B5EF4-FFF2-40B4-BE49-F238E27FC236}">
                  <a16:creationId xmlns:a16="http://schemas.microsoft.com/office/drawing/2014/main" id="{FC3C1C8B-44D2-4325-9A4D-9A3B0D1D4506}"/>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43" name="btfpColumnIndicator615512">
              <a:extLst>
                <a:ext uri="{FF2B5EF4-FFF2-40B4-BE49-F238E27FC236}">
                  <a16:creationId xmlns:a16="http://schemas.microsoft.com/office/drawing/2014/main" id="{DF9F412A-44D0-4656-B7BD-02DF65054822}"/>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289166">
              <a:extLst>
                <a:ext uri="{FF2B5EF4-FFF2-40B4-BE49-F238E27FC236}">
                  <a16:creationId xmlns:a16="http://schemas.microsoft.com/office/drawing/2014/main" id="{DD3C5FC5-3D19-4B86-9B7A-147FFA210130}"/>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840820">
              <a:extLst>
                <a:ext uri="{FF2B5EF4-FFF2-40B4-BE49-F238E27FC236}">
                  <a16:creationId xmlns:a16="http://schemas.microsoft.com/office/drawing/2014/main" id="{0FBD6D24-C933-40C0-8607-FABB432BA800}"/>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46" name="btfpColumnIndicator597307">
              <a:extLst>
                <a:ext uri="{FF2B5EF4-FFF2-40B4-BE49-F238E27FC236}">
                  <a16:creationId xmlns:a16="http://schemas.microsoft.com/office/drawing/2014/main" id="{60DDD6C5-A65F-4141-9A55-A41969990703}"/>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404741">
              <a:extLst>
                <a:ext uri="{FF2B5EF4-FFF2-40B4-BE49-F238E27FC236}">
                  <a16:creationId xmlns:a16="http://schemas.microsoft.com/office/drawing/2014/main" id="{9BEE514E-ECBE-4F4D-A8C3-8FD1FFDD0E47}"/>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186959">
              <a:extLst>
                <a:ext uri="{FF2B5EF4-FFF2-40B4-BE49-F238E27FC236}">
                  <a16:creationId xmlns:a16="http://schemas.microsoft.com/office/drawing/2014/main" id="{702004E1-0F9B-4CBF-B6A9-99516E1D37EE}"/>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err="1">
                <a:solidFill>
                  <a:schemeClr val="tx1"/>
                </a:solidFill>
              </a:endParaRPr>
            </a:p>
          </p:txBody>
        </p:sp>
        <p:cxnSp>
          <p:nvCxnSpPr>
            <p:cNvPr id="49" name="btfpColumnIndicator548387">
              <a:extLst>
                <a:ext uri="{FF2B5EF4-FFF2-40B4-BE49-F238E27FC236}">
                  <a16:creationId xmlns:a16="http://schemas.microsoft.com/office/drawing/2014/main" id="{3053F8C3-8E26-48AB-BD62-31B2ADC2A72B}"/>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330724">
              <a:extLst>
                <a:ext uri="{FF2B5EF4-FFF2-40B4-BE49-F238E27FC236}">
                  <a16:creationId xmlns:a16="http://schemas.microsoft.com/office/drawing/2014/main" id="{F37808F0-5389-432C-81B9-8295A21D7101}"/>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pic>
        <p:nvPicPr>
          <p:cNvPr id="51" name="Immagine 8">
            <a:extLst>
              <a:ext uri="{FF2B5EF4-FFF2-40B4-BE49-F238E27FC236}">
                <a16:creationId xmlns:a16="http://schemas.microsoft.com/office/drawing/2014/main" id="{6AAE8DAD-49BF-403B-89B0-8FB9EC683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9600" y="212400"/>
            <a:ext cx="920145" cy="381600"/>
          </a:xfrm>
          <a:prstGeom prst="rect">
            <a:avLst/>
          </a:prstGeom>
        </p:spPr>
      </p:pic>
    </p:spTree>
    <p:extLst>
      <p:ext uri="{BB962C8B-B14F-4D97-AF65-F5344CB8AC3E}">
        <p14:creationId xmlns:p14="http://schemas.microsoft.com/office/powerpoint/2010/main" val="128638670"/>
      </p:ext>
    </p:extLst>
  </p:cSld>
  <p:clrMapOvr>
    <a:masterClrMapping/>
  </p:clrMapOvr>
  <p:hf hdr="0" ftr="0" dt="0"/>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1B6DE-164B-D848-A09B-20FACD12EE05}"/>
              </a:ext>
            </a:extLst>
          </p:cNvPr>
          <p:cNvSpPr>
            <a:spLocks noGrp="1"/>
          </p:cNvSpPr>
          <p:nvPr>
            <p:ph type="title"/>
          </p:nvPr>
        </p:nvSpPr>
        <p:spPr>
          <a:xfrm>
            <a:off x="711200" y="462281"/>
            <a:ext cx="10695750" cy="961302"/>
          </a:xfrm>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B6673327-2C93-1349-BAF7-1416CB43C3BD}"/>
              </a:ext>
            </a:extLst>
          </p:cNvPr>
          <p:cNvSpPr>
            <a:spLocks noGrp="1"/>
          </p:cNvSpPr>
          <p:nvPr>
            <p:ph idx="1"/>
          </p:nvPr>
        </p:nvSpPr>
        <p:spPr>
          <a:xfrm>
            <a:off x="736091" y="2133599"/>
            <a:ext cx="10585450" cy="3639421"/>
          </a:xfrm>
        </p:spPr>
        <p:txBody>
          <a:bodyPr>
            <a:normAutofit/>
          </a:bodyPr>
          <a:lstStyle>
            <a:lvl1pPr>
              <a:defRPr sz="2200"/>
            </a:lvl1pPr>
            <a:lvl2pPr>
              <a:defRPr sz="2200"/>
            </a:lvl2pPr>
            <a:lvl3pPr>
              <a:defRPr sz="2200"/>
            </a:lvl3pPr>
            <a:lvl4pPr>
              <a:defRPr sz="2200"/>
            </a:lvl4pPr>
            <a:lvl5pPr>
              <a:defRPr sz="2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8">
            <a:extLst>
              <a:ext uri="{FF2B5EF4-FFF2-40B4-BE49-F238E27FC236}">
                <a16:creationId xmlns:a16="http://schemas.microsoft.com/office/drawing/2014/main" id="{22EEF0DD-6E0F-4D4A-AD47-EE9C35CACF45}"/>
              </a:ext>
            </a:extLst>
          </p:cNvPr>
          <p:cNvSpPr>
            <a:spLocks noGrp="1"/>
          </p:cNvSpPr>
          <p:nvPr>
            <p:ph type="sldNum" sz="quarter" idx="12"/>
          </p:nvPr>
        </p:nvSpPr>
        <p:spPr>
          <a:xfrm>
            <a:off x="10106623" y="6225031"/>
            <a:ext cx="1327759" cy="365125"/>
          </a:xfrm>
        </p:spPr>
        <p:txBody>
          <a:bodyPr/>
          <a:lstStyle/>
          <a:p>
            <a:fld id="{432CA08E-9C79-4867-B4DF-F5911E34089B}" type="slidenum">
              <a:rPr lang="it-IT" smtClean="0"/>
              <a:pPr/>
              <a:t>‹N›</a:t>
            </a:fld>
            <a:endParaRPr lang="it-IT"/>
          </a:p>
        </p:txBody>
      </p:sp>
    </p:spTree>
    <p:extLst>
      <p:ext uri="{BB962C8B-B14F-4D97-AF65-F5344CB8AC3E}">
        <p14:creationId xmlns:p14="http://schemas.microsoft.com/office/powerpoint/2010/main" val="150921697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8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a titolo in negativo verd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D36F81-BE67-4293-9EA4-D869FB46447A}"/>
              </a:ext>
            </a:extLst>
          </p:cNvPr>
          <p:cNvGraphicFramePr>
            <a:graphicFrameLocks noChangeAspect="1"/>
          </p:cNvGraphicFramePr>
          <p:nvPr userDrawn="1">
            <p:custDataLst>
              <p:tags r:id="rId2"/>
            </p:custDataLst>
            <p:extLst>
              <p:ext uri="{D42A27DB-BD31-4B8C-83A1-F6EECF244321}">
                <p14:modId xmlns:p14="http://schemas.microsoft.com/office/powerpoint/2010/main" val="655678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A9D36F81-BE67-4293-9EA4-D869FB4644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Elemento grafico 9">
            <a:extLst>
              <a:ext uri="{FF2B5EF4-FFF2-40B4-BE49-F238E27FC236}">
                <a16:creationId xmlns:a16="http://schemas.microsoft.com/office/drawing/2014/main" id="{F5EC0415-F00C-4949-A9F4-91FF55F36F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83856" y="990643"/>
            <a:ext cx="4996800" cy="5039876"/>
          </a:xfrm>
          <a:prstGeom prst="rect">
            <a:avLst/>
          </a:prstGeom>
        </p:spPr>
      </p:pic>
      <p:sp>
        <p:nvSpPr>
          <p:cNvPr id="7" name="Titolo 1">
            <a:extLst>
              <a:ext uri="{FF2B5EF4-FFF2-40B4-BE49-F238E27FC236}">
                <a16:creationId xmlns:a16="http://schemas.microsoft.com/office/drawing/2014/main" id="{2F474795-E515-474A-A90E-C7CB6A1FCCDA}"/>
              </a:ext>
            </a:extLst>
          </p:cNvPr>
          <p:cNvSpPr>
            <a:spLocks noGrp="1"/>
          </p:cNvSpPr>
          <p:nvPr>
            <p:ph type="ctrTitle" hasCustomPrompt="1"/>
          </p:nvPr>
        </p:nvSpPr>
        <p:spPr>
          <a:xfrm>
            <a:off x="751841" y="1736725"/>
            <a:ext cx="10797155" cy="1692275"/>
          </a:xfrm>
        </p:spPr>
        <p:txBody>
          <a:bodyPr vert="horz" anchor="b">
            <a:normAutofit/>
          </a:bodyPr>
          <a:lstStyle>
            <a:lvl1pPr algn="l" rtl="0">
              <a:lnSpc>
                <a:spcPct val="100000"/>
              </a:lnSpc>
              <a:defRPr sz="4000">
                <a:solidFill>
                  <a:schemeClr val="bg1"/>
                </a:solidFill>
              </a:defRPr>
            </a:lvl1pPr>
          </a:lstStyle>
          <a:p>
            <a:r>
              <a:rPr lang="it-IT"/>
              <a:t>Titolo della presentazione</a:t>
            </a:r>
          </a:p>
        </p:txBody>
      </p:sp>
      <p:sp>
        <p:nvSpPr>
          <p:cNvPr id="9" name="Sottotitolo 2">
            <a:extLst>
              <a:ext uri="{FF2B5EF4-FFF2-40B4-BE49-F238E27FC236}">
                <a16:creationId xmlns:a16="http://schemas.microsoft.com/office/drawing/2014/main" id="{E4659FA9-B39A-6A45-AFC8-D6C2C1AFC939}"/>
              </a:ext>
            </a:extLst>
          </p:cNvPr>
          <p:cNvSpPr>
            <a:spLocks noGrp="1"/>
          </p:cNvSpPr>
          <p:nvPr>
            <p:ph type="subTitle" idx="1" hasCustomPrompt="1"/>
          </p:nvPr>
        </p:nvSpPr>
        <p:spPr>
          <a:xfrm>
            <a:off x="751841" y="3530121"/>
            <a:ext cx="10809682" cy="1944687"/>
          </a:xfrm>
          <a:prstGeom prst="rect">
            <a:avLst/>
          </a:prstGeom>
        </p:spPr>
        <p:txBody>
          <a:bodyPr>
            <a:noAutofit/>
          </a:bodyPr>
          <a:lstStyle>
            <a:lvl1pPr marL="0" indent="0" algn="l" rtl="0">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a:t>
            </a:r>
          </a:p>
        </p:txBody>
      </p:sp>
      <p:sp>
        <p:nvSpPr>
          <p:cNvPr id="11" name="Segnaposto contenuto 12">
            <a:extLst>
              <a:ext uri="{FF2B5EF4-FFF2-40B4-BE49-F238E27FC236}">
                <a16:creationId xmlns:a16="http://schemas.microsoft.com/office/drawing/2014/main" id="{3DE2D93C-3FBD-C04A-A7C1-E3F196F7F2DD}"/>
              </a:ext>
            </a:extLst>
          </p:cNvPr>
          <p:cNvSpPr>
            <a:spLocks noGrp="1"/>
          </p:cNvSpPr>
          <p:nvPr>
            <p:ph sz="quarter" idx="13" hasCustomPrompt="1"/>
          </p:nvPr>
        </p:nvSpPr>
        <p:spPr>
          <a:xfrm>
            <a:off x="751841" y="486568"/>
            <a:ext cx="10809682" cy="557213"/>
          </a:xfrm>
          <a:prstGeom prst="rect">
            <a:avLst/>
          </a:prstGeom>
        </p:spPr>
        <p:txBody>
          <a:bodyPr>
            <a:normAutofit/>
          </a:bodyPr>
          <a:lstStyle>
            <a:lvl1pPr rtl="0">
              <a:defRPr sz="1800">
                <a:solidFill>
                  <a:schemeClr val="bg1"/>
                </a:solidFill>
              </a:defRPr>
            </a:lvl1pPr>
          </a:lstStyle>
          <a:p>
            <a:pPr lvl="0"/>
            <a:r>
              <a:rPr lang="it-IT"/>
              <a:t>Data e relatore</a:t>
            </a:r>
          </a:p>
        </p:txBody>
      </p:sp>
    </p:spTree>
    <p:extLst>
      <p:ext uri="{BB962C8B-B14F-4D97-AF65-F5344CB8AC3E}">
        <p14:creationId xmlns:p14="http://schemas.microsoft.com/office/powerpoint/2010/main" val="2137163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01">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4BCE975A-2F7C-1AF9-2D81-D9472777A486}"/>
              </a:ext>
            </a:extLst>
          </p:cNvPr>
          <p:cNvSpPr>
            <a:spLocks noGrp="1"/>
          </p:cNvSpPr>
          <p:nvPr>
            <p:ph type="ctrTitle" hasCustomPrompt="1"/>
          </p:nvPr>
        </p:nvSpPr>
        <p:spPr>
          <a:xfrm>
            <a:off x="282856" y="377527"/>
            <a:ext cx="8754944" cy="939903"/>
          </a:xfrm>
          <a:prstGeom prst="rect">
            <a:avLst/>
          </a:prstGeom>
        </p:spPr>
        <p:txBody>
          <a:bodyPr anchor="t"/>
          <a:lstStyle>
            <a:lvl1pPr algn="l">
              <a:defRPr sz="2933" b="1" i="0">
                <a:solidFill>
                  <a:srgbClr val="455259"/>
                </a:solidFill>
                <a:latin typeface="Corbel" panose="020B0503020204020204" pitchFamily="34" charset="0"/>
              </a:defRPr>
            </a:lvl1pPr>
          </a:lstStyle>
          <a:p>
            <a:r>
              <a:rPr lang="it-IT" err="1"/>
              <a:t>Type</a:t>
            </a:r>
            <a:r>
              <a:rPr lang="it-IT"/>
              <a:t> the </a:t>
            </a:r>
            <a:r>
              <a:rPr lang="it-IT" err="1"/>
              <a:t>title</a:t>
            </a:r>
            <a:r>
              <a:rPr lang="it-IT"/>
              <a:t> of </a:t>
            </a:r>
            <a:r>
              <a:rPr lang="it-IT" err="1"/>
              <a:t>your</a:t>
            </a:r>
            <a:r>
              <a:rPr lang="it-IT"/>
              <a:t> slide </a:t>
            </a:r>
            <a:r>
              <a:rPr lang="it-IT" err="1"/>
              <a:t>here</a:t>
            </a:r>
            <a:r>
              <a:rPr lang="it-IT"/>
              <a:t>. The </a:t>
            </a:r>
            <a:r>
              <a:rPr lang="it-IT" err="1"/>
              <a:t>title</a:t>
            </a:r>
            <a:r>
              <a:rPr lang="it-IT"/>
              <a:t> of </a:t>
            </a:r>
            <a:r>
              <a:rPr lang="it-IT" err="1"/>
              <a:t>your</a:t>
            </a:r>
            <a:r>
              <a:rPr lang="it-IT"/>
              <a:t> slide </a:t>
            </a:r>
            <a:r>
              <a:rPr lang="it-IT" err="1"/>
              <a:t>goes</a:t>
            </a:r>
            <a:r>
              <a:rPr lang="it-IT"/>
              <a:t> </a:t>
            </a:r>
            <a:r>
              <a:rPr lang="it-IT" err="1"/>
              <a:t>here</a:t>
            </a:r>
            <a:r>
              <a:rPr lang="it-IT"/>
              <a:t>. </a:t>
            </a:r>
            <a:r>
              <a:rPr lang="it-IT" err="1"/>
              <a:t>Type</a:t>
            </a:r>
            <a:r>
              <a:rPr lang="it-IT"/>
              <a:t> the </a:t>
            </a:r>
            <a:r>
              <a:rPr lang="it-IT" err="1"/>
              <a:t>title</a:t>
            </a:r>
            <a:r>
              <a:rPr lang="it-IT"/>
              <a:t>.</a:t>
            </a:r>
          </a:p>
        </p:txBody>
      </p:sp>
      <p:sp>
        <p:nvSpPr>
          <p:cNvPr id="12" name="Segnaposto testo 38">
            <a:extLst>
              <a:ext uri="{FF2B5EF4-FFF2-40B4-BE49-F238E27FC236}">
                <a16:creationId xmlns:a16="http://schemas.microsoft.com/office/drawing/2014/main" id="{996A7A9A-1BAE-E532-2C28-D7EC413247DC}"/>
              </a:ext>
            </a:extLst>
          </p:cNvPr>
          <p:cNvSpPr>
            <a:spLocks noGrp="1"/>
          </p:cNvSpPr>
          <p:nvPr>
            <p:ph type="body" sz="quarter" idx="30" hasCustomPrompt="1"/>
          </p:nvPr>
        </p:nvSpPr>
        <p:spPr>
          <a:xfrm>
            <a:off x="282857"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err="1"/>
              <a:t>Other</a:t>
            </a:r>
            <a:r>
              <a:rPr lang="it-IT"/>
              <a:t> </a:t>
            </a:r>
            <a:r>
              <a:rPr lang="it-IT" err="1"/>
              <a:t>title</a:t>
            </a:r>
            <a:r>
              <a:rPr lang="it-IT"/>
              <a:t> </a:t>
            </a:r>
            <a:r>
              <a:rPr lang="it-IT" err="1"/>
              <a:t>here</a:t>
            </a:r>
            <a:endParaRPr lang="it-IT"/>
          </a:p>
        </p:txBody>
      </p:sp>
      <p:sp>
        <p:nvSpPr>
          <p:cNvPr id="13" name="Segnaposto testo 44">
            <a:extLst>
              <a:ext uri="{FF2B5EF4-FFF2-40B4-BE49-F238E27FC236}">
                <a16:creationId xmlns:a16="http://schemas.microsoft.com/office/drawing/2014/main" id="{FE1A5676-76C4-0E95-E805-8B6564ECC2CD}"/>
              </a:ext>
            </a:extLst>
          </p:cNvPr>
          <p:cNvSpPr>
            <a:spLocks noGrp="1"/>
          </p:cNvSpPr>
          <p:nvPr>
            <p:ph type="body" sz="quarter" idx="34" hasCustomPrompt="1"/>
          </p:nvPr>
        </p:nvSpPr>
        <p:spPr>
          <a:xfrm>
            <a:off x="282856" y="2237686"/>
            <a:ext cx="11503363" cy="4029780"/>
          </a:xfrm>
          <a:prstGeom prst="rect">
            <a:avLst/>
          </a:prstGeom>
        </p:spPr>
        <p:txBody>
          <a:bodyPr/>
          <a:lstStyle>
            <a:lvl1pPr marL="0" indent="0">
              <a:spcBef>
                <a:spcPts val="0"/>
              </a:spcBef>
              <a:buFontTx/>
              <a:buNone/>
              <a:defRPr sz="1600" b="0" i="0">
                <a:solidFill>
                  <a:srgbClr val="455259"/>
                </a:solidFill>
                <a:latin typeface="Corbel" panose="020B0503020204020204" pitchFamily="34" charset="0"/>
              </a:defRPr>
            </a:lvl1pPr>
          </a:lstStyle>
          <a:p>
            <a:pPr lvl="0"/>
            <a:r>
              <a:rPr lang="it-IT"/>
              <a:t>Place Content </a:t>
            </a:r>
            <a:r>
              <a:rPr lang="it-IT" err="1"/>
              <a:t>here</a:t>
            </a:r>
            <a:endParaRPr lang="it-IT"/>
          </a:p>
        </p:txBody>
      </p:sp>
      <p:sp>
        <p:nvSpPr>
          <p:cNvPr id="15" name="Segnaposto numero diapositiva 5">
            <a:extLst>
              <a:ext uri="{FF2B5EF4-FFF2-40B4-BE49-F238E27FC236}">
                <a16:creationId xmlns:a16="http://schemas.microsoft.com/office/drawing/2014/main" id="{83513E8A-A47C-82FD-A32D-E52154F5C8C9}"/>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Tree>
    <p:extLst>
      <p:ext uri="{BB962C8B-B14F-4D97-AF65-F5344CB8AC3E}">
        <p14:creationId xmlns:p14="http://schemas.microsoft.com/office/powerpoint/2010/main" val="233214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01_BIS">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11139427-F13A-BC3F-34E4-1E63A7AE5CFA}"/>
              </a:ext>
            </a:extLst>
          </p:cNvPr>
          <p:cNvSpPr/>
          <p:nvPr userDrawn="1"/>
        </p:nvSpPr>
        <p:spPr>
          <a:xfrm>
            <a:off x="282857" y="1566127"/>
            <a:ext cx="11369908"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Titolo 1">
            <a:extLst>
              <a:ext uri="{FF2B5EF4-FFF2-40B4-BE49-F238E27FC236}">
                <a16:creationId xmlns:a16="http://schemas.microsoft.com/office/drawing/2014/main" id="{10C69A4A-DDDF-D2B3-F939-EB4B82215664}"/>
              </a:ext>
            </a:extLst>
          </p:cNvPr>
          <p:cNvSpPr>
            <a:spLocks noGrp="1"/>
          </p:cNvSpPr>
          <p:nvPr>
            <p:ph type="ctrTitle" hasCustomPrompt="1"/>
          </p:nvPr>
        </p:nvSpPr>
        <p:spPr>
          <a:xfrm>
            <a:off x="284977" y="377527"/>
            <a:ext cx="8754944" cy="939903"/>
          </a:xfrm>
          <a:prstGeom prst="rect">
            <a:avLst/>
          </a:prstGeom>
        </p:spPr>
        <p:txBody>
          <a:bodyPr anchor="t"/>
          <a:lstStyle>
            <a:lvl1pPr algn="l">
              <a:defRPr sz="2933" b="1" i="0">
                <a:solidFill>
                  <a:srgbClr val="455259"/>
                </a:solidFill>
                <a:latin typeface="Corbel" panose="020B0503020204020204" pitchFamily="34" charset="0"/>
              </a:defRPr>
            </a:lvl1pPr>
          </a:lstStyle>
          <a:p>
            <a:r>
              <a:rPr lang="it-IT" err="1"/>
              <a:t>Type</a:t>
            </a:r>
            <a:r>
              <a:rPr lang="it-IT"/>
              <a:t> the </a:t>
            </a:r>
            <a:r>
              <a:rPr lang="it-IT" err="1"/>
              <a:t>title</a:t>
            </a:r>
            <a:r>
              <a:rPr lang="it-IT"/>
              <a:t> of </a:t>
            </a:r>
            <a:r>
              <a:rPr lang="it-IT" err="1"/>
              <a:t>your</a:t>
            </a:r>
            <a:r>
              <a:rPr lang="it-IT"/>
              <a:t> slide </a:t>
            </a:r>
            <a:r>
              <a:rPr lang="it-IT" err="1"/>
              <a:t>here</a:t>
            </a:r>
            <a:r>
              <a:rPr lang="it-IT"/>
              <a:t>. The </a:t>
            </a:r>
            <a:r>
              <a:rPr lang="it-IT" err="1"/>
              <a:t>title</a:t>
            </a:r>
            <a:r>
              <a:rPr lang="it-IT"/>
              <a:t> of </a:t>
            </a:r>
            <a:r>
              <a:rPr lang="it-IT" err="1"/>
              <a:t>your</a:t>
            </a:r>
            <a:r>
              <a:rPr lang="it-IT"/>
              <a:t> slide </a:t>
            </a:r>
            <a:r>
              <a:rPr lang="it-IT" err="1"/>
              <a:t>goes</a:t>
            </a:r>
            <a:r>
              <a:rPr lang="it-IT"/>
              <a:t> </a:t>
            </a:r>
            <a:r>
              <a:rPr lang="it-IT" err="1"/>
              <a:t>here</a:t>
            </a:r>
            <a:r>
              <a:rPr lang="it-IT"/>
              <a:t>. </a:t>
            </a:r>
            <a:r>
              <a:rPr lang="it-IT" err="1"/>
              <a:t>Type</a:t>
            </a:r>
            <a:r>
              <a:rPr lang="it-IT"/>
              <a:t> the </a:t>
            </a:r>
            <a:r>
              <a:rPr lang="it-IT" err="1"/>
              <a:t>title</a:t>
            </a:r>
            <a:r>
              <a:rPr lang="it-IT"/>
              <a:t>.</a:t>
            </a:r>
          </a:p>
        </p:txBody>
      </p:sp>
      <p:sp>
        <p:nvSpPr>
          <p:cNvPr id="10" name="Segnaposto testo 38">
            <a:extLst>
              <a:ext uri="{FF2B5EF4-FFF2-40B4-BE49-F238E27FC236}">
                <a16:creationId xmlns:a16="http://schemas.microsoft.com/office/drawing/2014/main" id="{46A29D50-42C7-B6C3-8FA5-C6F33913464F}"/>
              </a:ext>
            </a:extLst>
          </p:cNvPr>
          <p:cNvSpPr>
            <a:spLocks noGrp="1"/>
          </p:cNvSpPr>
          <p:nvPr>
            <p:ph type="body" sz="quarter" idx="30" hasCustomPrompt="1"/>
          </p:nvPr>
        </p:nvSpPr>
        <p:spPr>
          <a:xfrm>
            <a:off x="451361"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err="1"/>
              <a:t>Other</a:t>
            </a:r>
            <a:r>
              <a:rPr lang="it-IT"/>
              <a:t> </a:t>
            </a:r>
            <a:r>
              <a:rPr lang="it-IT" err="1"/>
              <a:t>title</a:t>
            </a:r>
            <a:r>
              <a:rPr lang="it-IT"/>
              <a:t> </a:t>
            </a:r>
            <a:r>
              <a:rPr lang="it-IT" err="1"/>
              <a:t>here</a:t>
            </a:r>
            <a:endParaRPr lang="it-IT"/>
          </a:p>
        </p:txBody>
      </p:sp>
      <p:sp>
        <p:nvSpPr>
          <p:cNvPr id="13" name="Segnaposto testo 44">
            <a:extLst>
              <a:ext uri="{FF2B5EF4-FFF2-40B4-BE49-F238E27FC236}">
                <a16:creationId xmlns:a16="http://schemas.microsoft.com/office/drawing/2014/main" id="{A67506DD-ECCE-9ACC-3143-2B99D870C654}"/>
              </a:ext>
            </a:extLst>
          </p:cNvPr>
          <p:cNvSpPr>
            <a:spLocks noGrp="1"/>
          </p:cNvSpPr>
          <p:nvPr>
            <p:ph type="body" sz="quarter" idx="34" hasCustomPrompt="1"/>
          </p:nvPr>
        </p:nvSpPr>
        <p:spPr>
          <a:xfrm>
            <a:off x="282856" y="2237687"/>
            <a:ext cx="11503363" cy="3541123"/>
          </a:xfrm>
          <a:prstGeom prst="rect">
            <a:avLst/>
          </a:prstGeom>
        </p:spPr>
        <p:txBody>
          <a:bodyPr/>
          <a:lstStyle>
            <a:lvl1pPr marL="0" indent="0">
              <a:spcBef>
                <a:spcPts val="0"/>
              </a:spcBef>
              <a:buFontTx/>
              <a:buNone/>
              <a:defRPr sz="1600" b="0" i="0">
                <a:solidFill>
                  <a:srgbClr val="455259"/>
                </a:solidFill>
                <a:latin typeface="Corbel" panose="020B0503020204020204" pitchFamily="34" charset="0"/>
              </a:defRPr>
            </a:lvl1pPr>
          </a:lstStyle>
          <a:p>
            <a:pPr lvl="0"/>
            <a:r>
              <a:rPr lang="it-IT"/>
              <a:t>Place Content </a:t>
            </a:r>
            <a:r>
              <a:rPr lang="it-IT" err="1"/>
              <a:t>here</a:t>
            </a:r>
            <a:endParaRPr lang="it-IT"/>
          </a:p>
        </p:txBody>
      </p:sp>
      <p:sp>
        <p:nvSpPr>
          <p:cNvPr id="14" name="Segnaposto testo 44">
            <a:extLst>
              <a:ext uri="{FF2B5EF4-FFF2-40B4-BE49-F238E27FC236}">
                <a16:creationId xmlns:a16="http://schemas.microsoft.com/office/drawing/2014/main" id="{00411E73-A560-0DAC-67B6-F0A8A2F304B6}"/>
              </a:ext>
            </a:extLst>
          </p:cNvPr>
          <p:cNvSpPr>
            <a:spLocks noGrp="1"/>
          </p:cNvSpPr>
          <p:nvPr>
            <p:ph type="body" sz="quarter" idx="35" hasCustomPrompt="1"/>
          </p:nvPr>
        </p:nvSpPr>
        <p:spPr>
          <a:xfrm>
            <a:off x="282856" y="5947317"/>
            <a:ext cx="10045651" cy="459571"/>
          </a:xfrm>
          <a:prstGeom prst="rect">
            <a:avLst/>
          </a:prstGeom>
        </p:spPr>
        <p:txBody>
          <a:bodyPr/>
          <a:lstStyle>
            <a:lvl1pPr marL="0" indent="0">
              <a:spcBef>
                <a:spcPts val="0"/>
              </a:spcBef>
              <a:buFontTx/>
              <a:buNone/>
              <a:defRPr sz="933" b="0" i="0">
                <a:solidFill>
                  <a:srgbClr val="455259"/>
                </a:solidFill>
                <a:latin typeface="Corbel" panose="020B0503020204020204" pitchFamily="34" charset="0"/>
              </a:defRPr>
            </a:lvl1pPr>
          </a:lstStyle>
          <a:p>
            <a:pPr lvl="0"/>
            <a:r>
              <a:rPr lang="it-IT"/>
              <a:t>Place notes </a:t>
            </a:r>
            <a:r>
              <a:rPr lang="it-IT" err="1"/>
              <a:t>here</a:t>
            </a:r>
            <a:endParaRPr lang="it-IT"/>
          </a:p>
        </p:txBody>
      </p:sp>
      <p:sp>
        <p:nvSpPr>
          <p:cNvPr id="4" name="Segnaposto numero diapositiva 5">
            <a:extLst>
              <a:ext uri="{FF2B5EF4-FFF2-40B4-BE49-F238E27FC236}">
                <a16:creationId xmlns:a16="http://schemas.microsoft.com/office/drawing/2014/main" id="{A65126FF-7126-1F87-E5F0-4563B9675132}"/>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Tree>
    <p:extLst>
      <p:ext uri="{BB962C8B-B14F-4D97-AF65-F5344CB8AC3E}">
        <p14:creationId xmlns:p14="http://schemas.microsoft.com/office/powerpoint/2010/main" val="2650926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02">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1BB1278-C918-9A9F-C9C0-6169837668B1}"/>
              </a:ext>
            </a:extLst>
          </p:cNvPr>
          <p:cNvSpPr>
            <a:spLocks noGrp="1"/>
          </p:cNvSpPr>
          <p:nvPr>
            <p:ph type="ctrTitle" hasCustomPrompt="1"/>
          </p:nvPr>
        </p:nvSpPr>
        <p:spPr>
          <a:xfrm>
            <a:off x="284977" y="377527"/>
            <a:ext cx="8754944" cy="939903"/>
          </a:xfrm>
          <a:prstGeom prst="rect">
            <a:avLst/>
          </a:prstGeom>
        </p:spPr>
        <p:txBody>
          <a:bodyPr anchor="t"/>
          <a:lstStyle>
            <a:lvl1pPr algn="l">
              <a:defRPr sz="2933" b="1" i="0">
                <a:solidFill>
                  <a:srgbClr val="455259"/>
                </a:solidFill>
                <a:latin typeface="Corbel" panose="020B0503020204020204" pitchFamily="34" charset="0"/>
              </a:defRPr>
            </a:lvl1pPr>
          </a:lstStyle>
          <a:p>
            <a:r>
              <a:rPr lang="it-IT" err="1"/>
              <a:t>Type</a:t>
            </a:r>
            <a:r>
              <a:rPr lang="it-IT"/>
              <a:t> the </a:t>
            </a:r>
            <a:r>
              <a:rPr lang="it-IT" err="1"/>
              <a:t>title</a:t>
            </a:r>
            <a:r>
              <a:rPr lang="it-IT"/>
              <a:t> of </a:t>
            </a:r>
            <a:r>
              <a:rPr lang="it-IT" err="1"/>
              <a:t>your</a:t>
            </a:r>
            <a:r>
              <a:rPr lang="it-IT"/>
              <a:t> slide </a:t>
            </a:r>
            <a:r>
              <a:rPr lang="it-IT" err="1"/>
              <a:t>here</a:t>
            </a:r>
            <a:r>
              <a:rPr lang="it-IT"/>
              <a:t>. The </a:t>
            </a:r>
            <a:r>
              <a:rPr lang="it-IT" err="1"/>
              <a:t>title</a:t>
            </a:r>
            <a:r>
              <a:rPr lang="it-IT"/>
              <a:t> of </a:t>
            </a:r>
            <a:r>
              <a:rPr lang="it-IT" err="1"/>
              <a:t>your</a:t>
            </a:r>
            <a:r>
              <a:rPr lang="it-IT"/>
              <a:t> slide </a:t>
            </a:r>
            <a:r>
              <a:rPr lang="it-IT" err="1"/>
              <a:t>goes</a:t>
            </a:r>
            <a:r>
              <a:rPr lang="it-IT"/>
              <a:t> </a:t>
            </a:r>
            <a:r>
              <a:rPr lang="it-IT" err="1"/>
              <a:t>here</a:t>
            </a:r>
            <a:r>
              <a:rPr lang="it-IT"/>
              <a:t>. </a:t>
            </a:r>
            <a:r>
              <a:rPr lang="it-IT" err="1"/>
              <a:t>Type</a:t>
            </a:r>
            <a:r>
              <a:rPr lang="it-IT"/>
              <a:t> the </a:t>
            </a:r>
            <a:r>
              <a:rPr lang="it-IT" err="1"/>
              <a:t>title</a:t>
            </a:r>
            <a:r>
              <a:rPr lang="it-IT"/>
              <a:t>.</a:t>
            </a:r>
          </a:p>
        </p:txBody>
      </p:sp>
      <p:sp>
        <p:nvSpPr>
          <p:cNvPr id="6" name="Segnaposto testo 38">
            <a:extLst>
              <a:ext uri="{FF2B5EF4-FFF2-40B4-BE49-F238E27FC236}">
                <a16:creationId xmlns:a16="http://schemas.microsoft.com/office/drawing/2014/main" id="{7A6E87F6-7637-2A96-62CE-23C8568C28C2}"/>
              </a:ext>
            </a:extLst>
          </p:cNvPr>
          <p:cNvSpPr>
            <a:spLocks noGrp="1"/>
          </p:cNvSpPr>
          <p:nvPr>
            <p:ph type="body" sz="quarter" idx="30" hasCustomPrompt="1"/>
          </p:nvPr>
        </p:nvSpPr>
        <p:spPr>
          <a:xfrm>
            <a:off x="282857"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err="1"/>
              <a:t>Other</a:t>
            </a:r>
            <a:r>
              <a:rPr lang="it-IT"/>
              <a:t> </a:t>
            </a:r>
            <a:r>
              <a:rPr lang="it-IT" err="1"/>
              <a:t>title</a:t>
            </a:r>
            <a:r>
              <a:rPr lang="it-IT"/>
              <a:t> </a:t>
            </a:r>
            <a:r>
              <a:rPr lang="it-IT" err="1"/>
              <a:t>here</a:t>
            </a:r>
            <a:endParaRPr lang="it-IT"/>
          </a:p>
        </p:txBody>
      </p:sp>
      <p:sp>
        <p:nvSpPr>
          <p:cNvPr id="8" name="Segnaposto testo 38">
            <a:extLst>
              <a:ext uri="{FF2B5EF4-FFF2-40B4-BE49-F238E27FC236}">
                <a16:creationId xmlns:a16="http://schemas.microsoft.com/office/drawing/2014/main" id="{633B6BFE-2E90-17DF-937A-59CDA02E5EAE}"/>
              </a:ext>
            </a:extLst>
          </p:cNvPr>
          <p:cNvSpPr>
            <a:spLocks noGrp="1"/>
          </p:cNvSpPr>
          <p:nvPr>
            <p:ph type="body" sz="quarter" idx="31" hasCustomPrompt="1"/>
          </p:nvPr>
        </p:nvSpPr>
        <p:spPr>
          <a:xfrm>
            <a:off x="6096001"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err="1"/>
              <a:t>Other</a:t>
            </a:r>
            <a:r>
              <a:rPr lang="it-IT"/>
              <a:t> </a:t>
            </a:r>
            <a:r>
              <a:rPr lang="it-IT" err="1"/>
              <a:t>title</a:t>
            </a:r>
            <a:r>
              <a:rPr lang="it-IT"/>
              <a:t> </a:t>
            </a:r>
            <a:r>
              <a:rPr lang="it-IT" err="1"/>
              <a:t>here</a:t>
            </a:r>
            <a:endParaRPr lang="it-IT"/>
          </a:p>
        </p:txBody>
      </p:sp>
      <p:sp>
        <p:nvSpPr>
          <p:cNvPr id="9" name="Segnaposto testo 44">
            <a:extLst>
              <a:ext uri="{FF2B5EF4-FFF2-40B4-BE49-F238E27FC236}">
                <a16:creationId xmlns:a16="http://schemas.microsoft.com/office/drawing/2014/main" id="{140136EC-74D2-D6E4-BA31-059BAC99E6BA}"/>
              </a:ext>
            </a:extLst>
          </p:cNvPr>
          <p:cNvSpPr>
            <a:spLocks noGrp="1"/>
          </p:cNvSpPr>
          <p:nvPr>
            <p:ph type="body" sz="quarter" idx="34" hasCustomPrompt="1"/>
          </p:nvPr>
        </p:nvSpPr>
        <p:spPr>
          <a:xfrm>
            <a:off x="282856" y="2237687"/>
            <a:ext cx="5733845" cy="3541123"/>
          </a:xfrm>
          <a:prstGeom prst="rect">
            <a:avLst/>
          </a:prstGeom>
        </p:spPr>
        <p:txBody>
          <a:bodyPr/>
          <a:lstStyle>
            <a:lvl1pPr marL="0" indent="0">
              <a:spcBef>
                <a:spcPts val="0"/>
              </a:spcBef>
              <a:buFontTx/>
              <a:buNone/>
              <a:defRPr sz="1600" b="0" i="0">
                <a:solidFill>
                  <a:srgbClr val="455259"/>
                </a:solidFill>
                <a:latin typeface="Corbel" panose="020B0503020204020204" pitchFamily="34" charset="0"/>
              </a:defRPr>
            </a:lvl1pPr>
          </a:lstStyle>
          <a:p>
            <a:pPr lvl="0"/>
            <a:r>
              <a:rPr lang="it-IT"/>
              <a:t>Place Content </a:t>
            </a:r>
            <a:r>
              <a:rPr lang="it-IT" err="1"/>
              <a:t>here</a:t>
            </a:r>
            <a:endParaRPr lang="it-IT"/>
          </a:p>
        </p:txBody>
      </p:sp>
      <p:sp>
        <p:nvSpPr>
          <p:cNvPr id="10" name="Segnaposto grafico 10">
            <a:extLst>
              <a:ext uri="{FF2B5EF4-FFF2-40B4-BE49-F238E27FC236}">
                <a16:creationId xmlns:a16="http://schemas.microsoft.com/office/drawing/2014/main" id="{04AEAB37-CE1A-7EEF-7366-DE4EF2BAE09D}"/>
              </a:ext>
            </a:extLst>
          </p:cNvPr>
          <p:cNvSpPr>
            <a:spLocks noGrp="1"/>
          </p:cNvSpPr>
          <p:nvPr>
            <p:ph type="chart" sz="quarter" idx="15" hasCustomPrompt="1"/>
          </p:nvPr>
        </p:nvSpPr>
        <p:spPr>
          <a:xfrm>
            <a:off x="6096001" y="2237688"/>
            <a:ext cx="5669775" cy="3541123"/>
          </a:xfrm>
          <a:prstGeom prst="rect">
            <a:avLst/>
          </a:prstGeom>
        </p:spPr>
        <p:txBody>
          <a:bodyPr/>
          <a:lstStyle>
            <a:lvl1pPr marL="0" indent="0">
              <a:buNone/>
              <a:defRPr sz="2000" b="0" i="0">
                <a:solidFill>
                  <a:srgbClr val="465259"/>
                </a:solidFill>
                <a:latin typeface="Corbel" panose="020B0503020204020204" pitchFamily="34" charset="0"/>
              </a:defRPr>
            </a:lvl1pPr>
          </a:lstStyle>
          <a:p>
            <a:r>
              <a:rPr lang="it-IT"/>
              <a:t>Place </a:t>
            </a:r>
            <a:r>
              <a:rPr lang="it-IT" err="1"/>
              <a:t>Graphs</a:t>
            </a:r>
            <a:r>
              <a:rPr lang="it-IT"/>
              <a:t> and </a:t>
            </a:r>
            <a:r>
              <a:rPr lang="it-IT" err="1"/>
              <a:t>tables</a:t>
            </a:r>
            <a:r>
              <a:rPr lang="it-IT"/>
              <a:t> </a:t>
            </a:r>
            <a:r>
              <a:rPr lang="it-IT" err="1"/>
              <a:t>here</a:t>
            </a:r>
            <a:endParaRPr lang="it-IT"/>
          </a:p>
        </p:txBody>
      </p:sp>
      <p:sp>
        <p:nvSpPr>
          <p:cNvPr id="11" name="Segnaposto testo 44">
            <a:extLst>
              <a:ext uri="{FF2B5EF4-FFF2-40B4-BE49-F238E27FC236}">
                <a16:creationId xmlns:a16="http://schemas.microsoft.com/office/drawing/2014/main" id="{967B6421-8145-F515-BBA2-F9CB7A7276BE}"/>
              </a:ext>
            </a:extLst>
          </p:cNvPr>
          <p:cNvSpPr>
            <a:spLocks noGrp="1"/>
          </p:cNvSpPr>
          <p:nvPr>
            <p:ph type="body" sz="quarter" idx="35" hasCustomPrompt="1"/>
          </p:nvPr>
        </p:nvSpPr>
        <p:spPr>
          <a:xfrm>
            <a:off x="282856" y="5947317"/>
            <a:ext cx="10045651" cy="459571"/>
          </a:xfrm>
          <a:prstGeom prst="rect">
            <a:avLst/>
          </a:prstGeom>
        </p:spPr>
        <p:txBody>
          <a:bodyPr/>
          <a:lstStyle>
            <a:lvl1pPr marL="0" indent="0">
              <a:spcBef>
                <a:spcPts val="0"/>
              </a:spcBef>
              <a:buFontTx/>
              <a:buNone/>
              <a:defRPr sz="933" b="0" i="0">
                <a:solidFill>
                  <a:srgbClr val="455259"/>
                </a:solidFill>
                <a:latin typeface="Corbel" panose="020B0503020204020204" pitchFamily="34" charset="0"/>
              </a:defRPr>
            </a:lvl1pPr>
          </a:lstStyle>
          <a:p>
            <a:pPr lvl="0"/>
            <a:r>
              <a:rPr lang="it-IT"/>
              <a:t>Place notes </a:t>
            </a:r>
            <a:r>
              <a:rPr lang="it-IT" err="1"/>
              <a:t>here</a:t>
            </a:r>
            <a:endParaRPr lang="it-IT"/>
          </a:p>
        </p:txBody>
      </p:sp>
      <p:sp>
        <p:nvSpPr>
          <p:cNvPr id="12" name="Segnaposto numero diapositiva 5">
            <a:extLst>
              <a:ext uri="{FF2B5EF4-FFF2-40B4-BE49-F238E27FC236}">
                <a16:creationId xmlns:a16="http://schemas.microsoft.com/office/drawing/2014/main" id="{7D86788C-8D68-0BE2-D441-5D6A7080AE0E}"/>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Tree>
    <p:extLst>
      <p:ext uri="{BB962C8B-B14F-4D97-AF65-F5344CB8AC3E}">
        <p14:creationId xmlns:p14="http://schemas.microsoft.com/office/powerpoint/2010/main" val="1773814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02_BIS">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0879D62-86B7-6EDD-6F9E-6227AC6AB718}"/>
              </a:ext>
            </a:extLst>
          </p:cNvPr>
          <p:cNvSpPr>
            <a:spLocks noGrp="1"/>
          </p:cNvSpPr>
          <p:nvPr>
            <p:ph type="ctrTitle" hasCustomPrompt="1"/>
          </p:nvPr>
        </p:nvSpPr>
        <p:spPr>
          <a:xfrm>
            <a:off x="284977" y="377527"/>
            <a:ext cx="8754944" cy="939903"/>
          </a:xfrm>
          <a:prstGeom prst="rect">
            <a:avLst/>
          </a:prstGeom>
        </p:spPr>
        <p:txBody>
          <a:bodyPr anchor="t"/>
          <a:lstStyle>
            <a:lvl1pPr algn="l">
              <a:defRPr sz="2933" b="1" i="0">
                <a:solidFill>
                  <a:srgbClr val="455259"/>
                </a:solidFill>
                <a:latin typeface="Corbel" panose="020B0503020204020204" pitchFamily="34" charset="0"/>
              </a:defRPr>
            </a:lvl1pPr>
          </a:lstStyle>
          <a:p>
            <a:r>
              <a:rPr lang="it-IT" err="1"/>
              <a:t>Type</a:t>
            </a:r>
            <a:r>
              <a:rPr lang="it-IT"/>
              <a:t> the </a:t>
            </a:r>
            <a:r>
              <a:rPr lang="it-IT" err="1"/>
              <a:t>title</a:t>
            </a:r>
            <a:r>
              <a:rPr lang="it-IT"/>
              <a:t> of </a:t>
            </a:r>
            <a:r>
              <a:rPr lang="it-IT" err="1"/>
              <a:t>your</a:t>
            </a:r>
            <a:r>
              <a:rPr lang="it-IT"/>
              <a:t> slide </a:t>
            </a:r>
            <a:r>
              <a:rPr lang="it-IT" err="1"/>
              <a:t>here</a:t>
            </a:r>
            <a:r>
              <a:rPr lang="it-IT"/>
              <a:t>. The </a:t>
            </a:r>
            <a:r>
              <a:rPr lang="it-IT" err="1"/>
              <a:t>title</a:t>
            </a:r>
            <a:r>
              <a:rPr lang="it-IT"/>
              <a:t> of </a:t>
            </a:r>
            <a:r>
              <a:rPr lang="it-IT" err="1"/>
              <a:t>your</a:t>
            </a:r>
            <a:r>
              <a:rPr lang="it-IT"/>
              <a:t> slide </a:t>
            </a:r>
            <a:r>
              <a:rPr lang="it-IT" err="1"/>
              <a:t>goes</a:t>
            </a:r>
            <a:r>
              <a:rPr lang="it-IT"/>
              <a:t> </a:t>
            </a:r>
            <a:r>
              <a:rPr lang="it-IT" err="1"/>
              <a:t>here</a:t>
            </a:r>
            <a:r>
              <a:rPr lang="it-IT"/>
              <a:t>. </a:t>
            </a:r>
            <a:r>
              <a:rPr lang="it-IT" err="1"/>
              <a:t>Type</a:t>
            </a:r>
            <a:r>
              <a:rPr lang="it-IT"/>
              <a:t> the </a:t>
            </a:r>
            <a:r>
              <a:rPr lang="it-IT" err="1"/>
              <a:t>title</a:t>
            </a:r>
            <a:r>
              <a:rPr lang="it-IT"/>
              <a:t>.</a:t>
            </a:r>
          </a:p>
        </p:txBody>
      </p:sp>
      <p:sp>
        <p:nvSpPr>
          <p:cNvPr id="5" name="Rettangolo con angoli arrotondati 4">
            <a:extLst>
              <a:ext uri="{FF2B5EF4-FFF2-40B4-BE49-F238E27FC236}">
                <a16:creationId xmlns:a16="http://schemas.microsoft.com/office/drawing/2014/main" id="{34B4DCC4-27FB-CD2D-FB3C-28FCC0577557}"/>
              </a:ext>
            </a:extLst>
          </p:cNvPr>
          <p:cNvSpPr/>
          <p:nvPr userDrawn="1"/>
        </p:nvSpPr>
        <p:spPr>
          <a:xfrm>
            <a:off x="282857" y="1566127"/>
            <a:ext cx="5600391"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6" name="Segnaposto testo 38">
            <a:extLst>
              <a:ext uri="{FF2B5EF4-FFF2-40B4-BE49-F238E27FC236}">
                <a16:creationId xmlns:a16="http://schemas.microsoft.com/office/drawing/2014/main" id="{C1153541-EC72-4CDE-EE74-E726003C2A0E}"/>
              </a:ext>
            </a:extLst>
          </p:cNvPr>
          <p:cNvSpPr>
            <a:spLocks noGrp="1"/>
          </p:cNvSpPr>
          <p:nvPr>
            <p:ph type="body" sz="quarter" idx="30" hasCustomPrompt="1"/>
          </p:nvPr>
        </p:nvSpPr>
        <p:spPr>
          <a:xfrm>
            <a:off x="451361"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err="1"/>
              <a:t>Other</a:t>
            </a:r>
            <a:r>
              <a:rPr lang="it-IT"/>
              <a:t> </a:t>
            </a:r>
            <a:r>
              <a:rPr lang="it-IT" err="1"/>
              <a:t>title</a:t>
            </a:r>
            <a:r>
              <a:rPr lang="it-IT"/>
              <a:t> </a:t>
            </a:r>
            <a:r>
              <a:rPr lang="it-IT" err="1"/>
              <a:t>here</a:t>
            </a:r>
            <a:endParaRPr lang="it-IT"/>
          </a:p>
        </p:txBody>
      </p:sp>
      <p:sp>
        <p:nvSpPr>
          <p:cNvPr id="10" name="Rettangolo con angoli arrotondati 9">
            <a:extLst>
              <a:ext uri="{FF2B5EF4-FFF2-40B4-BE49-F238E27FC236}">
                <a16:creationId xmlns:a16="http://schemas.microsoft.com/office/drawing/2014/main" id="{C095B1B8-4F20-16CE-FB07-6173D303C5F8}"/>
              </a:ext>
            </a:extLst>
          </p:cNvPr>
          <p:cNvSpPr/>
          <p:nvPr userDrawn="1"/>
        </p:nvSpPr>
        <p:spPr>
          <a:xfrm>
            <a:off x="6051751" y="1566127"/>
            <a:ext cx="5600391"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1" name="Segnaposto testo 38">
            <a:extLst>
              <a:ext uri="{FF2B5EF4-FFF2-40B4-BE49-F238E27FC236}">
                <a16:creationId xmlns:a16="http://schemas.microsoft.com/office/drawing/2014/main" id="{C3BD17EA-1C91-B3E3-5E6B-F4EEEE558BC6}"/>
              </a:ext>
            </a:extLst>
          </p:cNvPr>
          <p:cNvSpPr>
            <a:spLocks noGrp="1"/>
          </p:cNvSpPr>
          <p:nvPr>
            <p:ph type="body" sz="quarter" idx="31" hasCustomPrompt="1"/>
          </p:nvPr>
        </p:nvSpPr>
        <p:spPr>
          <a:xfrm>
            <a:off x="6200434"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err="1"/>
              <a:t>Other</a:t>
            </a:r>
            <a:r>
              <a:rPr lang="it-IT"/>
              <a:t> </a:t>
            </a:r>
            <a:r>
              <a:rPr lang="it-IT" err="1"/>
              <a:t>title</a:t>
            </a:r>
            <a:r>
              <a:rPr lang="it-IT"/>
              <a:t> </a:t>
            </a:r>
            <a:r>
              <a:rPr lang="it-IT" err="1"/>
              <a:t>here</a:t>
            </a:r>
            <a:endParaRPr lang="it-IT"/>
          </a:p>
        </p:txBody>
      </p:sp>
      <p:sp>
        <p:nvSpPr>
          <p:cNvPr id="12" name="Segnaposto testo 44">
            <a:extLst>
              <a:ext uri="{FF2B5EF4-FFF2-40B4-BE49-F238E27FC236}">
                <a16:creationId xmlns:a16="http://schemas.microsoft.com/office/drawing/2014/main" id="{8BB5530B-565C-0B5B-EAC6-DA7DD291D9EE}"/>
              </a:ext>
            </a:extLst>
          </p:cNvPr>
          <p:cNvSpPr>
            <a:spLocks noGrp="1"/>
          </p:cNvSpPr>
          <p:nvPr>
            <p:ph type="body" sz="quarter" idx="34" hasCustomPrompt="1"/>
          </p:nvPr>
        </p:nvSpPr>
        <p:spPr>
          <a:xfrm>
            <a:off x="282856" y="2237687"/>
            <a:ext cx="5733845" cy="3541123"/>
          </a:xfrm>
          <a:prstGeom prst="rect">
            <a:avLst/>
          </a:prstGeom>
        </p:spPr>
        <p:txBody>
          <a:bodyPr/>
          <a:lstStyle>
            <a:lvl1pPr marL="0" indent="0">
              <a:spcBef>
                <a:spcPts val="0"/>
              </a:spcBef>
              <a:buFontTx/>
              <a:buNone/>
              <a:defRPr sz="1600" b="0" i="0">
                <a:solidFill>
                  <a:srgbClr val="455259"/>
                </a:solidFill>
                <a:latin typeface="Corbel" panose="020B0503020204020204" pitchFamily="34" charset="0"/>
              </a:defRPr>
            </a:lvl1pPr>
          </a:lstStyle>
          <a:p>
            <a:pPr lvl="0"/>
            <a:r>
              <a:rPr lang="it-IT"/>
              <a:t>Place Content </a:t>
            </a:r>
            <a:r>
              <a:rPr lang="it-IT" err="1"/>
              <a:t>here</a:t>
            </a:r>
            <a:endParaRPr lang="it-IT"/>
          </a:p>
        </p:txBody>
      </p:sp>
      <p:sp>
        <p:nvSpPr>
          <p:cNvPr id="13" name="Segnaposto grafico 10">
            <a:extLst>
              <a:ext uri="{FF2B5EF4-FFF2-40B4-BE49-F238E27FC236}">
                <a16:creationId xmlns:a16="http://schemas.microsoft.com/office/drawing/2014/main" id="{CC77B222-14DE-10DF-AE56-6C8DA45E990D}"/>
              </a:ext>
            </a:extLst>
          </p:cNvPr>
          <p:cNvSpPr>
            <a:spLocks noGrp="1"/>
          </p:cNvSpPr>
          <p:nvPr>
            <p:ph type="chart" sz="quarter" idx="15" hasCustomPrompt="1"/>
          </p:nvPr>
        </p:nvSpPr>
        <p:spPr>
          <a:xfrm>
            <a:off x="6096001" y="2237688"/>
            <a:ext cx="5669775" cy="3541123"/>
          </a:xfrm>
          <a:prstGeom prst="rect">
            <a:avLst/>
          </a:prstGeom>
        </p:spPr>
        <p:txBody>
          <a:bodyPr/>
          <a:lstStyle>
            <a:lvl1pPr marL="0" indent="0">
              <a:buNone/>
              <a:defRPr sz="2000" b="0" i="0">
                <a:solidFill>
                  <a:srgbClr val="465259"/>
                </a:solidFill>
                <a:latin typeface="Corbel" panose="020B0503020204020204" pitchFamily="34" charset="0"/>
              </a:defRPr>
            </a:lvl1pPr>
          </a:lstStyle>
          <a:p>
            <a:r>
              <a:rPr lang="it-IT"/>
              <a:t>Place </a:t>
            </a:r>
            <a:r>
              <a:rPr lang="it-IT" err="1"/>
              <a:t>Graphs</a:t>
            </a:r>
            <a:r>
              <a:rPr lang="it-IT"/>
              <a:t> and </a:t>
            </a:r>
            <a:r>
              <a:rPr lang="it-IT" err="1"/>
              <a:t>tables</a:t>
            </a:r>
            <a:r>
              <a:rPr lang="it-IT"/>
              <a:t> </a:t>
            </a:r>
            <a:r>
              <a:rPr lang="it-IT" err="1"/>
              <a:t>here</a:t>
            </a:r>
            <a:endParaRPr lang="it-IT"/>
          </a:p>
        </p:txBody>
      </p:sp>
      <p:sp>
        <p:nvSpPr>
          <p:cNvPr id="14" name="Segnaposto testo 44">
            <a:extLst>
              <a:ext uri="{FF2B5EF4-FFF2-40B4-BE49-F238E27FC236}">
                <a16:creationId xmlns:a16="http://schemas.microsoft.com/office/drawing/2014/main" id="{D1E3F033-8BBE-1E88-ED84-5A28DD596013}"/>
              </a:ext>
            </a:extLst>
          </p:cNvPr>
          <p:cNvSpPr>
            <a:spLocks noGrp="1"/>
          </p:cNvSpPr>
          <p:nvPr>
            <p:ph type="body" sz="quarter" idx="35" hasCustomPrompt="1"/>
          </p:nvPr>
        </p:nvSpPr>
        <p:spPr>
          <a:xfrm>
            <a:off x="282856" y="5947317"/>
            <a:ext cx="10045651" cy="459571"/>
          </a:xfrm>
          <a:prstGeom prst="rect">
            <a:avLst/>
          </a:prstGeom>
        </p:spPr>
        <p:txBody>
          <a:bodyPr/>
          <a:lstStyle>
            <a:lvl1pPr marL="0" indent="0">
              <a:spcBef>
                <a:spcPts val="0"/>
              </a:spcBef>
              <a:buFontTx/>
              <a:buNone/>
              <a:defRPr sz="933" b="0" i="0">
                <a:solidFill>
                  <a:srgbClr val="455259"/>
                </a:solidFill>
                <a:latin typeface="Corbel" panose="020B0503020204020204" pitchFamily="34" charset="0"/>
              </a:defRPr>
            </a:lvl1pPr>
          </a:lstStyle>
          <a:p>
            <a:pPr lvl="0"/>
            <a:r>
              <a:rPr lang="it-IT"/>
              <a:t>Place notes </a:t>
            </a:r>
            <a:r>
              <a:rPr lang="it-IT" err="1"/>
              <a:t>here</a:t>
            </a:r>
            <a:endParaRPr lang="it-IT"/>
          </a:p>
        </p:txBody>
      </p:sp>
      <p:sp>
        <p:nvSpPr>
          <p:cNvPr id="3" name="Segnaposto numero diapositiva 5">
            <a:extLst>
              <a:ext uri="{FF2B5EF4-FFF2-40B4-BE49-F238E27FC236}">
                <a16:creationId xmlns:a16="http://schemas.microsoft.com/office/drawing/2014/main" id="{0942CCEB-68A7-D9F5-7159-2EF8A376C9FA}"/>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Tree>
    <p:extLst>
      <p:ext uri="{BB962C8B-B14F-4D97-AF65-F5344CB8AC3E}">
        <p14:creationId xmlns:p14="http://schemas.microsoft.com/office/powerpoint/2010/main" val="3800475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03">
    <p:spTree>
      <p:nvGrpSpPr>
        <p:cNvPr id="1" name=""/>
        <p:cNvGrpSpPr/>
        <p:nvPr/>
      </p:nvGrpSpPr>
      <p:grpSpPr>
        <a:xfrm>
          <a:off x="0" y="0"/>
          <a:ext cx="0" cy="0"/>
          <a:chOff x="0" y="0"/>
          <a:chExt cx="0" cy="0"/>
        </a:xfrm>
      </p:grpSpPr>
      <p:sp>
        <p:nvSpPr>
          <p:cNvPr id="21" name="Titolo 1">
            <a:extLst>
              <a:ext uri="{FF2B5EF4-FFF2-40B4-BE49-F238E27FC236}">
                <a16:creationId xmlns:a16="http://schemas.microsoft.com/office/drawing/2014/main" id="{227FE851-9BDB-1F81-4022-15FE125711BC}"/>
              </a:ext>
            </a:extLst>
          </p:cNvPr>
          <p:cNvSpPr>
            <a:spLocks noGrp="1"/>
          </p:cNvSpPr>
          <p:nvPr>
            <p:ph type="ctrTitle" hasCustomPrompt="1"/>
          </p:nvPr>
        </p:nvSpPr>
        <p:spPr>
          <a:xfrm>
            <a:off x="284977" y="377527"/>
            <a:ext cx="8754944" cy="939903"/>
          </a:xfrm>
          <a:prstGeom prst="rect">
            <a:avLst/>
          </a:prstGeom>
        </p:spPr>
        <p:txBody>
          <a:bodyPr anchor="t"/>
          <a:lstStyle>
            <a:lvl1pPr algn="l">
              <a:defRPr sz="2933" b="1" i="0">
                <a:solidFill>
                  <a:srgbClr val="455259"/>
                </a:solidFill>
                <a:latin typeface="Corbel" panose="020B0503020204020204" pitchFamily="34" charset="0"/>
              </a:defRPr>
            </a:lvl1pPr>
          </a:lstStyle>
          <a:p>
            <a:r>
              <a:rPr lang="it-IT" err="1"/>
              <a:t>Type</a:t>
            </a:r>
            <a:r>
              <a:rPr lang="it-IT"/>
              <a:t> the </a:t>
            </a:r>
            <a:r>
              <a:rPr lang="it-IT" err="1"/>
              <a:t>title</a:t>
            </a:r>
            <a:r>
              <a:rPr lang="it-IT"/>
              <a:t> of </a:t>
            </a:r>
            <a:r>
              <a:rPr lang="it-IT" err="1"/>
              <a:t>your</a:t>
            </a:r>
            <a:r>
              <a:rPr lang="it-IT"/>
              <a:t> slide </a:t>
            </a:r>
            <a:r>
              <a:rPr lang="it-IT" err="1"/>
              <a:t>here</a:t>
            </a:r>
            <a:r>
              <a:rPr lang="it-IT"/>
              <a:t>. The </a:t>
            </a:r>
            <a:r>
              <a:rPr lang="it-IT" err="1"/>
              <a:t>title</a:t>
            </a:r>
            <a:r>
              <a:rPr lang="it-IT"/>
              <a:t> of </a:t>
            </a:r>
            <a:r>
              <a:rPr lang="it-IT" err="1"/>
              <a:t>your</a:t>
            </a:r>
            <a:r>
              <a:rPr lang="it-IT"/>
              <a:t> slide </a:t>
            </a:r>
            <a:r>
              <a:rPr lang="it-IT" err="1"/>
              <a:t>goes</a:t>
            </a:r>
            <a:r>
              <a:rPr lang="it-IT"/>
              <a:t> </a:t>
            </a:r>
            <a:r>
              <a:rPr lang="it-IT" err="1"/>
              <a:t>here</a:t>
            </a:r>
            <a:r>
              <a:rPr lang="it-IT"/>
              <a:t>. </a:t>
            </a:r>
            <a:r>
              <a:rPr lang="it-IT" err="1"/>
              <a:t>Type</a:t>
            </a:r>
            <a:r>
              <a:rPr lang="it-IT"/>
              <a:t> the </a:t>
            </a:r>
            <a:r>
              <a:rPr lang="it-IT" err="1"/>
              <a:t>title</a:t>
            </a:r>
            <a:r>
              <a:rPr lang="it-IT"/>
              <a:t>.</a:t>
            </a:r>
          </a:p>
        </p:txBody>
      </p:sp>
      <p:sp>
        <p:nvSpPr>
          <p:cNvPr id="23" name="Segnaposto testo 38">
            <a:extLst>
              <a:ext uri="{FF2B5EF4-FFF2-40B4-BE49-F238E27FC236}">
                <a16:creationId xmlns:a16="http://schemas.microsoft.com/office/drawing/2014/main" id="{8853CE48-DE20-730F-559D-76E7A983D266}"/>
              </a:ext>
            </a:extLst>
          </p:cNvPr>
          <p:cNvSpPr>
            <a:spLocks noGrp="1"/>
          </p:cNvSpPr>
          <p:nvPr>
            <p:ph type="body" sz="quarter" idx="30" hasCustomPrompt="1"/>
          </p:nvPr>
        </p:nvSpPr>
        <p:spPr>
          <a:xfrm>
            <a:off x="284978"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25" name="Segnaposto testo 38">
            <a:extLst>
              <a:ext uri="{FF2B5EF4-FFF2-40B4-BE49-F238E27FC236}">
                <a16:creationId xmlns:a16="http://schemas.microsoft.com/office/drawing/2014/main" id="{EDF0D803-E900-6A8B-042A-44DB4D6C81FF}"/>
              </a:ext>
            </a:extLst>
          </p:cNvPr>
          <p:cNvSpPr>
            <a:spLocks noGrp="1"/>
          </p:cNvSpPr>
          <p:nvPr>
            <p:ph type="body" sz="quarter" idx="31" hasCustomPrompt="1"/>
          </p:nvPr>
        </p:nvSpPr>
        <p:spPr>
          <a:xfrm>
            <a:off x="6200434"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27" name="Segnaposto testo 38">
            <a:extLst>
              <a:ext uri="{FF2B5EF4-FFF2-40B4-BE49-F238E27FC236}">
                <a16:creationId xmlns:a16="http://schemas.microsoft.com/office/drawing/2014/main" id="{10ACC261-87AB-8D42-F516-B82B075671B4}"/>
              </a:ext>
            </a:extLst>
          </p:cNvPr>
          <p:cNvSpPr>
            <a:spLocks noGrp="1"/>
          </p:cNvSpPr>
          <p:nvPr>
            <p:ph type="body" sz="quarter" idx="32" hasCustomPrompt="1"/>
          </p:nvPr>
        </p:nvSpPr>
        <p:spPr>
          <a:xfrm>
            <a:off x="284978" y="3966312"/>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29" name="Segnaposto testo 38">
            <a:extLst>
              <a:ext uri="{FF2B5EF4-FFF2-40B4-BE49-F238E27FC236}">
                <a16:creationId xmlns:a16="http://schemas.microsoft.com/office/drawing/2014/main" id="{8AB28E60-0017-8208-E398-9367B3C4244B}"/>
              </a:ext>
            </a:extLst>
          </p:cNvPr>
          <p:cNvSpPr>
            <a:spLocks noGrp="1"/>
          </p:cNvSpPr>
          <p:nvPr>
            <p:ph type="body" sz="quarter" idx="33" hasCustomPrompt="1"/>
          </p:nvPr>
        </p:nvSpPr>
        <p:spPr>
          <a:xfrm>
            <a:off x="6200434" y="3966312"/>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30" name="Segnaposto testo 32">
            <a:extLst>
              <a:ext uri="{FF2B5EF4-FFF2-40B4-BE49-F238E27FC236}">
                <a16:creationId xmlns:a16="http://schemas.microsoft.com/office/drawing/2014/main" id="{2BE5BDB8-E21A-CEC9-D2C1-7A688CB3F3E1}"/>
              </a:ext>
            </a:extLst>
          </p:cNvPr>
          <p:cNvSpPr>
            <a:spLocks noGrp="1"/>
          </p:cNvSpPr>
          <p:nvPr>
            <p:ph type="body" sz="quarter" idx="14" hasCustomPrompt="1"/>
          </p:nvPr>
        </p:nvSpPr>
        <p:spPr>
          <a:xfrm>
            <a:off x="299285" y="2162096"/>
            <a:ext cx="5551035" cy="542693"/>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31" name="Segnaposto grafico 37">
            <a:extLst>
              <a:ext uri="{FF2B5EF4-FFF2-40B4-BE49-F238E27FC236}">
                <a16:creationId xmlns:a16="http://schemas.microsoft.com/office/drawing/2014/main" id="{AC77E0C5-0F70-14EC-AC90-3105E6BB1015}"/>
              </a:ext>
            </a:extLst>
          </p:cNvPr>
          <p:cNvSpPr>
            <a:spLocks noGrp="1"/>
          </p:cNvSpPr>
          <p:nvPr>
            <p:ph type="chart" sz="quarter" idx="18" hasCustomPrompt="1"/>
          </p:nvPr>
        </p:nvSpPr>
        <p:spPr>
          <a:xfrm>
            <a:off x="299285" y="2829832"/>
            <a:ext cx="5551035" cy="1024993"/>
          </a:xfrm>
          <a:prstGeom prst="rect">
            <a:avLst/>
          </a:prstGeom>
        </p:spPr>
        <p:txBody>
          <a:bodyPr/>
          <a:lstStyle>
            <a:lvl1pPr>
              <a:defRPr sz="1600" b="0" i="0">
                <a:solidFill>
                  <a:srgbClr val="465259"/>
                </a:solidFill>
                <a:latin typeface="Corbel" panose="020B0503020204020204" pitchFamily="34" charset="0"/>
              </a:defRPr>
            </a:lvl1pPr>
          </a:lstStyle>
          <a:p>
            <a:r>
              <a:rPr lang="it-IT" err="1"/>
              <a:t>Graphs</a:t>
            </a:r>
            <a:endParaRPr lang="it-IT"/>
          </a:p>
        </p:txBody>
      </p:sp>
      <p:sp>
        <p:nvSpPr>
          <p:cNvPr id="32" name="Segnaposto testo 32">
            <a:extLst>
              <a:ext uri="{FF2B5EF4-FFF2-40B4-BE49-F238E27FC236}">
                <a16:creationId xmlns:a16="http://schemas.microsoft.com/office/drawing/2014/main" id="{57251ADC-CC9F-EB5C-4C38-2F120EF3D6D0}"/>
              </a:ext>
            </a:extLst>
          </p:cNvPr>
          <p:cNvSpPr>
            <a:spLocks noGrp="1"/>
          </p:cNvSpPr>
          <p:nvPr>
            <p:ph type="body" sz="quarter" idx="34" hasCustomPrompt="1"/>
          </p:nvPr>
        </p:nvSpPr>
        <p:spPr>
          <a:xfrm>
            <a:off x="299285" y="4516080"/>
            <a:ext cx="5551035" cy="542693"/>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33" name="Segnaposto grafico 37">
            <a:extLst>
              <a:ext uri="{FF2B5EF4-FFF2-40B4-BE49-F238E27FC236}">
                <a16:creationId xmlns:a16="http://schemas.microsoft.com/office/drawing/2014/main" id="{2C39A45D-2E33-FAC9-5686-75EEF27FE563}"/>
              </a:ext>
            </a:extLst>
          </p:cNvPr>
          <p:cNvSpPr>
            <a:spLocks noGrp="1"/>
          </p:cNvSpPr>
          <p:nvPr>
            <p:ph type="chart" sz="quarter" idx="35" hasCustomPrompt="1"/>
          </p:nvPr>
        </p:nvSpPr>
        <p:spPr>
          <a:xfrm>
            <a:off x="299285" y="5183816"/>
            <a:ext cx="5551035" cy="986365"/>
          </a:xfrm>
          <a:prstGeom prst="rect">
            <a:avLst/>
          </a:prstGeom>
        </p:spPr>
        <p:txBody>
          <a:bodyPr/>
          <a:lstStyle>
            <a:lvl1pPr>
              <a:defRPr sz="1600" b="0" i="0">
                <a:solidFill>
                  <a:srgbClr val="465259"/>
                </a:solidFill>
                <a:latin typeface="Corbel" panose="020B0503020204020204" pitchFamily="34" charset="0"/>
              </a:defRPr>
            </a:lvl1pPr>
          </a:lstStyle>
          <a:p>
            <a:r>
              <a:rPr lang="it-IT" err="1"/>
              <a:t>Graphs</a:t>
            </a:r>
            <a:endParaRPr lang="it-IT"/>
          </a:p>
        </p:txBody>
      </p:sp>
      <p:sp>
        <p:nvSpPr>
          <p:cNvPr id="34" name="Segnaposto testo 32">
            <a:extLst>
              <a:ext uri="{FF2B5EF4-FFF2-40B4-BE49-F238E27FC236}">
                <a16:creationId xmlns:a16="http://schemas.microsoft.com/office/drawing/2014/main" id="{A3F65ED1-BF02-932B-CB37-02A2ACB351BE}"/>
              </a:ext>
            </a:extLst>
          </p:cNvPr>
          <p:cNvSpPr>
            <a:spLocks noGrp="1"/>
          </p:cNvSpPr>
          <p:nvPr>
            <p:ph type="body" sz="quarter" idx="36" hasCustomPrompt="1"/>
          </p:nvPr>
        </p:nvSpPr>
        <p:spPr>
          <a:xfrm>
            <a:off x="6165180" y="4516080"/>
            <a:ext cx="5551035" cy="542693"/>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35" name="Segnaposto grafico 37">
            <a:extLst>
              <a:ext uri="{FF2B5EF4-FFF2-40B4-BE49-F238E27FC236}">
                <a16:creationId xmlns:a16="http://schemas.microsoft.com/office/drawing/2014/main" id="{32C4F6E1-9B0A-5F45-389D-D1E582E746EB}"/>
              </a:ext>
            </a:extLst>
          </p:cNvPr>
          <p:cNvSpPr>
            <a:spLocks noGrp="1"/>
          </p:cNvSpPr>
          <p:nvPr>
            <p:ph type="chart" sz="quarter" idx="37" hasCustomPrompt="1"/>
          </p:nvPr>
        </p:nvSpPr>
        <p:spPr>
          <a:xfrm>
            <a:off x="6165180" y="5183816"/>
            <a:ext cx="5551035" cy="986365"/>
          </a:xfrm>
          <a:prstGeom prst="rect">
            <a:avLst/>
          </a:prstGeom>
        </p:spPr>
        <p:txBody>
          <a:bodyPr/>
          <a:lstStyle>
            <a:lvl1pPr>
              <a:defRPr sz="1600" b="0" i="0">
                <a:solidFill>
                  <a:srgbClr val="465259"/>
                </a:solidFill>
                <a:latin typeface="Corbel" panose="020B0503020204020204" pitchFamily="34" charset="0"/>
              </a:defRPr>
            </a:lvl1pPr>
          </a:lstStyle>
          <a:p>
            <a:r>
              <a:rPr lang="it-IT" err="1"/>
              <a:t>Graphs</a:t>
            </a:r>
            <a:endParaRPr lang="it-IT"/>
          </a:p>
        </p:txBody>
      </p:sp>
      <p:sp>
        <p:nvSpPr>
          <p:cNvPr id="36" name="Segnaposto testo 32">
            <a:extLst>
              <a:ext uri="{FF2B5EF4-FFF2-40B4-BE49-F238E27FC236}">
                <a16:creationId xmlns:a16="http://schemas.microsoft.com/office/drawing/2014/main" id="{720242EC-F1A2-0E8C-3644-C914DC8522E0}"/>
              </a:ext>
            </a:extLst>
          </p:cNvPr>
          <p:cNvSpPr>
            <a:spLocks noGrp="1"/>
          </p:cNvSpPr>
          <p:nvPr>
            <p:ph type="body" sz="quarter" idx="38" hasCustomPrompt="1"/>
          </p:nvPr>
        </p:nvSpPr>
        <p:spPr>
          <a:xfrm>
            <a:off x="6214740" y="2162096"/>
            <a:ext cx="5551035" cy="1692728"/>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37" name="Segnaposto numero diapositiva 5">
            <a:extLst>
              <a:ext uri="{FF2B5EF4-FFF2-40B4-BE49-F238E27FC236}">
                <a16:creationId xmlns:a16="http://schemas.microsoft.com/office/drawing/2014/main" id="{E43F3137-F2CF-DA8F-448B-3804EF1563A3}"/>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Tree>
    <p:extLst>
      <p:ext uri="{BB962C8B-B14F-4D97-AF65-F5344CB8AC3E}">
        <p14:creationId xmlns:p14="http://schemas.microsoft.com/office/powerpoint/2010/main" val="3191106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03_BIS">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F8E193F-49C0-ED68-58FD-BCA6D5636FFD}"/>
              </a:ext>
            </a:extLst>
          </p:cNvPr>
          <p:cNvSpPr>
            <a:spLocks noGrp="1"/>
          </p:cNvSpPr>
          <p:nvPr>
            <p:ph type="ctrTitle" hasCustomPrompt="1"/>
          </p:nvPr>
        </p:nvSpPr>
        <p:spPr>
          <a:xfrm>
            <a:off x="284977" y="377527"/>
            <a:ext cx="8754944" cy="939903"/>
          </a:xfrm>
          <a:prstGeom prst="rect">
            <a:avLst/>
          </a:prstGeom>
        </p:spPr>
        <p:txBody>
          <a:bodyPr anchor="t"/>
          <a:lstStyle>
            <a:lvl1pPr algn="l">
              <a:defRPr sz="2933" b="1" i="0">
                <a:solidFill>
                  <a:srgbClr val="455259"/>
                </a:solidFill>
                <a:latin typeface="Corbel" panose="020B0503020204020204" pitchFamily="34" charset="0"/>
              </a:defRPr>
            </a:lvl1pPr>
          </a:lstStyle>
          <a:p>
            <a:r>
              <a:rPr lang="it-IT" err="1"/>
              <a:t>Type</a:t>
            </a:r>
            <a:r>
              <a:rPr lang="it-IT"/>
              <a:t> the </a:t>
            </a:r>
            <a:r>
              <a:rPr lang="it-IT" err="1"/>
              <a:t>title</a:t>
            </a:r>
            <a:r>
              <a:rPr lang="it-IT"/>
              <a:t> of </a:t>
            </a:r>
            <a:r>
              <a:rPr lang="it-IT" err="1"/>
              <a:t>your</a:t>
            </a:r>
            <a:r>
              <a:rPr lang="it-IT"/>
              <a:t> slide </a:t>
            </a:r>
            <a:r>
              <a:rPr lang="it-IT" err="1"/>
              <a:t>here</a:t>
            </a:r>
            <a:r>
              <a:rPr lang="it-IT"/>
              <a:t>. The </a:t>
            </a:r>
            <a:r>
              <a:rPr lang="it-IT" err="1"/>
              <a:t>title</a:t>
            </a:r>
            <a:r>
              <a:rPr lang="it-IT"/>
              <a:t> of </a:t>
            </a:r>
            <a:r>
              <a:rPr lang="it-IT" err="1"/>
              <a:t>your</a:t>
            </a:r>
            <a:r>
              <a:rPr lang="it-IT"/>
              <a:t> slide </a:t>
            </a:r>
            <a:r>
              <a:rPr lang="it-IT" err="1"/>
              <a:t>goes</a:t>
            </a:r>
            <a:r>
              <a:rPr lang="it-IT"/>
              <a:t> </a:t>
            </a:r>
            <a:r>
              <a:rPr lang="it-IT" err="1"/>
              <a:t>here</a:t>
            </a:r>
            <a:r>
              <a:rPr lang="it-IT"/>
              <a:t>. </a:t>
            </a:r>
            <a:r>
              <a:rPr lang="it-IT" err="1"/>
              <a:t>Type</a:t>
            </a:r>
            <a:r>
              <a:rPr lang="it-IT"/>
              <a:t> the </a:t>
            </a:r>
            <a:r>
              <a:rPr lang="it-IT" err="1"/>
              <a:t>title</a:t>
            </a:r>
            <a:r>
              <a:rPr lang="it-IT"/>
              <a:t>.</a:t>
            </a:r>
          </a:p>
        </p:txBody>
      </p:sp>
      <p:sp>
        <p:nvSpPr>
          <p:cNvPr id="5" name="Rettangolo con angoli arrotondati 4">
            <a:extLst>
              <a:ext uri="{FF2B5EF4-FFF2-40B4-BE49-F238E27FC236}">
                <a16:creationId xmlns:a16="http://schemas.microsoft.com/office/drawing/2014/main" id="{E151A463-1ABB-4C66-C93B-F37CC2617C14}"/>
              </a:ext>
            </a:extLst>
          </p:cNvPr>
          <p:cNvSpPr/>
          <p:nvPr userDrawn="1"/>
        </p:nvSpPr>
        <p:spPr>
          <a:xfrm>
            <a:off x="284978" y="1566127"/>
            <a:ext cx="5600391"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6" name="Segnaposto testo 38">
            <a:extLst>
              <a:ext uri="{FF2B5EF4-FFF2-40B4-BE49-F238E27FC236}">
                <a16:creationId xmlns:a16="http://schemas.microsoft.com/office/drawing/2014/main" id="{4E92970B-0667-9CCA-E79F-6F0579616375}"/>
              </a:ext>
            </a:extLst>
          </p:cNvPr>
          <p:cNvSpPr>
            <a:spLocks noGrp="1"/>
          </p:cNvSpPr>
          <p:nvPr>
            <p:ph type="body" sz="quarter" idx="30" hasCustomPrompt="1"/>
          </p:nvPr>
        </p:nvSpPr>
        <p:spPr>
          <a:xfrm>
            <a:off x="451361"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7" name="Rettangolo con angoli arrotondati 6">
            <a:extLst>
              <a:ext uri="{FF2B5EF4-FFF2-40B4-BE49-F238E27FC236}">
                <a16:creationId xmlns:a16="http://schemas.microsoft.com/office/drawing/2014/main" id="{79D1652E-44F5-B70B-DBA3-D810BB5C706D}"/>
              </a:ext>
            </a:extLst>
          </p:cNvPr>
          <p:cNvSpPr/>
          <p:nvPr userDrawn="1"/>
        </p:nvSpPr>
        <p:spPr>
          <a:xfrm>
            <a:off x="6096001" y="1566127"/>
            <a:ext cx="5600391"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8" name="Segnaposto testo 38">
            <a:extLst>
              <a:ext uri="{FF2B5EF4-FFF2-40B4-BE49-F238E27FC236}">
                <a16:creationId xmlns:a16="http://schemas.microsoft.com/office/drawing/2014/main" id="{4D6264B4-CC43-5C94-E71B-101FAD67ECC0}"/>
              </a:ext>
            </a:extLst>
          </p:cNvPr>
          <p:cNvSpPr>
            <a:spLocks noGrp="1"/>
          </p:cNvSpPr>
          <p:nvPr>
            <p:ph type="body" sz="quarter" idx="31" hasCustomPrompt="1"/>
          </p:nvPr>
        </p:nvSpPr>
        <p:spPr>
          <a:xfrm>
            <a:off x="6200434" y="1612327"/>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9" name="Rettangolo con angoli arrotondati 8">
            <a:extLst>
              <a:ext uri="{FF2B5EF4-FFF2-40B4-BE49-F238E27FC236}">
                <a16:creationId xmlns:a16="http://schemas.microsoft.com/office/drawing/2014/main" id="{481B5FF1-1832-C58B-53D1-D30817BB4770}"/>
              </a:ext>
            </a:extLst>
          </p:cNvPr>
          <p:cNvSpPr/>
          <p:nvPr userDrawn="1"/>
        </p:nvSpPr>
        <p:spPr>
          <a:xfrm>
            <a:off x="284978" y="3920112"/>
            <a:ext cx="5600391"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Segnaposto testo 38">
            <a:extLst>
              <a:ext uri="{FF2B5EF4-FFF2-40B4-BE49-F238E27FC236}">
                <a16:creationId xmlns:a16="http://schemas.microsoft.com/office/drawing/2014/main" id="{D41B37F4-2978-F902-7F2F-840F78ABC294}"/>
              </a:ext>
            </a:extLst>
          </p:cNvPr>
          <p:cNvSpPr>
            <a:spLocks noGrp="1"/>
          </p:cNvSpPr>
          <p:nvPr>
            <p:ph type="body" sz="quarter" idx="32" hasCustomPrompt="1"/>
          </p:nvPr>
        </p:nvSpPr>
        <p:spPr>
          <a:xfrm>
            <a:off x="451361" y="3966312"/>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11" name="Rettangolo con angoli arrotondati 10">
            <a:extLst>
              <a:ext uri="{FF2B5EF4-FFF2-40B4-BE49-F238E27FC236}">
                <a16:creationId xmlns:a16="http://schemas.microsoft.com/office/drawing/2014/main" id="{EBD18C2C-2076-CDD4-B889-D6510A399FEA}"/>
              </a:ext>
            </a:extLst>
          </p:cNvPr>
          <p:cNvSpPr/>
          <p:nvPr userDrawn="1"/>
        </p:nvSpPr>
        <p:spPr>
          <a:xfrm>
            <a:off x="6096001" y="3920112"/>
            <a:ext cx="5600391" cy="475787"/>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2" name="Segnaposto testo 38">
            <a:extLst>
              <a:ext uri="{FF2B5EF4-FFF2-40B4-BE49-F238E27FC236}">
                <a16:creationId xmlns:a16="http://schemas.microsoft.com/office/drawing/2014/main" id="{9C02885B-8B53-DDC5-9CEE-316657E7DB57}"/>
              </a:ext>
            </a:extLst>
          </p:cNvPr>
          <p:cNvSpPr>
            <a:spLocks noGrp="1"/>
          </p:cNvSpPr>
          <p:nvPr>
            <p:ph type="body" sz="quarter" idx="33" hasCustomPrompt="1"/>
          </p:nvPr>
        </p:nvSpPr>
        <p:spPr>
          <a:xfrm>
            <a:off x="6200434" y="3966312"/>
            <a:ext cx="2227332" cy="360203"/>
          </a:xfrm>
          <a:prstGeom prst="rect">
            <a:avLst/>
          </a:prstGeom>
        </p:spPr>
        <p:txBody>
          <a:bodyPr/>
          <a:lstStyle>
            <a:lvl1pPr marL="0" indent="0" algn="l">
              <a:spcBef>
                <a:spcPts val="0"/>
              </a:spcBef>
              <a:buFontTx/>
              <a:buNone/>
              <a:defRPr sz="2000" b="0" i="0">
                <a:solidFill>
                  <a:srgbClr val="455259"/>
                </a:solidFill>
                <a:latin typeface="Corbel" panose="020B0503020204020204" pitchFamily="34" charset="0"/>
              </a:defRPr>
            </a:lvl1pPr>
          </a:lstStyle>
          <a:p>
            <a:pPr lvl="0"/>
            <a:r>
              <a:rPr lang="it-IT"/>
              <a:t>Short </a:t>
            </a:r>
            <a:r>
              <a:rPr lang="it-IT" err="1"/>
              <a:t>title</a:t>
            </a:r>
            <a:r>
              <a:rPr lang="it-IT"/>
              <a:t> </a:t>
            </a:r>
            <a:r>
              <a:rPr lang="it-IT" err="1"/>
              <a:t>here</a:t>
            </a:r>
            <a:endParaRPr lang="it-IT"/>
          </a:p>
        </p:txBody>
      </p:sp>
      <p:sp>
        <p:nvSpPr>
          <p:cNvPr id="13" name="Segnaposto testo 32">
            <a:extLst>
              <a:ext uri="{FF2B5EF4-FFF2-40B4-BE49-F238E27FC236}">
                <a16:creationId xmlns:a16="http://schemas.microsoft.com/office/drawing/2014/main" id="{3AC3B664-6EB2-E763-A185-79D73B9B4EF6}"/>
              </a:ext>
            </a:extLst>
          </p:cNvPr>
          <p:cNvSpPr>
            <a:spLocks noGrp="1"/>
          </p:cNvSpPr>
          <p:nvPr>
            <p:ph type="body" sz="quarter" idx="14" hasCustomPrompt="1"/>
          </p:nvPr>
        </p:nvSpPr>
        <p:spPr>
          <a:xfrm>
            <a:off x="284977" y="2162096"/>
            <a:ext cx="5551035" cy="542693"/>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14" name="Segnaposto grafico 37">
            <a:extLst>
              <a:ext uri="{FF2B5EF4-FFF2-40B4-BE49-F238E27FC236}">
                <a16:creationId xmlns:a16="http://schemas.microsoft.com/office/drawing/2014/main" id="{4750CB6A-1AD1-14C6-1AAE-E57606B866EB}"/>
              </a:ext>
            </a:extLst>
          </p:cNvPr>
          <p:cNvSpPr>
            <a:spLocks noGrp="1"/>
          </p:cNvSpPr>
          <p:nvPr>
            <p:ph type="chart" sz="quarter" idx="18" hasCustomPrompt="1"/>
          </p:nvPr>
        </p:nvSpPr>
        <p:spPr>
          <a:xfrm>
            <a:off x="284977" y="2829832"/>
            <a:ext cx="5551035" cy="1024993"/>
          </a:xfrm>
          <a:prstGeom prst="rect">
            <a:avLst/>
          </a:prstGeom>
        </p:spPr>
        <p:txBody>
          <a:bodyPr/>
          <a:lstStyle>
            <a:lvl1pPr>
              <a:defRPr sz="1600" b="0" i="0">
                <a:solidFill>
                  <a:srgbClr val="465259"/>
                </a:solidFill>
                <a:latin typeface="Corbel" panose="020B0503020204020204" pitchFamily="34" charset="0"/>
              </a:defRPr>
            </a:lvl1pPr>
          </a:lstStyle>
          <a:p>
            <a:r>
              <a:rPr lang="it-IT" err="1"/>
              <a:t>Graphs</a:t>
            </a:r>
            <a:endParaRPr lang="it-IT"/>
          </a:p>
        </p:txBody>
      </p:sp>
      <p:sp>
        <p:nvSpPr>
          <p:cNvPr id="15" name="Segnaposto testo 32">
            <a:extLst>
              <a:ext uri="{FF2B5EF4-FFF2-40B4-BE49-F238E27FC236}">
                <a16:creationId xmlns:a16="http://schemas.microsoft.com/office/drawing/2014/main" id="{361CD454-E7A5-F65A-F560-E0D35182F5FA}"/>
              </a:ext>
            </a:extLst>
          </p:cNvPr>
          <p:cNvSpPr>
            <a:spLocks noGrp="1"/>
          </p:cNvSpPr>
          <p:nvPr>
            <p:ph type="body" sz="quarter" idx="34" hasCustomPrompt="1"/>
          </p:nvPr>
        </p:nvSpPr>
        <p:spPr>
          <a:xfrm>
            <a:off x="284977" y="4516080"/>
            <a:ext cx="5551035" cy="542693"/>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16" name="Segnaposto grafico 37">
            <a:extLst>
              <a:ext uri="{FF2B5EF4-FFF2-40B4-BE49-F238E27FC236}">
                <a16:creationId xmlns:a16="http://schemas.microsoft.com/office/drawing/2014/main" id="{E45C6DB1-60CA-0326-9B01-2D1D12D53D4C}"/>
              </a:ext>
            </a:extLst>
          </p:cNvPr>
          <p:cNvSpPr>
            <a:spLocks noGrp="1"/>
          </p:cNvSpPr>
          <p:nvPr>
            <p:ph type="chart" sz="quarter" idx="35" hasCustomPrompt="1"/>
          </p:nvPr>
        </p:nvSpPr>
        <p:spPr>
          <a:xfrm>
            <a:off x="284977" y="5183816"/>
            <a:ext cx="5551035" cy="986365"/>
          </a:xfrm>
          <a:prstGeom prst="rect">
            <a:avLst/>
          </a:prstGeom>
        </p:spPr>
        <p:txBody>
          <a:bodyPr/>
          <a:lstStyle>
            <a:lvl1pPr>
              <a:defRPr sz="1600" b="0" i="0">
                <a:solidFill>
                  <a:srgbClr val="465259"/>
                </a:solidFill>
                <a:latin typeface="Corbel" panose="020B0503020204020204" pitchFamily="34" charset="0"/>
              </a:defRPr>
            </a:lvl1pPr>
          </a:lstStyle>
          <a:p>
            <a:r>
              <a:rPr lang="it-IT" err="1"/>
              <a:t>Graphs</a:t>
            </a:r>
            <a:endParaRPr lang="it-IT"/>
          </a:p>
        </p:txBody>
      </p:sp>
      <p:sp>
        <p:nvSpPr>
          <p:cNvPr id="17" name="Segnaposto testo 32">
            <a:extLst>
              <a:ext uri="{FF2B5EF4-FFF2-40B4-BE49-F238E27FC236}">
                <a16:creationId xmlns:a16="http://schemas.microsoft.com/office/drawing/2014/main" id="{0B0FCC65-3CB6-95C8-8BDB-F3D161F82F54}"/>
              </a:ext>
            </a:extLst>
          </p:cNvPr>
          <p:cNvSpPr>
            <a:spLocks noGrp="1"/>
          </p:cNvSpPr>
          <p:nvPr>
            <p:ph type="body" sz="quarter" idx="36" hasCustomPrompt="1"/>
          </p:nvPr>
        </p:nvSpPr>
        <p:spPr>
          <a:xfrm>
            <a:off x="6095796" y="4516080"/>
            <a:ext cx="5551035" cy="542693"/>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18" name="Segnaposto grafico 37">
            <a:extLst>
              <a:ext uri="{FF2B5EF4-FFF2-40B4-BE49-F238E27FC236}">
                <a16:creationId xmlns:a16="http://schemas.microsoft.com/office/drawing/2014/main" id="{D42119AE-6219-089F-E502-481DD406F743}"/>
              </a:ext>
            </a:extLst>
          </p:cNvPr>
          <p:cNvSpPr>
            <a:spLocks noGrp="1"/>
          </p:cNvSpPr>
          <p:nvPr>
            <p:ph type="chart" sz="quarter" idx="37" hasCustomPrompt="1"/>
          </p:nvPr>
        </p:nvSpPr>
        <p:spPr>
          <a:xfrm>
            <a:off x="6095796" y="5183816"/>
            <a:ext cx="5551035" cy="986365"/>
          </a:xfrm>
          <a:prstGeom prst="rect">
            <a:avLst/>
          </a:prstGeom>
        </p:spPr>
        <p:txBody>
          <a:bodyPr/>
          <a:lstStyle>
            <a:lvl1pPr>
              <a:defRPr sz="1600" b="0" i="0">
                <a:solidFill>
                  <a:srgbClr val="465259"/>
                </a:solidFill>
                <a:latin typeface="Corbel" panose="020B0503020204020204" pitchFamily="34" charset="0"/>
              </a:defRPr>
            </a:lvl1pPr>
          </a:lstStyle>
          <a:p>
            <a:r>
              <a:rPr lang="it-IT" err="1"/>
              <a:t>Graphs</a:t>
            </a:r>
            <a:endParaRPr lang="it-IT"/>
          </a:p>
        </p:txBody>
      </p:sp>
      <p:sp>
        <p:nvSpPr>
          <p:cNvPr id="19" name="Segnaposto testo 32">
            <a:extLst>
              <a:ext uri="{FF2B5EF4-FFF2-40B4-BE49-F238E27FC236}">
                <a16:creationId xmlns:a16="http://schemas.microsoft.com/office/drawing/2014/main" id="{99A69C34-09AD-F810-D452-B8B624367B4F}"/>
              </a:ext>
            </a:extLst>
          </p:cNvPr>
          <p:cNvSpPr>
            <a:spLocks noGrp="1"/>
          </p:cNvSpPr>
          <p:nvPr>
            <p:ph type="body" sz="quarter" idx="38" hasCustomPrompt="1"/>
          </p:nvPr>
        </p:nvSpPr>
        <p:spPr>
          <a:xfrm>
            <a:off x="6145356" y="2162096"/>
            <a:ext cx="5551035" cy="1692728"/>
          </a:xfrm>
          <a:prstGeom prst="rect">
            <a:avLst/>
          </a:prstGeom>
        </p:spPr>
        <p:txBody>
          <a:bodyPr/>
          <a:lstStyle>
            <a:lvl1pPr marL="0" indent="0">
              <a:spcBef>
                <a:spcPts val="0"/>
              </a:spcBef>
              <a:buNone/>
              <a:defRPr sz="1600" b="0" i="0">
                <a:solidFill>
                  <a:srgbClr val="465259"/>
                </a:solidFill>
                <a:latin typeface="Corbel" panose="020B0503020204020204" pitchFamily="34" charset="0"/>
              </a:defRPr>
            </a:lvl1pPr>
          </a:lstStyle>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a:p>
            <a:r>
              <a:rPr lang="it-IT">
                <a:solidFill>
                  <a:srgbClr val="485155"/>
                </a:solidFill>
                <a:effectLst/>
                <a:latin typeface="Corbel" panose="020B0503020204020204" pitchFamily="34" charset="0"/>
              </a:rPr>
              <a:t>•  </a:t>
            </a:r>
            <a:r>
              <a:rPr lang="it-IT" err="1">
                <a:solidFill>
                  <a:srgbClr val="485155"/>
                </a:solidFill>
                <a:effectLst/>
                <a:latin typeface="Corbel" panose="020B0503020204020204" pitchFamily="34" charset="0"/>
              </a:rPr>
              <a:t>Type</a:t>
            </a:r>
            <a:r>
              <a:rPr lang="it-IT">
                <a:solidFill>
                  <a:srgbClr val="485155"/>
                </a:solidFill>
                <a:effectLst/>
                <a:latin typeface="Corbel" panose="020B0503020204020204" pitchFamily="34" charset="0"/>
              </a:rPr>
              <a:t> text </a:t>
            </a:r>
            <a:r>
              <a:rPr lang="it-IT" err="1">
                <a:solidFill>
                  <a:srgbClr val="485155"/>
                </a:solidFill>
                <a:effectLst/>
                <a:latin typeface="Corbel" panose="020B0503020204020204" pitchFamily="34" charset="0"/>
              </a:rPr>
              <a:t>here</a:t>
            </a:r>
            <a:endParaRPr lang="it-IT">
              <a:solidFill>
                <a:srgbClr val="485155"/>
              </a:solidFill>
              <a:effectLst/>
              <a:latin typeface="Corbel" panose="020B0503020204020204" pitchFamily="34" charset="0"/>
            </a:endParaRPr>
          </a:p>
        </p:txBody>
      </p:sp>
      <p:sp>
        <p:nvSpPr>
          <p:cNvPr id="3" name="Segnaposto numero diapositiva 5">
            <a:extLst>
              <a:ext uri="{FF2B5EF4-FFF2-40B4-BE49-F238E27FC236}">
                <a16:creationId xmlns:a16="http://schemas.microsoft.com/office/drawing/2014/main" id="{7FC17C0C-ECAB-3BF5-6908-61B75CA67BE2}"/>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Tree>
    <p:extLst>
      <p:ext uri="{BB962C8B-B14F-4D97-AF65-F5344CB8AC3E}">
        <p14:creationId xmlns:p14="http://schemas.microsoft.com/office/powerpoint/2010/main" val="150070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iniziale - imag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7A671D-7EDF-4265-AB2A-8C243C0521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51" y="-45057"/>
            <a:ext cx="12294575" cy="690221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951805E-B12F-41B4-BD55-18D6B8D141F0}"/>
              </a:ext>
            </a:extLst>
          </p:cNvPr>
          <p:cNvSpPr>
            <a:spLocks noGrp="1"/>
          </p:cNvSpPr>
          <p:nvPr>
            <p:ph type="ctrTitle" hasCustomPrompt="1"/>
          </p:nvPr>
        </p:nvSpPr>
        <p:spPr>
          <a:xfrm>
            <a:off x="1005573" y="1122363"/>
            <a:ext cx="5210175" cy="2387600"/>
          </a:xfrm>
        </p:spPr>
        <p:txBody>
          <a:bodyPr anchor="b">
            <a:normAutofit/>
          </a:bodyPr>
          <a:lstStyle>
            <a:lvl1pPr algn="l">
              <a:defRPr sz="3000" b="1">
                <a:solidFill>
                  <a:schemeClr val="bg1"/>
                </a:solidFill>
              </a:defRPr>
            </a:lvl1pPr>
          </a:lstStyle>
          <a:p>
            <a:r>
              <a:rPr lang="it-IT" dirty="0" err="1"/>
              <a:t>Add</a:t>
            </a:r>
            <a:r>
              <a:rPr lang="it-IT" dirty="0"/>
              <a:t> Title</a:t>
            </a:r>
          </a:p>
        </p:txBody>
      </p:sp>
      <p:sp>
        <p:nvSpPr>
          <p:cNvPr id="3" name="Sottotitolo 2">
            <a:extLst>
              <a:ext uri="{FF2B5EF4-FFF2-40B4-BE49-F238E27FC236}">
                <a16:creationId xmlns:a16="http://schemas.microsoft.com/office/drawing/2014/main" id="{1D5946A2-5D27-4FE9-8B93-AE1370329651}"/>
              </a:ext>
            </a:extLst>
          </p:cNvPr>
          <p:cNvSpPr>
            <a:spLocks noGrp="1"/>
          </p:cNvSpPr>
          <p:nvPr>
            <p:ph type="subTitle" idx="1" hasCustomPrompt="1"/>
          </p:nvPr>
        </p:nvSpPr>
        <p:spPr>
          <a:xfrm>
            <a:off x="1005573" y="3602038"/>
            <a:ext cx="5210176" cy="1655762"/>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Add</a:t>
            </a:r>
            <a:r>
              <a:rPr lang="it-IT" dirty="0"/>
              <a:t> </a:t>
            </a:r>
            <a:r>
              <a:rPr lang="it-IT" dirty="0" err="1"/>
              <a:t>Subtitle</a:t>
            </a:r>
            <a:endParaRPr lang="it-IT" dirty="0"/>
          </a:p>
        </p:txBody>
      </p:sp>
      <p:pic>
        <p:nvPicPr>
          <p:cNvPr id="11" name="Google Shape;142;p3">
            <a:extLst>
              <a:ext uri="{FF2B5EF4-FFF2-40B4-BE49-F238E27FC236}">
                <a16:creationId xmlns:a16="http://schemas.microsoft.com/office/drawing/2014/main" id="{19D12E4F-B8E0-45B0-927A-464DBF945625}"/>
              </a:ext>
            </a:extLst>
          </p:cNvPr>
          <p:cNvPicPr preferRelativeResize="0"/>
          <p:nvPr/>
        </p:nvPicPr>
        <p:blipFill rotWithShape="1">
          <a:blip r:embed="rId3">
            <a:alphaModFix/>
          </a:blip>
          <a:srcRect/>
          <a:stretch/>
        </p:blipFill>
        <p:spPr>
          <a:xfrm>
            <a:off x="7837710" y="2707209"/>
            <a:ext cx="2943142" cy="1754259"/>
          </a:xfrm>
          <a:prstGeom prst="rect">
            <a:avLst/>
          </a:prstGeom>
          <a:noFill/>
          <a:ln>
            <a:noFill/>
          </a:ln>
        </p:spPr>
      </p:pic>
    </p:spTree>
    <p:extLst>
      <p:ext uri="{BB962C8B-B14F-4D97-AF65-F5344CB8AC3E}">
        <p14:creationId xmlns:p14="http://schemas.microsoft.com/office/powerpoint/2010/main" val="3019402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p:bg>
      <p:bgPr>
        <a:solidFill>
          <a:schemeClr val="bg1">
            <a:alpha val="0"/>
          </a:schemeClr>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1CA21D2-6404-8C08-2DA8-34752A8FE265}"/>
              </a:ext>
            </a:extLst>
          </p:cNvPr>
          <p:cNvPicPr>
            <a:picLocks noChangeAspect="1"/>
          </p:cNvPicPr>
          <p:nvPr/>
        </p:nvPicPr>
        <p:blipFill>
          <a:blip r:embed="rId2"/>
          <a:stretch>
            <a:fillRect/>
          </a:stretch>
        </p:blipFill>
        <p:spPr>
          <a:xfrm>
            <a:off x="1155803" y="2464208"/>
            <a:ext cx="10615551" cy="2929040"/>
          </a:xfrm>
          <a:prstGeom prst="rect">
            <a:avLst/>
          </a:prstGeom>
        </p:spPr>
      </p:pic>
      <p:sp>
        <p:nvSpPr>
          <p:cNvPr id="9" name="CasellaDiTesto 8">
            <a:extLst>
              <a:ext uri="{FF2B5EF4-FFF2-40B4-BE49-F238E27FC236}">
                <a16:creationId xmlns:a16="http://schemas.microsoft.com/office/drawing/2014/main" id="{1CFB2C3F-0B6F-5E0B-9904-53CD779C1824}"/>
              </a:ext>
            </a:extLst>
          </p:cNvPr>
          <p:cNvSpPr txBox="1"/>
          <p:nvPr/>
        </p:nvSpPr>
        <p:spPr>
          <a:xfrm>
            <a:off x="10933151" y="6262447"/>
            <a:ext cx="988099" cy="359009"/>
          </a:xfrm>
          <a:prstGeom prst="rect">
            <a:avLst/>
          </a:prstGeom>
          <a:noFill/>
        </p:spPr>
        <p:txBody>
          <a:bodyPr wrap="square">
            <a:spAutoFit/>
          </a:bodyPr>
          <a:lstStyle/>
          <a:p>
            <a:pPr algn="r"/>
            <a:r>
              <a:rPr lang="it-IT" sz="1733" b="0" i="0" spc="0" dirty="0" err="1">
                <a:solidFill>
                  <a:srgbClr val="005A9E"/>
                </a:solidFill>
                <a:effectLst/>
                <a:latin typeface="Corbel" panose="020B0503020204020204" pitchFamily="34" charset="0"/>
              </a:rPr>
              <a:t>bff.com</a:t>
            </a:r>
            <a:endParaRPr lang="it-IT" sz="1733" b="0" i="0" spc="0" dirty="0">
              <a:solidFill>
                <a:srgbClr val="005A9E"/>
              </a:solidFill>
            </a:endParaRPr>
          </a:p>
        </p:txBody>
      </p:sp>
      <p:sp>
        <p:nvSpPr>
          <p:cNvPr id="21" name="Titolo 1">
            <a:extLst>
              <a:ext uri="{FF2B5EF4-FFF2-40B4-BE49-F238E27FC236}">
                <a16:creationId xmlns:a16="http://schemas.microsoft.com/office/drawing/2014/main" id="{E2A49021-FD63-0A51-80DA-E827E7F08FFD}"/>
              </a:ext>
            </a:extLst>
          </p:cNvPr>
          <p:cNvSpPr>
            <a:spLocks noGrp="1"/>
          </p:cNvSpPr>
          <p:nvPr>
            <p:ph type="title" hasCustomPrompt="1"/>
          </p:nvPr>
        </p:nvSpPr>
        <p:spPr>
          <a:xfrm>
            <a:off x="5965025" y="2707590"/>
            <a:ext cx="4948303" cy="1557113"/>
          </a:xfrm>
          <a:prstGeom prst="rect">
            <a:avLst/>
          </a:prstGeom>
        </p:spPr>
        <p:txBody>
          <a:bodyPr anchor="t">
            <a:normAutofit/>
          </a:bodyPr>
          <a:lstStyle>
            <a:lvl1pPr>
              <a:defRPr sz="3467" b="1" i="0">
                <a:solidFill>
                  <a:schemeClr val="bg1"/>
                </a:solidFill>
                <a:latin typeface="Corbel" panose="020B0503020204020204" pitchFamily="34" charset="0"/>
              </a:defRPr>
            </a:lvl1pPr>
          </a:lstStyle>
          <a:p>
            <a:r>
              <a:rPr lang="it-IT" dirty="0" err="1"/>
              <a:t>Type</a:t>
            </a:r>
            <a:r>
              <a:rPr lang="it-IT" dirty="0"/>
              <a:t> </a:t>
            </a:r>
            <a:r>
              <a:rPr lang="it-IT" dirty="0" err="1"/>
              <a:t>here</a:t>
            </a:r>
            <a:r>
              <a:rPr lang="it-IT" dirty="0"/>
              <a:t> the </a:t>
            </a:r>
            <a:r>
              <a:rPr lang="it-IT" dirty="0" err="1"/>
              <a:t>title</a:t>
            </a:r>
            <a:r>
              <a:rPr lang="it-IT" dirty="0"/>
              <a:t> </a:t>
            </a:r>
            <a:br>
              <a:rPr lang="it-IT" dirty="0"/>
            </a:br>
            <a:r>
              <a:rPr lang="it-IT" dirty="0"/>
              <a:t>of </a:t>
            </a:r>
            <a:r>
              <a:rPr lang="it-IT" dirty="0" err="1"/>
              <a:t>your</a:t>
            </a:r>
            <a:r>
              <a:rPr lang="it-IT" dirty="0"/>
              <a:t> slide</a:t>
            </a:r>
            <a:br>
              <a:rPr lang="it-IT" dirty="0"/>
            </a:br>
            <a:r>
              <a:rPr lang="it-IT" dirty="0" err="1"/>
              <a:t>presentation</a:t>
            </a:r>
            <a:endParaRPr lang="it-IT" dirty="0"/>
          </a:p>
        </p:txBody>
      </p:sp>
      <p:sp>
        <p:nvSpPr>
          <p:cNvPr id="22" name="Segnaposto testo 5">
            <a:extLst>
              <a:ext uri="{FF2B5EF4-FFF2-40B4-BE49-F238E27FC236}">
                <a16:creationId xmlns:a16="http://schemas.microsoft.com/office/drawing/2014/main" id="{95A953DB-619F-ED59-ED75-4977CE43E9C4}"/>
              </a:ext>
            </a:extLst>
          </p:cNvPr>
          <p:cNvSpPr>
            <a:spLocks noGrp="1"/>
          </p:cNvSpPr>
          <p:nvPr>
            <p:ph type="body" sz="quarter" idx="11" hasCustomPrompt="1"/>
          </p:nvPr>
        </p:nvSpPr>
        <p:spPr>
          <a:xfrm>
            <a:off x="5965025" y="4612645"/>
            <a:ext cx="4948303" cy="432663"/>
          </a:xfrm>
          <a:prstGeom prst="rect">
            <a:avLst/>
          </a:prstGeom>
        </p:spPr>
        <p:txBody>
          <a:bodyPr>
            <a:normAutofit/>
          </a:bodyPr>
          <a:lstStyle>
            <a:lvl1pPr marL="0" indent="0">
              <a:buNone/>
              <a:defRPr sz="2133" b="0" i="1">
                <a:solidFill>
                  <a:schemeClr val="bg1"/>
                </a:solidFill>
                <a:latin typeface="Corbel" panose="020B0503020204020204" pitchFamily="34" charset="0"/>
              </a:defRPr>
            </a:lvl1pPr>
          </a:lstStyle>
          <a:p>
            <a:pPr lvl="0"/>
            <a:r>
              <a:rPr lang="it-IT" dirty="0" err="1"/>
              <a:t>Type</a:t>
            </a:r>
            <a:r>
              <a:rPr lang="it-IT" dirty="0"/>
              <a:t> </a:t>
            </a:r>
            <a:r>
              <a:rPr lang="it-IT" dirty="0" err="1"/>
              <a:t>here</a:t>
            </a:r>
            <a:r>
              <a:rPr lang="it-IT" dirty="0"/>
              <a:t> the date</a:t>
            </a:r>
          </a:p>
        </p:txBody>
      </p:sp>
      <p:pic>
        <p:nvPicPr>
          <p:cNvPr id="5" name="Immagine 4">
            <a:extLst>
              <a:ext uri="{FF2B5EF4-FFF2-40B4-BE49-F238E27FC236}">
                <a16:creationId xmlns:a16="http://schemas.microsoft.com/office/drawing/2014/main" id="{74FE5DB6-8CBA-0E32-A743-DF44B2A31495}"/>
              </a:ext>
            </a:extLst>
          </p:cNvPr>
          <p:cNvPicPr>
            <a:picLocks noChangeAspect="1"/>
          </p:cNvPicPr>
          <p:nvPr/>
        </p:nvPicPr>
        <p:blipFill>
          <a:blip r:embed="rId3">
            <a:alphaModFix/>
          </a:blip>
          <a:stretch>
            <a:fillRect/>
          </a:stretch>
        </p:blipFill>
        <p:spPr>
          <a:xfrm>
            <a:off x="349603" y="1549344"/>
            <a:ext cx="2406299" cy="850712"/>
          </a:xfrm>
          <a:prstGeom prst="rect">
            <a:avLst/>
          </a:prstGeom>
        </p:spPr>
      </p:pic>
    </p:spTree>
    <p:extLst>
      <p:ext uri="{BB962C8B-B14F-4D97-AF65-F5344CB8AC3E}">
        <p14:creationId xmlns:p14="http://schemas.microsoft.com/office/powerpoint/2010/main" val="580818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_01">
    <p:spTree>
      <p:nvGrpSpPr>
        <p:cNvPr id="1" name=""/>
        <p:cNvGrpSpPr/>
        <p:nvPr/>
      </p:nvGrpSpPr>
      <p:grpSpPr>
        <a:xfrm>
          <a:off x="0" y="0"/>
          <a:ext cx="0" cy="0"/>
          <a:chOff x="0" y="0"/>
          <a:chExt cx="0" cy="0"/>
        </a:xfrm>
      </p:grpSpPr>
      <p:sp>
        <p:nvSpPr>
          <p:cNvPr id="7" name="Segnaposto testo 5">
            <a:extLst>
              <a:ext uri="{FF2B5EF4-FFF2-40B4-BE49-F238E27FC236}">
                <a16:creationId xmlns:a16="http://schemas.microsoft.com/office/drawing/2014/main" id="{28528808-62BC-C447-BAC8-39657C68407E}"/>
              </a:ext>
            </a:extLst>
          </p:cNvPr>
          <p:cNvSpPr>
            <a:spLocks noGrp="1"/>
          </p:cNvSpPr>
          <p:nvPr>
            <p:ph type="body" sz="quarter" idx="10" hasCustomPrompt="1"/>
          </p:nvPr>
        </p:nvSpPr>
        <p:spPr>
          <a:xfrm>
            <a:off x="6375401" y="4373563"/>
            <a:ext cx="5258627" cy="446243"/>
          </a:xfrm>
          <a:prstGeom prst="rect">
            <a:avLst/>
          </a:prstGeom>
        </p:spPr>
        <p:txBody>
          <a:bodyPr>
            <a:normAutofit/>
          </a:bodyPr>
          <a:lstStyle>
            <a:lvl1pPr marL="0" indent="0">
              <a:buNone/>
              <a:defRPr sz="2000" b="0" i="0">
                <a:solidFill>
                  <a:schemeClr val="bg1"/>
                </a:solidFill>
                <a:latin typeface="Corbel" panose="020B0503020204020204" pitchFamily="34" charset="0"/>
              </a:defRPr>
            </a:lvl1pPr>
          </a:lstStyle>
          <a:p>
            <a:pPr lvl="0"/>
            <a:r>
              <a:rPr lang="it-IT" dirty="0" err="1"/>
              <a:t>Type</a:t>
            </a:r>
            <a:r>
              <a:rPr lang="it-IT" dirty="0"/>
              <a:t> </a:t>
            </a:r>
            <a:r>
              <a:rPr lang="it-IT" dirty="0" err="1"/>
              <a:t>here</a:t>
            </a:r>
            <a:r>
              <a:rPr lang="it-IT" dirty="0"/>
              <a:t> sub </a:t>
            </a:r>
            <a:r>
              <a:rPr lang="it-IT" dirty="0" err="1"/>
              <a:t>title</a:t>
            </a:r>
            <a:endParaRPr lang="it-IT" dirty="0"/>
          </a:p>
        </p:txBody>
      </p:sp>
      <p:sp>
        <p:nvSpPr>
          <p:cNvPr id="8" name="Segnaposto testo 5">
            <a:extLst>
              <a:ext uri="{FF2B5EF4-FFF2-40B4-BE49-F238E27FC236}">
                <a16:creationId xmlns:a16="http://schemas.microsoft.com/office/drawing/2014/main" id="{AF13EAAD-FDB0-A149-A5F7-29CA0C99ABEF}"/>
              </a:ext>
            </a:extLst>
          </p:cNvPr>
          <p:cNvSpPr>
            <a:spLocks noGrp="1"/>
          </p:cNvSpPr>
          <p:nvPr>
            <p:ph type="body" sz="quarter" idx="11" hasCustomPrompt="1"/>
          </p:nvPr>
        </p:nvSpPr>
        <p:spPr>
          <a:xfrm>
            <a:off x="6375401" y="4840703"/>
            <a:ext cx="5258627" cy="446243"/>
          </a:xfrm>
          <a:prstGeom prst="rect">
            <a:avLst/>
          </a:prstGeom>
        </p:spPr>
        <p:txBody>
          <a:bodyPr>
            <a:normAutofit/>
          </a:bodyPr>
          <a:lstStyle>
            <a:lvl1pPr marL="0" indent="0">
              <a:buNone/>
              <a:defRPr sz="2000" b="0" i="1">
                <a:solidFill>
                  <a:schemeClr val="bg1"/>
                </a:solidFill>
                <a:latin typeface="Corbel" panose="020B0503020204020204" pitchFamily="34" charset="0"/>
              </a:defRPr>
            </a:lvl1pPr>
          </a:lstStyle>
          <a:p>
            <a:pPr lvl="0"/>
            <a:r>
              <a:rPr lang="it-IT" dirty="0" err="1"/>
              <a:t>Type</a:t>
            </a:r>
            <a:r>
              <a:rPr lang="it-IT" dirty="0"/>
              <a:t> </a:t>
            </a:r>
            <a:r>
              <a:rPr lang="it-IT" dirty="0" err="1"/>
              <a:t>here</a:t>
            </a:r>
            <a:r>
              <a:rPr lang="it-IT" dirty="0"/>
              <a:t> the date</a:t>
            </a:r>
          </a:p>
        </p:txBody>
      </p:sp>
      <p:sp>
        <p:nvSpPr>
          <p:cNvPr id="9" name="Segnaposto testo 2">
            <a:extLst>
              <a:ext uri="{FF2B5EF4-FFF2-40B4-BE49-F238E27FC236}">
                <a16:creationId xmlns:a16="http://schemas.microsoft.com/office/drawing/2014/main" id="{204E9E5C-95FE-2140-B75F-A07888290D16}"/>
              </a:ext>
            </a:extLst>
          </p:cNvPr>
          <p:cNvSpPr>
            <a:spLocks noGrp="1"/>
          </p:cNvSpPr>
          <p:nvPr>
            <p:ph type="body" sz="quarter" idx="12" hasCustomPrompt="1"/>
          </p:nvPr>
        </p:nvSpPr>
        <p:spPr>
          <a:xfrm>
            <a:off x="6375401" y="2588789"/>
            <a:ext cx="5259388" cy="1579563"/>
          </a:xfrm>
          <a:prstGeom prst="rect">
            <a:avLst/>
          </a:prstGeom>
        </p:spPr>
        <p:txBody>
          <a:bodyPr/>
          <a:lstStyle>
            <a:lvl1pPr marL="0" indent="0">
              <a:buNone/>
              <a:defRPr sz="3200" b="1" i="0">
                <a:solidFill>
                  <a:srgbClr val="005DA4"/>
                </a:solidFill>
                <a:latin typeface="Corbel" panose="020B0503020204020204" pitchFamily="34" charset="0"/>
              </a:defRPr>
            </a:lvl1pPr>
          </a:lstStyle>
          <a:p>
            <a:pPr lvl="0"/>
            <a:r>
              <a:rPr lang="it-IT" dirty="0" err="1"/>
              <a:t>Type</a:t>
            </a:r>
            <a:r>
              <a:rPr lang="it-IT" dirty="0"/>
              <a:t> </a:t>
            </a:r>
            <a:r>
              <a:rPr lang="it-IT" dirty="0" err="1"/>
              <a:t>here</a:t>
            </a:r>
            <a:r>
              <a:rPr lang="it-IT" dirty="0"/>
              <a:t> the </a:t>
            </a:r>
            <a:r>
              <a:rPr lang="it-IT" dirty="0" err="1"/>
              <a:t>title</a:t>
            </a:r>
            <a:r>
              <a:rPr lang="it-IT" dirty="0"/>
              <a:t> </a:t>
            </a:r>
            <a:br>
              <a:rPr lang="it-IT" dirty="0"/>
            </a:br>
            <a:r>
              <a:rPr lang="it-IT" dirty="0"/>
              <a:t>of </a:t>
            </a:r>
            <a:r>
              <a:rPr lang="it-IT" dirty="0" err="1"/>
              <a:t>your</a:t>
            </a:r>
            <a:r>
              <a:rPr lang="it-IT" dirty="0"/>
              <a:t> slide</a:t>
            </a:r>
            <a:br>
              <a:rPr lang="it-IT" dirty="0"/>
            </a:br>
            <a:r>
              <a:rPr lang="it-IT" dirty="0" err="1"/>
              <a:t>presentation</a:t>
            </a:r>
            <a:endParaRPr lang="it-IT" dirty="0"/>
          </a:p>
        </p:txBody>
      </p:sp>
    </p:spTree>
    <p:extLst>
      <p:ext uri="{BB962C8B-B14F-4D97-AF65-F5344CB8AC3E}">
        <p14:creationId xmlns:p14="http://schemas.microsoft.com/office/powerpoint/2010/main" val="120779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rgbClr val="07122D"/>
                </a:solidFill>
              </a:defRPr>
            </a:lvl1pPr>
          </a:lstStyle>
          <a:p>
            <a:r>
              <a:rPr lang="it-IT" dirty="0" err="1"/>
              <a:t>Add</a:t>
            </a:r>
            <a:r>
              <a:rPr lang="it-IT" dirty="0"/>
              <a:t> </a:t>
            </a:r>
            <a:r>
              <a:rPr lang="it-IT" dirty="0" err="1"/>
              <a:t>title</a:t>
            </a:r>
            <a:endParaRPr lang="it-IT" dirty="0"/>
          </a:p>
        </p:txBody>
      </p:sp>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2211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a:solidFill>
                  <a:schemeClr val="bg1">
                    <a:lumMod val="65000"/>
                  </a:schemeClr>
                </a:solidFill>
              </a:rPr>
              <a:t>This information is confidential and was prepared by TAS solely for the use of our client; it is not to be relied on by any 3rd party without TAS’s  prior written consent</a:t>
            </a:r>
          </a:p>
          <a:p>
            <a:endParaRPr lang="it-IT" sz="60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lvl1pPr>
          </a:lstStyle>
          <a:p>
            <a:fld id="{922C0101-B07F-4BEE-8EBE-7F01942137CA}" type="slidenum">
              <a:rPr lang="it-IT" smtClean="0"/>
              <a:t>‹N›</a:t>
            </a:fld>
            <a:endParaRPr lang="it-IT"/>
          </a:p>
        </p:txBody>
      </p:sp>
      <p:pic>
        <p:nvPicPr>
          <p:cNvPr id="10" name="Immagine 8">
            <a:extLst>
              <a:ext uri="{FF2B5EF4-FFF2-40B4-BE49-F238E27FC236}">
                <a16:creationId xmlns:a16="http://schemas.microsoft.com/office/drawing/2014/main" id="{402D3B01-06F0-4E7B-B021-DED15CEACE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9600" y="212400"/>
            <a:ext cx="920145" cy="381600"/>
          </a:xfrm>
          <a:prstGeom prst="rect">
            <a:avLst/>
          </a:prstGeom>
        </p:spPr>
      </p:pic>
    </p:spTree>
    <p:extLst>
      <p:ext uri="{BB962C8B-B14F-4D97-AF65-F5344CB8AC3E}">
        <p14:creationId xmlns:p14="http://schemas.microsoft.com/office/powerpoint/2010/main" val="37580414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BDF079-CD3D-4DF7-B938-A412D870D91E}"/>
              </a:ext>
            </a:extLst>
          </p:cNvPr>
          <p:cNvSpPr>
            <a:spLocks noGrp="1"/>
          </p:cNvSpPr>
          <p:nvPr>
            <p:ph type="dt" sz="half" idx="10"/>
          </p:nvPr>
        </p:nvSpPr>
        <p:spPr/>
        <p:txBody>
          <a:bodyPr/>
          <a:lstStyle/>
          <a:p>
            <a:fld id="{9D7E6A5E-D05A-4474-AD1D-D067FD65D58C}" type="datetimeFigureOut">
              <a:rPr lang="it-IT" smtClean="0"/>
              <a:t>28/10/2025</a:t>
            </a:fld>
            <a:endParaRPr lang="it-IT"/>
          </a:p>
        </p:txBody>
      </p:sp>
      <p:sp>
        <p:nvSpPr>
          <p:cNvPr id="3" name="Segnaposto piè di pagina 2">
            <a:extLst>
              <a:ext uri="{FF2B5EF4-FFF2-40B4-BE49-F238E27FC236}">
                <a16:creationId xmlns:a16="http://schemas.microsoft.com/office/drawing/2014/main" id="{B6775080-BCAE-4C2B-944E-AC4ABB5E943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ABF93F0-E556-406E-92EB-CF7FA05019FD}"/>
              </a:ext>
            </a:extLst>
          </p:cNvPr>
          <p:cNvSpPr>
            <a:spLocks noGrp="1"/>
          </p:cNvSpPr>
          <p:nvPr>
            <p:ph type="sldNum" sz="quarter" idx="12"/>
          </p:nvPr>
        </p:nvSpPr>
        <p:spPr/>
        <p:txBody>
          <a:bodyPr/>
          <a:lstStyle/>
          <a:p>
            <a:fld id="{44267E4F-1AC5-4C02-9E0E-7BC4FF5DA8B1}" type="slidenum">
              <a:rPr lang="it-IT" smtClean="0"/>
              <a:t>‹N›</a:t>
            </a:fld>
            <a:endParaRPr lang="it-IT"/>
          </a:p>
        </p:txBody>
      </p:sp>
    </p:spTree>
    <p:extLst>
      <p:ext uri="{BB962C8B-B14F-4D97-AF65-F5344CB8AC3E}">
        <p14:creationId xmlns:p14="http://schemas.microsoft.com/office/powerpoint/2010/main" val="355120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rgbClr val="07122D"/>
                </a:solidFill>
              </a:defRPr>
            </a:lvl1pPr>
          </a:lstStyle>
          <a:p>
            <a:r>
              <a:rPr lang="it-IT" dirty="0"/>
              <a:t>Aggiungi titolo</a:t>
            </a:r>
          </a:p>
        </p:txBody>
      </p:sp>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lumMod val="65000"/>
                  </a:schemeClr>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lvl1pPr>
          </a:lstStyle>
          <a:p>
            <a:fld id="{58394991-5320-4EEC-AAB2-000DB343F395}" type="slidenum">
              <a:rPr lang="it-IT" smtClean="0"/>
              <a:t>‹N›</a:t>
            </a:fld>
            <a:endParaRPr lang="it-IT"/>
          </a:p>
        </p:txBody>
      </p:sp>
      <p:cxnSp>
        <p:nvCxnSpPr>
          <p:cNvPr id="8" name="AgendaLine">
            <a:extLst>
              <a:ext uri="{FF2B5EF4-FFF2-40B4-BE49-F238E27FC236}">
                <a16:creationId xmlns:a16="http://schemas.microsoft.com/office/drawing/2014/main" id="{33725F9A-143F-4438-B304-9E16763B1108}"/>
              </a:ext>
            </a:extLst>
          </p:cNvPr>
          <p:cNvCxnSpPr>
            <a:cxnSpLocks/>
          </p:cNvCxnSpPr>
          <p:nvPr userDrawn="1"/>
        </p:nvCxnSpPr>
        <p:spPr bwMode="gray">
          <a:xfrm>
            <a:off x="334963" y="1197648"/>
            <a:ext cx="0" cy="5364000"/>
          </a:xfrm>
          <a:prstGeom prst="line">
            <a:avLst/>
          </a:prstGeom>
          <a:ln w="19050" cap="flat" cmpd="sng">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10" name="btfpColumnIndicatorGroup1">
            <a:extLst>
              <a:ext uri="{FF2B5EF4-FFF2-40B4-BE49-F238E27FC236}">
                <a16:creationId xmlns:a16="http://schemas.microsoft.com/office/drawing/2014/main" id="{59A3F28B-44D8-4FD6-8742-5A11122D08BE}"/>
              </a:ext>
            </a:extLst>
          </p:cNvPr>
          <p:cNvGrpSpPr/>
          <p:nvPr userDrawn="1"/>
        </p:nvGrpSpPr>
        <p:grpSpPr>
          <a:xfrm>
            <a:off x="0" y="-364167"/>
            <a:ext cx="12192000" cy="276989"/>
            <a:chOff x="0" y="-205740"/>
            <a:chExt cx="12192000" cy="137160"/>
          </a:xfrm>
        </p:grpSpPr>
        <p:sp>
          <p:nvSpPr>
            <p:cNvPr id="11" name="btfpColumnGapBlocker380864">
              <a:extLst>
                <a:ext uri="{FF2B5EF4-FFF2-40B4-BE49-F238E27FC236}">
                  <a16:creationId xmlns:a16="http://schemas.microsoft.com/office/drawing/2014/main" id="{BC555DC3-9DC6-425A-ADBD-D76AD256B384}"/>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2" name="btfpColumnGapBlocker333644">
              <a:extLst>
                <a:ext uri="{FF2B5EF4-FFF2-40B4-BE49-F238E27FC236}">
                  <a16:creationId xmlns:a16="http://schemas.microsoft.com/office/drawing/2014/main" id="{9EC867A8-871D-4709-8F38-53BB590B3F6B}"/>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3" name="btfpColumnIndicator724578">
              <a:extLst>
                <a:ext uri="{FF2B5EF4-FFF2-40B4-BE49-F238E27FC236}">
                  <a16:creationId xmlns:a16="http://schemas.microsoft.com/office/drawing/2014/main" id="{8B04DDF5-C548-41AA-B2AE-130FEC6EF715}"/>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545993">
              <a:extLst>
                <a:ext uri="{FF2B5EF4-FFF2-40B4-BE49-F238E27FC236}">
                  <a16:creationId xmlns:a16="http://schemas.microsoft.com/office/drawing/2014/main" id="{D4BE097C-6DB0-4A5D-8AB0-BB8A72A07934}"/>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6" name="btfpColumnGapBlocker305707">
              <a:extLst>
                <a:ext uri="{FF2B5EF4-FFF2-40B4-BE49-F238E27FC236}">
                  <a16:creationId xmlns:a16="http://schemas.microsoft.com/office/drawing/2014/main" id="{7F6FE0E6-634E-4B68-B79F-8609225483E1}"/>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7" name="btfpColumnIndicator290339">
              <a:extLst>
                <a:ext uri="{FF2B5EF4-FFF2-40B4-BE49-F238E27FC236}">
                  <a16:creationId xmlns:a16="http://schemas.microsoft.com/office/drawing/2014/main" id="{035F8513-50FF-48BB-92EC-ACDD49613CF0}"/>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345109">
              <a:extLst>
                <a:ext uri="{FF2B5EF4-FFF2-40B4-BE49-F238E27FC236}">
                  <a16:creationId xmlns:a16="http://schemas.microsoft.com/office/drawing/2014/main" id="{0E5FF9A0-3264-45A6-B9C3-B03F16D34DDA}"/>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820487">
              <a:extLst>
                <a:ext uri="{FF2B5EF4-FFF2-40B4-BE49-F238E27FC236}">
                  <a16:creationId xmlns:a16="http://schemas.microsoft.com/office/drawing/2014/main" id="{440DB3D9-9541-461C-8449-97C8421DBE29}"/>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0" name="btfpColumnIndicator670403">
              <a:extLst>
                <a:ext uri="{FF2B5EF4-FFF2-40B4-BE49-F238E27FC236}">
                  <a16:creationId xmlns:a16="http://schemas.microsoft.com/office/drawing/2014/main" id="{CE659033-17A2-488C-8296-56086F029340}"/>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353304">
              <a:extLst>
                <a:ext uri="{FF2B5EF4-FFF2-40B4-BE49-F238E27FC236}">
                  <a16:creationId xmlns:a16="http://schemas.microsoft.com/office/drawing/2014/main" id="{2CC46AE4-846B-4A5D-A219-9DEA18A23249}"/>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889283">
              <a:extLst>
                <a:ext uri="{FF2B5EF4-FFF2-40B4-BE49-F238E27FC236}">
                  <a16:creationId xmlns:a16="http://schemas.microsoft.com/office/drawing/2014/main" id="{E1286EEF-BD18-44B9-8473-33BFE58BA522}"/>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3" name="btfpColumnIndicator615512">
              <a:extLst>
                <a:ext uri="{FF2B5EF4-FFF2-40B4-BE49-F238E27FC236}">
                  <a16:creationId xmlns:a16="http://schemas.microsoft.com/office/drawing/2014/main" id="{B4E76F52-9FB3-4B52-B0A2-FF20FAF82E66}"/>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289166">
              <a:extLst>
                <a:ext uri="{FF2B5EF4-FFF2-40B4-BE49-F238E27FC236}">
                  <a16:creationId xmlns:a16="http://schemas.microsoft.com/office/drawing/2014/main" id="{F64AB151-5ACC-4B58-B87B-2C858B43B4D5}"/>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40820">
              <a:extLst>
                <a:ext uri="{FF2B5EF4-FFF2-40B4-BE49-F238E27FC236}">
                  <a16:creationId xmlns:a16="http://schemas.microsoft.com/office/drawing/2014/main" id="{9A4B1A8C-9EC1-466E-B7F6-CA73A70E511B}"/>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6" name="btfpColumnIndicator597307">
              <a:extLst>
                <a:ext uri="{FF2B5EF4-FFF2-40B4-BE49-F238E27FC236}">
                  <a16:creationId xmlns:a16="http://schemas.microsoft.com/office/drawing/2014/main" id="{CC42AC87-78AA-4AB7-AD75-31C99528B6AD}"/>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404741">
              <a:extLst>
                <a:ext uri="{FF2B5EF4-FFF2-40B4-BE49-F238E27FC236}">
                  <a16:creationId xmlns:a16="http://schemas.microsoft.com/office/drawing/2014/main" id="{3AD28F0A-DD1D-41B7-848F-2F9840A4C726}"/>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186959">
              <a:extLst>
                <a:ext uri="{FF2B5EF4-FFF2-40B4-BE49-F238E27FC236}">
                  <a16:creationId xmlns:a16="http://schemas.microsoft.com/office/drawing/2014/main" id="{0F8DF3A5-BAD1-4C7E-9F2F-CDB28972C5FA}"/>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9" name="btfpColumnIndicator548387">
              <a:extLst>
                <a:ext uri="{FF2B5EF4-FFF2-40B4-BE49-F238E27FC236}">
                  <a16:creationId xmlns:a16="http://schemas.microsoft.com/office/drawing/2014/main" id="{761FDE4F-B1AA-4F6F-879A-633FBBEA4A41}"/>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330724">
              <a:extLst>
                <a:ext uri="{FF2B5EF4-FFF2-40B4-BE49-F238E27FC236}">
                  <a16:creationId xmlns:a16="http://schemas.microsoft.com/office/drawing/2014/main" id="{A43DCBC2-F406-4142-B73C-CE8C0C0136A6}"/>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36FB788C-1E61-471A-B4E3-1869D56F88E8}"/>
              </a:ext>
            </a:extLst>
          </p:cNvPr>
          <p:cNvGrpSpPr/>
          <p:nvPr userDrawn="1"/>
        </p:nvGrpSpPr>
        <p:grpSpPr>
          <a:xfrm>
            <a:off x="0" y="6961189"/>
            <a:ext cx="12192000" cy="276989"/>
            <a:chOff x="0" y="-205740"/>
            <a:chExt cx="12192000" cy="137160"/>
          </a:xfrm>
        </p:grpSpPr>
        <p:sp>
          <p:nvSpPr>
            <p:cNvPr id="32" name="btfpColumnGapBlocker380864">
              <a:extLst>
                <a:ext uri="{FF2B5EF4-FFF2-40B4-BE49-F238E27FC236}">
                  <a16:creationId xmlns:a16="http://schemas.microsoft.com/office/drawing/2014/main" id="{82DF8480-340B-40B4-8296-6616B9C12121}"/>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3" name="btfpColumnGapBlocker333644">
              <a:extLst>
                <a:ext uri="{FF2B5EF4-FFF2-40B4-BE49-F238E27FC236}">
                  <a16:creationId xmlns:a16="http://schemas.microsoft.com/office/drawing/2014/main" id="{9343150E-DB39-4803-A1E3-E478DA5621A7}"/>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4" name="btfpColumnIndicator724578">
              <a:extLst>
                <a:ext uri="{FF2B5EF4-FFF2-40B4-BE49-F238E27FC236}">
                  <a16:creationId xmlns:a16="http://schemas.microsoft.com/office/drawing/2014/main" id="{DFED23BC-FE60-4630-B65C-6B6BBE75FF64}"/>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545993">
              <a:extLst>
                <a:ext uri="{FF2B5EF4-FFF2-40B4-BE49-F238E27FC236}">
                  <a16:creationId xmlns:a16="http://schemas.microsoft.com/office/drawing/2014/main" id="{1B6EE592-B866-495C-93CA-E0FFF4C57427}"/>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305707">
              <a:extLst>
                <a:ext uri="{FF2B5EF4-FFF2-40B4-BE49-F238E27FC236}">
                  <a16:creationId xmlns:a16="http://schemas.microsoft.com/office/drawing/2014/main" id="{DA00BD75-D9C9-4412-926C-E1CC8AB061E5}"/>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7" name="btfpColumnIndicator290339">
              <a:extLst>
                <a:ext uri="{FF2B5EF4-FFF2-40B4-BE49-F238E27FC236}">
                  <a16:creationId xmlns:a16="http://schemas.microsoft.com/office/drawing/2014/main" id="{E30227F1-22DE-473B-9FD4-7CBF4CDE0305}"/>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345109">
              <a:extLst>
                <a:ext uri="{FF2B5EF4-FFF2-40B4-BE49-F238E27FC236}">
                  <a16:creationId xmlns:a16="http://schemas.microsoft.com/office/drawing/2014/main" id="{DC63B3F1-54C5-4CCF-ACA4-B9941786F354}"/>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820487">
              <a:extLst>
                <a:ext uri="{FF2B5EF4-FFF2-40B4-BE49-F238E27FC236}">
                  <a16:creationId xmlns:a16="http://schemas.microsoft.com/office/drawing/2014/main" id="{4F0848EB-E585-4FAF-AA96-30FA234C02DD}"/>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0" name="btfpColumnIndicator670403">
              <a:extLst>
                <a:ext uri="{FF2B5EF4-FFF2-40B4-BE49-F238E27FC236}">
                  <a16:creationId xmlns:a16="http://schemas.microsoft.com/office/drawing/2014/main" id="{0344B53D-80EF-4CF1-82BC-2EC4B6279CE8}"/>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353304">
              <a:extLst>
                <a:ext uri="{FF2B5EF4-FFF2-40B4-BE49-F238E27FC236}">
                  <a16:creationId xmlns:a16="http://schemas.microsoft.com/office/drawing/2014/main" id="{BDB8876F-4F86-4915-ACD6-60604EFCE9DA}"/>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889283">
              <a:extLst>
                <a:ext uri="{FF2B5EF4-FFF2-40B4-BE49-F238E27FC236}">
                  <a16:creationId xmlns:a16="http://schemas.microsoft.com/office/drawing/2014/main" id="{08579A31-042E-4B7F-9D3E-96AFE0FD8AF3}"/>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3" name="btfpColumnIndicator615512">
              <a:extLst>
                <a:ext uri="{FF2B5EF4-FFF2-40B4-BE49-F238E27FC236}">
                  <a16:creationId xmlns:a16="http://schemas.microsoft.com/office/drawing/2014/main" id="{E78C6BA0-1500-4DFC-BEF9-A15319A9C4F9}"/>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289166">
              <a:extLst>
                <a:ext uri="{FF2B5EF4-FFF2-40B4-BE49-F238E27FC236}">
                  <a16:creationId xmlns:a16="http://schemas.microsoft.com/office/drawing/2014/main" id="{F970A702-7E61-4F28-B3EA-9D5CD6506DD1}"/>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840820">
              <a:extLst>
                <a:ext uri="{FF2B5EF4-FFF2-40B4-BE49-F238E27FC236}">
                  <a16:creationId xmlns:a16="http://schemas.microsoft.com/office/drawing/2014/main" id="{8AAE93FD-A33E-46EB-9578-03CA4DC6BC08}"/>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6" name="btfpColumnIndicator597307">
              <a:extLst>
                <a:ext uri="{FF2B5EF4-FFF2-40B4-BE49-F238E27FC236}">
                  <a16:creationId xmlns:a16="http://schemas.microsoft.com/office/drawing/2014/main" id="{1241F018-613A-48E2-A1BB-81AB6E5285AD}"/>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404741">
              <a:extLst>
                <a:ext uri="{FF2B5EF4-FFF2-40B4-BE49-F238E27FC236}">
                  <a16:creationId xmlns:a16="http://schemas.microsoft.com/office/drawing/2014/main" id="{29D38FD8-8CB9-4FC3-8434-28E26B3FB167}"/>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186959">
              <a:extLst>
                <a:ext uri="{FF2B5EF4-FFF2-40B4-BE49-F238E27FC236}">
                  <a16:creationId xmlns:a16="http://schemas.microsoft.com/office/drawing/2014/main" id="{E5949847-8E88-4B35-9391-932B0915F030}"/>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9" name="btfpColumnIndicator548387">
              <a:extLst>
                <a:ext uri="{FF2B5EF4-FFF2-40B4-BE49-F238E27FC236}">
                  <a16:creationId xmlns:a16="http://schemas.microsoft.com/office/drawing/2014/main" id="{8C454687-1BC6-4646-8DA1-A8A6194DD81D}"/>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330724">
              <a:extLst>
                <a:ext uri="{FF2B5EF4-FFF2-40B4-BE49-F238E27FC236}">
                  <a16:creationId xmlns:a16="http://schemas.microsoft.com/office/drawing/2014/main" id="{4B54AA24-BC18-4D55-9DA2-99A05F5C1898}"/>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pic>
        <p:nvPicPr>
          <p:cNvPr id="51" name="Immagine 8">
            <a:extLst>
              <a:ext uri="{FF2B5EF4-FFF2-40B4-BE49-F238E27FC236}">
                <a16:creationId xmlns:a16="http://schemas.microsoft.com/office/drawing/2014/main" id="{9FBADE3E-49A8-4691-8332-45BC7D8E6F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9600" y="212400"/>
            <a:ext cx="920145" cy="381600"/>
          </a:xfrm>
          <a:prstGeom prst="rect">
            <a:avLst/>
          </a:prstGeom>
        </p:spPr>
      </p:pic>
    </p:spTree>
    <p:extLst>
      <p:ext uri="{BB962C8B-B14F-4D97-AF65-F5344CB8AC3E}">
        <p14:creationId xmlns:p14="http://schemas.microsoft.com/office/powerpoint/2010/main" val="3651919948"/>
      </p:ext>
    </p:extLst>
  </p:cSld>
  <p:clrMapOvr>
    <a:masterClrMapping/>
  </p:clrMapOvr>
  <p:hf hdr="0" ftr="0" dt="0"/>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 up cambi sezione">
    <p:spTree>
      <p:nvGrpSpPr>
        <p:cNvPr id="1" name=""/>
        <p:cNvGrpSpPr/>
        <p:nvPr/>
      </p:nvGrpSpPr>
      <p:grpSpPr>
        <a:xfrm>
          <a:off x="0" y="0"/>
          <a:ext cx="0" cy="0"/>
          <a:chOff x="0" y="0"/>
          <a:chExt cx="0" cy="0"/>
        </a:xfrm>
      </p:grpSpPr>
      <p:sp>
        <p:nvSpPr>
          <p:cNvPr id="12" name="Google Shape;51;p29">
            <a:extLst>
              <a:ext uri="{FF2B5EF4-FFF2-40B4-BE49-F238E27FC236}">
                <a16:creationId xmlns:a16="http://schemas.microsoft.com/office/drawing/2014/main" id="{F0866895-37A7-42CE-935E-B8C734389371}"/>
              </a:ext>
            </a:extLst>
          </p:cNvPr>
          <p:cNvSpPr/>
          <p:nvPr/>
        </p:nvSpPr>
        <p:spPr>
          <a:xfrm flipH="1">
            <a:off x="0" y="-34974"/>
            <a:ext cx="12192000" cy="673556"/>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 name="Segnaposto piè di pagina 4">
            <a:extLst>
              <a:ext uri="{FF2B5EF4-FFF2-40B4-BE49-F238E27FC236}">
                <a16:creationId xmlns:a16="http://schemas.microsoft.com/office/drawing/2014/main" id="{EC92D086-BF7F-447D-AB01-354B47021C6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6EF2EF95-85D1-4154-BE17-50E08F940350}"/>
              </a:ext>
            </a:extLst>
          </p:cNvPr>
          <p:cNvSpPr>
            <a:spLocks noGrp="1"/>
          </p:cNvSpPr>
          <p:nvPr>
            <p:ph type="sldNum" sz="quarter" idx="12"/>
          </p:nvPr>
        </p:nvSpPr>
        <p:spPr/>
        <p:txBody>
          <a:bodyPr/>
          <a:lstStyle>
            <a:lvl1pPr>
              <a:defRPr>
                <a:solidFill>
                  <a:schemeClr val="bg1"/>
                </a:solidFill>
              </a:defRPr>
            </a:lvl1pPr>
          </a:lstStyle>
          <a:p>
            <a:fld id="{E6C9448C-F73B-4795-90EA-0DE690F0352B}" type="slidenum">
              <a:rPr lang="it-IT" smtClean="0"/>
              <a:t>‹N›</a:t>
            </a:fld>
            <a:endParaRPr lang="it-IT"/>
          </a:p>
        </p:txBody>
      </p:sp>
      <p:sp>
        <p:nvSpPr>
          <p:cNvPr id="10" name="Google Shape;33;p27">
            <a:extLst>
              <a:ext uri="{FF2B5EF4-FFF2-40B4-BE49-F238E27FC236}">
                <a16:creationId xmlns:a16="http://schemas.microsoft.com/office/drawing/2014/main" id="{589E45EE-6834-4D97-9D33-567023AB1211}"/>
              </a:ext>
            </a:extLst>
          </p:cNvPr>
          <p:cNvSpPr>
            <a:spLocks noGrp="1"/>
          </p:cNvSpPr>
          <p:nvPr>
            <p:ph type="body" idx="1" hasCustomPrompt="1"/>
          </p:nvPr>
        </p:nvSpPr>
        <p:spPr>
          <a:xfrm>
            <a:off x="0" y="661182"/>
            <a:ext cx="12192000" cy="6224242"/>
          </a:xfrm>
          <a:prstGeom prst="round1Rect">
            <a:avLst>
              <a:gd name="adj" fmla="val 16667"/>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7122D"/>
              </a:buClr>
              <a:buSzPts val="1600"/>
              <a:buChar char="•"/>
              <a:defRPr sz="2400" b="0" i="0">
                <a:solidFill>
                  <a:srgbClr val="07122D"/>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92100" algn="l">
              <a:lnSpc>
                <a:spcPct val="90000"/>
              </a:lnSpc>
              <a:spcBef>
                <a:spcPts val="500"/>
              </a:spcBef>
              <a:spcAft>
                <a:spcPts val="0"/>
              </a:spcAft>
              <a:buClr>
                <a:srgbClr val="07122D"/>
              </a:buClr>
              <a:buSzPts val="1000"/>
              <a:buChar char="•"/>
              <a:defRPr sz="1000" b="0" i="0">
                <a:solidFill>
                  <a:srgbClr val="07122D"/>
                </a:solidFill>
                <a:latin typeface="Arial"/>
                <a:ea typeface="Arial"/>
                <a:cs typeface="Arial"/>
                <a:sym typeface="Arial"/>
              </a:defRPr>
            </a:lvl2pPr>
            <a:lvl3pPr marL="1371600" lvl="2" indent="-330200" algn="l">
              <a:lnSpc>
                <a:spcPct val="90000"/>
              </a:lnSpc>
              <a:spcBef>
                <a:spcPts val="500"/>
              </a:spcBef>
              <a:spcAft>
                <a:spcPts val="0"/>
              </a:spcAft>
              <a:buClr>
                <a:srgbClr val="07122D"/>
              </a:buClr>
              <a:buSzPts val="1600"/>
              <a:buChar char="•"/>
              <a:defRPr b="0" i="0">
                <a:solidFill>
                  <a:srgbClr val="07122D"/>
                </a:solidFill>
                <a:latin typeface="Arial"/>
                <a:ea typeface="Arial"/>
                <a:cs typeface="Arial"/>
                <a:sym typeface="Arial"/>
              </a:defRPr>
            </a:lvl3pPr>
            <a:lvl4pPr marL="1828800" lvl="3" indent="-330200" algn="l">
              <a:lnSpc>
                <a:spcPct val="90000"/>
              </a:lnSpc>
              <a:spcBef>
                <a:spcPts val="500"/>
              </a:spcBef>
              <a:spcAft>
                <a:spcPts val="0"/>
              </a:spcAft>
              <a:buClr>
                <a:srgbClr val="07122D"/>
              </a:buClr>
              <a:buSzPts val="1600"/>
              <a:buChar char="•"/>
              <a:defRPr b="0" i="0">
                <a:solidFill>
                  <a:srgbClr val="07122D"/>
                </a:solidFill>
                <a:latin typeface="Arial"/>
                <a:ea typeface="Arial"/>
                <a:cs typeface="Arial"/>
                <a:sym typeface="Arial"/>
              </a:defRPr>
            </a:lvl4pPr>
            <a:lvl5pPr marL="2286000" lvl="4" indent="-330200" algn="l">
              <a:lnSpc>
                <a:spcPct val="90000"/>
              </a:lnSpc>
              <a:spcBef>
                <a:spcPts val="500"/>
              </a:spcBef>
              <a:spcAft>
                <a:spcPts val="0"/>
              </a:spcAft>
              <a:buClr>
                <a:srgbClr val="07122D"/>
              </a:buClr>
              <a:buSzPts val="1600"/>
              <a:buChar char="•"/>
              <a:defRPr b="0" i="0">
                <a:solidFill>
                  <a:srgbClr val="07122D"/>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it-IT" dirty="0"/>
              <a:t>Right click with the mouse to </a:t>
            </a:r>
            <a:r>
              <a:rPr lang="it-IT" dirty="0" err="1"/>
              <a:t>fill</a:t>
            </a:r>
            <a:r>
              <a:rPr lang="it-IT" dirty="0"/>
              <a:t> the </a:t>
            </a:r>
            <a:r>
              <a:rPr lang="it-IT" dirty="0" err="1"/>
              <a:t>shape</a:t>
            </a:r>
            <a:r>
              <a:rPr lang="it-IT" dirty="0"/>
              <a:t> with an image</a:t>
            </a:r>
          </a:p>
        </p:txBody>
      </p:sp>
      <p:sp>
        <p:nvSpPr>
          <p:cNvPr id="27" name="Segnaposto testo 26">
            <a:extLst>
              <a:ext uri="{FF2B5EF4-FFF2-40B4-BE49-F238E27FC236}">
                <a16:creationId xmlns:a16="http://schemas.microsoft.com/office/drawing/2014/main" id="{CF8F106B-EAB3-47FE-9C13-30459CD762AC}"/>
              </a:ext>
            </a:extLst>
          </p:cNvPr>
          <p:cNvSpPr>
            <a:spLocks noGrp="1"/>
          </p:cNvSpPr>
          <p:nvPr>
            <p:ph type="body" sz="quarter" idx="14" hasCustomPrompt="1"/>
          </p:nvPr>
        </p:nvSpPr>
        <p:spPr>
          <a:xfrm>
            <a:off x="511582" y="4960375"/>
            <a:ext cx="11223217" cy="1422400"/>
          </a:xfrm>
        </p:spPr>
        <p:txBody>
          <a:bodyPr>
            <a:noAutofit/>
          </a:bodyPr>
          <a:lstStyle>
            <a:lvl1pPr marL="0" indent="0">
              <a:buNone/>
              <a:defRPr lang="it-IT" sz="10000" b="1" u="none" strike="noStrike" kern="1200" cap="none" dirty="0" smtClean="0">
                <a:ln w="19050">
                  <a:solidFill>
                    <a:schemeClr val="bg1"/>
                  </a:solidFill>
                </a:ln>
                <a:no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Inserire testo</a:t>
            </a:r>
          </a:p>
        </p:txBody>
      </p:sp>
      <p:sp>
        <p:nvSpPr>
          <p:cNvPr id="11" name="Titolo 1">
            <a:extLst>
              <a:ext uri="{FF2B5EF4-FFF2-40B4-BE49-F238E27FC236}">
                <a16:creationId xmlns:a16="http://schemas.microsoft.com/office/drawing/2014/main" id="{E5C7E8F9-3DB7-4FFE-9E63-2A5C454AB964}"/>
              </a:ext>
            </a:extLst>
          </p:cNvPr>
          <p:cNvSpPr>
            <a:spLocks noGrp="1"/>
          </p:cNvSpPr>
          <p:nvPr>
            <p:ph type="title" hasCustomPrompt="1"/>
          </p:nvPr>
        </p:nvSpPr>
        <p:spPr>
          <a:xfrm>
            <a:off x="226142" y="0"/>
            <a:ext cx="11127658" cy="687743"/>
          </a:xfrm>
        </p:spPr>
        <p:txBody>
          <a:bodyPr>
            <a:normAutofit/>
          </a:bodyPr>
          <a:lstStyle>
            <a:lvl1pPr>
              <a:defRPr sz="2400" b="1">
                <a:solidFill>
                  <a:schemeClr val="tx1"/>
                </a:solidFill>
              </a:defRPr>
            </a:lvl1pPr>
          </a:lstStyle>
          <a:p>
            <a:r>
              <a:rPr lang="en-US" noProof="0" dirty="0"/>
              <a:t>Add Title</a:t>
            </a:r>
            <a:endParaRPr lang="it-IT" dirty="0"/>
          </a:p>
        </p:txBody>
      </p:sp>
      <p:pic>
        <p:nvPicPr>
          <p:cNvPr id="14" name="Immagine 8">
            <a:extLst>
              <a:ext uri="{FF2B5EF4-FFF2-40B4-BE49-F238E27FC236}">
                <a16:creationId xmlns:a16="http://schemas.microsoft.com/office/drawing/2014/main" id="{A853BF40-90AA-46DF-866A-4E81475B6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144" y="158533"/>
            <a:ext cx="605309" cy="251032"/>
          </a:xfrm>
          <a:prstGeom prst="rect">
            <a:avLst/>
          </a:prstGeom>
        </p:spPr>
      </p:pic>
      <p:grpSp>
        <p:nvGrpSpPr>
          <p:cNvPr id="9" name="btfpColumnIndicatorGroup1">
            <a:extLst>
              <a:ext uri="{FF2B5EF4-FFF2-40B4-BE49-F238E27FC236}">
                <a16:creationId xmlns:a16="http://schemas.microsoft.com/office/drawing/2014/main" id="{AD5DB452-5854-497F-8642-49057F6C6D7C}"/>
              </a:ext>
            </a:extLst>
          </p:cNvPr>
          <p:cNvGrpSpPr/>
          <p:nvPr/>
        </p:nvGrpSpPr>
        <p:grpSpPr>
          <a:xfrm>
            <a:off x="0" y="-364167"/>
            <a:ext cx="12192000" cy="276989"/>
            <a:chOff x="0" y="-205740"/>
            <a:chExt cx="12192000" cy="137160"/>
          </a:xfrm>
        </p:grpSpPr>
        <p:sp>
          <p:nvSpPr>
            <p:cNvPr id="13" name="btfpColumnGapBlocker380864">
              <a:extLst>
                <a:ext uri="{FF2B5EF4-FFF2-40B4-BE49-F238E27FC236}">
                  <a16:creationId xmlns:a16="http://schemas.microsoft.com/office/drawing/2014/main" id="{4A542737-5426-413B-B8FD-4644795BCC3E}"/>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5" name="btfpColumnGapBlocker333644">
              <a:extLst>
                <a:ext uri="{FF2B5EF4-FFF2-40B4-BE49-F238E27FC236}">
                  <a16:creationId xmlns:a16="http://schemas.microsoft.com/office/drawing/2014/main" id="{F32D3309-7B1D-4CFE-8790-9F3EB2B0961E}"/>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6" name="btfpColumnIndicator724578">
              <a:extLst>
                <a:ext uri="{FF2B5EF4-FFF2-40B4-BE49-F238E27FC236}">
                  <a16:creationId xmlns:a16="http://schemas.microsoft.com/office/drawing/2014/main" id="{E961BCE2-7629-4272-A8B7-BF1A362F7DD5}"/>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545993">
              <a:extLst>
                <a:ext uri="{FF2B5EF4-FFF2-40B4-BE49-F238E27FC236}">
                  <a16:creationId xmlns:a16="http://schemas.microsoft.com/office/drawing/2014/main" id="{656F4647-C630-43DA-BBFB-812FF4BE0F69}"/>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305707">
              <a:extLst>
                <a:ext uri="{FF2B5EF4-FFF2-40B4-BE49-F238E27FC236}">
                  <a16:creationId xmlns:a16="http://schemas.microsoft.com/office/drawing/2014/main" id="{D4100020-5109-48A7-BBFC-AD603568A278}"/>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9" name="btfpColumnIndicator290339">
              <a:extLst>
                <a:ext uri="{FF2B5EF4-FFF2-40B4-BE49-F238E27FC236}">
                  <a16:creationId xmlns:a16="http://schemas.microsoft.com/office/drawing/2014/main" id="{C084B253-0396-41E6-AA4F-B94549CB76A4}"/>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345109">
              <a:extLst>
                <a:ext uri="{FF2B5EF4-FFF2-40B4-BE49-F238E27FC236}">
                  <a16:creationId xmlns:a16="http://schemas.microsoft.com/office/drawing/2014/main" id="{8653DD90-AA6E-4E92-9AF8-EE173F3987A7}"/>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820487">
              <a:extLst>
                <a:ext uri="{FF2B5EF4-FFF2-40B4-BE49-F238E27FC236}">
                  <a16:creationId xmlns:a16="http://schemas.microsoft.com/office/drawing/2014/main" id="{84F8F13A-0F78-4623-92EA-66C2B05674E7}"/>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2" name="btfpColumnIndicator670403">
              <a:extLst>
                <a:ext uri="{FF2B5EF4-FFF2-40B4-BE49-F238E27FC236}">
                  <a16:creationId xmlns:a16="http://schemas.microsoft.com/office/drawing/2014/main" id="{5CD92C64-4CD4-4247-B749-9EE2DDB1FEE2}"/>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53304">
              <a:extLst>
                <a:ext uri="{FF2B5EF4-FFF2-40B4-BE49-F238E27FC236}">
                  <a16:creationId xmlns:a16="http://schemas.microsoft.com/office/drawing/2014/main" id="{FBCB691D-2B3B-4332-973B-58DAA7AB1150}"/>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889283">
              <a:extLst>
                <a:ext uri="{FF2B5EF4-FFF2-40B4-BE49-F238E27FC236}">
                  <a16:creationId xmlns:a16="http://schemas.microsoft.com/office/drawing/2014/main" id="{8CAAA176-F08B-46F8-A255-32F3C7FDAE72}"/>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5" name="btfpColumnIndicator615512">
              <a:extLst>
                <a:ext uri="{FF2B5EF4-FFF2-40B4-BE49-F238E27FC236}">
                  <a16:creationId xmlns:a16="http://schemas.microsoft.com/office/drawing/2014/main" id="{63663453-F1E6-4C1D-8612-8F75E5F94339}"/>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289166">
              <a:extLst>
                <a:ext uri="{FF2B5EF4-FFF2-40B4-BE49-F238E27FC236}">
                  <a16:creationId xmlns:a16="http://schemas.microsoft.com/office/drawing/2014/main" id="{02DFA6E9-0C97-479F-AFAB-FFEBBC7B3483}"/>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840820">
              <a:extLst>
                <a:ext uri="{FF2B5EF4-FFF2-40B4-BE49-F238E27FC236}">
                  <a16:creationId xmlns:a16="http://schemas.microsoft.com/office/drawing/2014/main" id="{B5179C98-7EAC-4AC6-8246-D61D47E88E87}"/>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9" name="btfpColumnIndicator597307">
              <a:extLst>
                <a:ext uri="{FF2B5EF4-FFF2-40B4-BE49-F238E27FC236}">
                  <a16:creationId xmlns:a16="http://schemas.microsoft.com/office/drawing/2014/main" id="{0E06E7C6-8541-49E0-9BDD-200020762E25}"/>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404741">
              <a:extLst>
                <a:ext uri="{FF2B5EF4-FFF2-40B4-BE49-F238E27FC236}">
                  <a16:creationId xmlns:a16="http://schemas.microsoft.com/office/drawing/2014/main" id="{8026C5C3-DF2B-43CB-B611-35506C5B4B82}"/>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186959">
              <a:extLst>
                <a:ext uri="{FF2B5EF4-FFF2-40B4-BE49-F238E27FC236}">
                  <a16:creationId xmlns:a16="http://schemas.microsoft.com/office/drawing/2014/main" id="{F0FBB98D-6B8D-4651-BC9A-03C0532B9580}"/>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2" name="btfpColumnIndicator548387">
              <a:extLst>
                <a:ext uri="{FF2B5EF4-FFF2-40B4-BE49-F238E27FC236}">
                  <a16:creationId xmlns:a16="http://schemas.microsoft.com/office/drawing/2014/main" id="{DF10ED45-3A6D-47AF-96DC-288B5A5A338A}"/>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330724">
              <a:extLst>
                <a:ext uri="{FF2B5EF4-FFF2-40B4-BE49-F238E27FC236}">
                  <a16:creationId xmlns:a16="http://schemas.microsoft.com/office/drawing/2014/main" id="{80413295-7698-4031-82AE-A37EE5CB63B6}"/>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4" name="btfpColumnIndicatorGroup1">
            <a:extLst>
              <a:ext uri="{FF2B5EF4-FFF2-40B4-BE49-F238E27FC236}">
                <a16:creationId xmlns:a16="http://schemas.microsoft.com/office/drawing/2014/main" id="{45E9ADEE-68C5-457F-BEC1-284FBF624C29}"/>
              </a:ext>
            </a:extLst>
          </p:cNvPr>
          <p:cNvGrpSpPr/>
          <p:nvPr/>
        </p:nvGrpSpPr>
        <p:grpSpPr>
          <a:xfrm>
            <a:off x="0" y="6961189"/>
            <a:ext cx="12192000" cy="276989"/>
            <a:chOff x="0" y="-205740"/>
            <a:chExt cx="12192000" cy="137160"/>
          </a:xfrm>
        </p:grpSpPr>
        <p:sp>
          <p:nvSpPr>
            <p:cNvPr id="35" name="btfpColumnGapBlocker380864">
              <a:extLst>
                <a:ext uri="{FF2B5EF4-FFF2-40B4-BE49-F238E27FC236}">
                  <a16:creationId xmlns:a16="http://schemas.microsoft.com/office/drawing/2014/main" id="{37079939-107B-4BFE-B50B-097AA2664AED}"/>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6" name="btfpColumnGapBlocker333644">
              <a:extLst>
                <a:ext uri="{FF2B5EF4-FFF2-40B4-BE49-F238E27FC236}">
                  <a16:creationId xmlns:a16="http://schemas.microsoft.com/office/drawing/2014/main" id="{21942C85-8C37-485F-AB70-698B185C3800}"/>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7" name="btfpColumnIndicator724578">
              <a:extLst>
                <a:ext uri="{FF2B5EF4-FFF2-40B4-BE49-F238E27FC236}">
                  <a16:creationId xmlns:a16="http://schemas.microsoft.com/office/drawing/2014/main" id="{74596B72-AE8E-4969-987B-1D0077D3F51A}"/>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545993">
              <a:extLst>
                <a:ext uri="{FF2B5EF4-FFF2-40B4-BE49-F238E27FC236}">
                  <a16:creationId xmlns:a16="http://schemas.microsoft.com/office/drawing/2014/main" id="{198FC242-7E16-4290-A2E6-29C4BC43C8EF}"/>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305707">
              <a:extLst>
                <a:ext uri="{FF2B5EF4-FFF2-40B4-BE49-F238E27FC236}">
                  <a16:creationId xmlns:a16="http://schemas.microsoft.com/office/drawing/2014/main" id="{B4398A14-E348-4145-8529-21844FEC594B}"/>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0" name="btfpColumnIndicator290339">
              <a:extLst>
                <a:ext uri="{FF2B5EF4-FFF2-40B4-BE49-F238E27FC236}">
                  <a16:creationId xmlns:a16="http://schemas.microsoft.com/office/drawing/2014/main" id="{C5DD29AF-E5DC-4094-83D8-8913482C1ED6}"/>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345109">
              <a:extLst>
                <a:ext uri="{FF2B5EF4-FFF2-40B4-BE49-F238E27FC236}">
                  <a16:creationId xmlns:a16="http://schemas.microsoft.com/office/drawing/2014/main" id="{6E4E940B-D95B-498B-B95B-11CEF643EDB1}"/>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820487">
              <a:extLst>
                <a:ext uri="{FF2B5EF4-FFF2-40B4-BE49-F238E27FC236}">
                  <a16:creationId xmlns:a16="http://schemas.microsoft.com/office/drawing/2014/main" id="{9F14DE52-2CAF-44B1-9787-AF406BCCA0C5}"/>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3" name="btfpColumnIndicator670403">
              <a:extLst>
                <a:ext uri="{FF2B5EF4-FFF2-40B4-BE49-F238E27FC236}">
                  <a16:creationId xmlns:a16="http://schemas.microsoft.com/office/drawing/2014/main" id="{F32A54FF-75F3-416C-AFE8-39D0BEEDBEF1}"/>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353304">
              <a:extLst>
                <a:ext uri="{FF2B5EF4-FFF2-40B4-BE49-F238E27FC236}">
                  <a16:creationId xmlns:a16="http://schemas.microsoft.com/office/drawing/2014/main" id="{0808B599-486D-4CC9-B726-D47BF0A28454}"/>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889283">
              <a:extLst>
                <a:ext uri="{FF2B5EF4-FFF2-40B4-BE49-F238E27FC236}">
                  <a16:creationId xmlns:a16="http://schemas.microsoft.com/office/drawing/2014/main" id="{545FC304-3973-472F-A92E-377679EC3ED0}"/>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6" name="btfpColumnIndicator615512">
              <a:extLst>
                <a:ext uri="{FF2B5EF4-FFF2-40B4-BE49-F238E27FC236}">
                  <a16:creationId xmlns:a16="http://schemas.microsoft.com/office/drawing/2014/main" id="{97743CB3-68CD-451F-93A8-35C8E2931369}"/>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289166">
              <a:extLst>
                <a:ext uri="{FF2B5EF4-FFF2-40B4-BE49-F238E27FC236}">
                  <a16:creationId xmlns:a16="http://schemas.microsoft.com/office/drawing/2014/main" id="{04A9A62D-5EFA-411C-B94C-C42D5FDA5352}"/>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840820">
              <a:extLst>
                <a:ext uri="{FF2B5EF4-FFF2-40B4-BE49-F238E27FC236}">
                  <a16:creationId xmlns:a16="http://schemas.microsoft.com/office/drawing/2014/main" id="{DCE57C19-762D-43BD-9BC5-CC88137ABA1A}"/>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9" name="btfpColumnIndicator597307">
              <a:extLst>
                <a:ext uri="{FF2B5EF4-FFF2-40B4-BE49-F238E27FC236}">
                  <a16:creationId xmlns:a16="http://schemas.microsoft.com/office/drawing/2014/main" id="{A7DEFF63-A5B0-4F04-B252-816D289DE512}"/>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404741">
              <a:extLst>
                <a:ext uri="{FF2B5EF4-FFF2-40B4-BE49-F238E27FC236}">
                  <a16:creationId xmlns:a16="http://schemas.microsoft.com/office/drawing/2014/main" id="{D74322BE-A94F-4CBC-B359-298361D704CA}"/>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1" name="btfpColumnGapBlocker186959">
              <a:extLst>
                <a:ext uri="{FF2B5EF4-FFF2-40B4-BE49-F238E27FC236}">
                  <a16:creationId xmlns:a16="http://schemas.microsoft.com/office/drawing/2014/main" id="{D4D24511-20F7-44E0-BFE7-79688D58AB81}"/>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2" name="btfpColumnIndicator548387">
              <a:extLst>
                <a:ext uri="{FF2B5EF4-FFF2-40B4-BE49-F238E27FC236}">
                  <a16:creationId xmlns:a16="http://schemas.microsoft.com/office/drawing/2014/main" id="{14A2E6FC-FCDD-46EC-BFEB-0DB8BA3C8E35}"/>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330724">
              <a:extLst>
                <a:ext uri="{FF2B5EF4-FFF2-40B4-BE49-F238E27FC236}">
                  <a16:creationId xmlns:a16="http://schemas.microsoft.com/office/drawing/2014/main" id="{819DD750-7E1E-419D-A270-378EF1FFA183}"/>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825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text">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rgbClr val="07122D"/>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lumMod val="65000"/>
                  </a:schemeClr>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lvl1pPr>
          </a:lstStyle>
          <a:p>
            <a:fld id="{E6C9448C-F73B-4795-90EA-0DE690F0352B}" type="slidenum">
              <a:rPr lang="it-IT" smtClean="0"/>
              <a:t>‹N›</a:t>
            </a:fld>
            <a:endParaRPr lang="it-IT"/>
          </a:p>
        </p:txBody>
      </p:sp>
      <p:sp>
        <p:nvSpPr>
          <p:cNvPr id="8" name="Segnaposto contenuto 2">
            <a:extLst>
              <a:ext uri="{FF2B5EF4-FFF2-40B4-BE49-F238E27FC236}">
                <a16:creationId xmlns:a16="http://schemas.microsoft.com/office/drawing/2014/main" id="{08268DE7-920D-4F0A-957B-F4A21049F00E}"/>
              </a:ext>
            </a:extLst>
          </p:cNvPr>
          <p:cNvSpPr>
            <a:spLocks noGrp="1"/>
          </p:cNvSpPr>
          <p:nvPr>
            <p:ph idx="1" hasCustomPrompt="1"/>
          </p:nvPr>
        </p:nvSpPr>
        <p:spPr>
          <a:xfrm>
            <a:off x="334963" y="1196975"/>
            <a:ext cx="10515600" cy="5148263"/>
          </a:xfrm>
        </p:spPr>
        <p:txBody>
          <a:bodyPr/>
          <a:lstStyle>
            <a:lvl1pPr>
              <a:defRPr sz="2000">
                <a:solidFill>
                  <a:srgbClr val="07122D"/>
                </a:solidFill>
              </a:defRPr>
            </a:lvl1pPr>
            <a:lvl2pPr>
              <a:defRPr sz="1800">
                <a:solidFill>
                  <a:srgbClr val="07122D"/>
                </a:solidFill>
              </a:defRPr>
            </a:lvl2pPr>
            <a:lvl3pPr>
              <a:defRPr sz="1600">
                <a:solidFill>
                  <a:srgbClr val="07122D"/>
                </a:solidFill>
              </a:defRPr>
            </a:lvl3pPr>
            <a:lvl4pPr>
              <a:defRPr sz="1400">
                <a:solidFill>
                  <a:srgbClr val="07122D"/>
                </a:solidFill>
              </a:defRPr>
            </a:lvl4pPr>
            <a:lvl5pPr>
              <a:defRPr sz="1200">
                <a:solidFill>
                  <a:srgbClr val="07122D"/>
                </a:solidFill>
              </a:defRPr>
            </a:lvl5pPr>
          </a:lstStyle>
          <a:p>
            <a:pPr lvl="0"/>
            <a:r>
              <a:rPr lang="it-IT" dirty="0"/>
              <a:t>Text</a:t>
            </a:r>
          </a:p>
          <a:p>
            <a:pPr lvl="1"/>
            <a:r>
              <a:rPr lang="it-IT" dirty="0"/>
              <a:t>Text</a:t>
            </a:r>
          </a:p>
          <a:p>
            <a:pPr lvl="2"/>
            <a:r>
              <a:rPr lang="it-IT" dirty="0"/>
              <a:t>Text</a:t>
            </a:r>
          </a:p>
          <a:p>
            <a:pPr lvl="3"/>
            <a:r>
              <a:rPr lang="it-IT" dirty="0"/>
              <a:t>Text</a:t>
            </a:r>
          </a:p>
          <a:p>
            <a:pPr lvl="4"/>
            <a:r>
              <a:rPr lang="it-IT" dirty="0"/>
              <a:t>Text</a:t>
            </a:r>
          </a:p>
        </p:txBody>
      </p:sp>
      <p:grpSp>
        <p:nvGrpSpPr>
          <p:cNvPr id="10" name="btfpColumnIndicatorGroup1">
            <a:extLst>
              <a:ext uri="{FF2B5EF4-FFF2-40B4-BE49-F238E27FC236}">
                <a16:creationId xmlns:a16="http://schemas.microsoft.com/office/drawing/2014/main" id="{BF9971DC-C976-4550-9EF9-97173F9F8644}"/>
              </a:ext>
            </a:extLst>
          </p:cNvPr>
          <p:cNvGrpSpPr/>
          <p:nvPr/>
        </p:nvGrpSpPr>
        <p:grpSpPr>
          <a:xfrm>
            <a:off x="0" y="-364167"/>
            <a:ext cx="12192000" cy="276989"/>
            <a:chOff x="0" y="-205740"/>
            <a:chExt cx="12192000" cy="137160"/>
          </a:xfrm>
        </p:grpSpPr>
        <p:sp>
          <p:nvSpPr>
            <p:cNvPr id="11" name="btfpColumnGapBlocker380864">
              <a:extLst>
                <a:ext uri="{FF2B5EF4-FFF2-40B4-BE49-F238E27FC236}">
                  <a16:creationId xmlns:a16="http://schemas.microsoft.com/office/drawing/2014/main" id="{66E697C3-5594-496A-8908-2B4F8C7061A4}"/>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2" name="btfpColumnGapBlocker333644">
              <a:extLst>
                <a:ext uri="{FF2B5EF4-FFF2-40B4-BE49-F238E27FC236}">
                  <a16:creationId xmlns:a16="http://schemas.microsoft.com/office/drawing/2014/main" id="{3EF359C6-4229-497C-922B-E105E140C34B}"/>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3" name="btfpColumnIndicator724578">
              <a:extLst>
                <a:ext uri="{FF2B5EF4-FFF2-40B4-BE49-F238E27FC236}">
                  <a16:creationId xmlns:a16="http://schemas.microsoft.com/office/drawing/2014/main" id="{E75AF5F5-4C69-4AD6-BC0E-E923B3D26BD3}"/>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545993">
              <a:extLst>
                <a:ext uri="{FF2B5EF4-FFF2-40B4-BE49-F238E27FC236}">
                  <a16:creationId xmlns:a16="http://schemas.microsoft.com/office/drawing/2014/main" id="{7009BF94-A10E-4926-88BC-F5A52F778DE7}"/>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6" name="btfpColumnGapBlocker305707">
              <a:extLst>
                <a:ext uri="{FF2B5EF4-FFF2-40B4-BE49-F238E27FC236}">
                  <a16:creationId xmlns:a16="http://schemas.microsoft.com/office/drawing/2014/main" id="{F0F2FFB0-1418-49F7-8EBC-29767686D6BC}"/>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7" name="btfpColumnIndicator290339">
              <a:extLst>
                <a:ext uri="{FF2B5EF4-FFF2-40B4-BE49-F238E27FC236}">
                  <a16:creationId xmlns:a16="http://schemas.microsoft.com/office/drawing/2014/main" id="{62F31F69-2E29-43A2-A176-E44D130D72CF}"/>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345109">
              <a:extLst>
                <a:ext uri="{FF2B5EF4-FFF2-40B4-BE49-F238E27FC236}">
                  <a16:creationId xmlns:a16="http://schemas.microsoft.com/office/drawing/2014/main" id="{071CC30F-AC82-44F6-8687-CAC4FAE88024}"/>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820487">
              <a:extLst>
                <a:ext uri="{FF2B5EF4-FFF2-40B4-BE49-F238E27FC236}">
                  <a16:creationId xmlns:a16="http://schemas.microsoft.com/office/drawing/2014/main" id="{9FB6B209-8601-4EFE-8DC2-08B7C70107A5}"/>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0" name="btfpColumnIndicator670403">
              <a:extLst>
                <a:ext uri="{FF2B5EF4-FFF2-40B4-BE49-F238E27FC236}">
                  <a16:creationId xmlns:a16="http://schemas.microsoft.com/office/drawing/2014/main" id="{EB51243E-29B2-4D96-A24E-00ED945D4E75}"/>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353304">
              <a:extLst>
                <a:ext uri="{FF2B5EF4-FFF2-40B4-BE49-F238E27FC236}">
                  <a16:creationId xmlns:a16="http://schemas.microsoft.com/office/drawing/2014/main" id="{42516004-1D0E-48C3-AB28-FE62F04593CD}"/>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889283">
              <a:extLst>
                <a:ext uri="{FF2B5EF4-FFF2-40B4-BE49-F238E27FC236}">
                  <a16:creationId xmlns:a16="http://schemas.microsoft.com/office/drawing/2014/main" id="{F17872BC-DCD2-4304-A9B4-251F2950F73B}"/>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3" name="btfpColumnIndicator615512">
              <a:extLst>
                <a:ext uri="{FF2B5EF4-FFF2-40B4-BE49-F238E27FC236}">
                  <a16:creationId xmlns:a16="http://schemas.microsoft.com/office/drawing/2014/main" id="{C94D8519-EBF3-48A6-A512-EF570531112D}"/>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289166">
              <a:extLst>
                <a:ext uri="{FF2B5EF4-FFF2-40B4-BE49-F238E27FC236}">
                  <a16:creationId xmlns:a16="http://schemas.microsoft.com/office/drawing/2014/main" id="{592A2C5D-A6AE-4ED0-B9C7-1491909CF943}"/>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40820">
              <a:extLst>
                <a:ext uri="{FF2B5EF4-FFF2-40B4-BE49-F238E27FC236}">
                  <a16:creationId xmlns:a16="http://schemas.microsoft.com/office/drawing/2014/main" id="{9CFBA491-33CA-46E9-9D43-10C62B5B63C5}"/>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6" name="btfpColumnIndicator597307">
              <a:extLst>
                <a:ext uri="{FF2B5EF4-FFF2-40B4-BE49-F238E27FC236}">
                  <a16:creationId xmlns:a16="http://schemas.microsoft.com/office/drawing/2014/main" id="{04104EAB-E33E-438B-9A28-55B924E23AC1}"/>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404741">
              <a:extLst>
                <a:ext uri="{FF2B5EF4-FFF2-40B4-BE49-F238E27FC236}">
                  <a16:creationId xmlns:a16="http://schemas.microsoft.com/office/drawing/2014/main" id="{42852116-BBA3-45EF-A7F5-CB30EE52AD95}"/>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186959">
              <a:extLst>
                <a:ext uri="{FF2B5EF4-FFF2-40B4-BE49-F238E27FC236}">
                  <a16:creationId xmlns:a16="http://schemas.microsoft.com/office/drawing/2014/main" id="{3351EBAB-2887-4E6F-8B68-2FC812C2D005}"/>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9" name="btfpColumnIndicator548387">
              <a:extLst>
                <a:ext uri="{FF2B5EF4-FFF2-40B4-BE49-F238E27FC236}">
                  <a16:creationId xmlns:a16="http://schemas.microsoft.com/office/drawing/2014/main" id="{34E3292E-1B66-40A3-8FE6-508CF3E27B18}"/>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330724">
              <a:extLst>
                <a:ext uri="{FF2B5EF4-FFF2-40B4-BE49-F238E27FC236}">
                  <a16:creationId xmlns:a16="http://schemas.microsoft.com/office/drawing/2014/main" id="{001232BA-3DCA-4326-ABFA-66FAE04D7F06}"/>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D6C293DA-BD10-42AE-9897-51BB6C07D759}"/>
              </a:ext>
            </a:extLst>
          </p:cNvPr>
          <p:cNvGrpSpPr/>
          <p:nvPr/>
        </p:nvGrpSpPr>
        <p:grpSpPr>
          <a:xfrm>
            <a:off x="0" y="6961189"/>
            <a:ext cx="12192000" cy="276989"/>
            <a:chOff x="0" y="-205740"/>
            <a:chExt cx="12192000" cy="137160"/>
          </a:xfrm>
        </p:grpSpPr>
        <p:sp>
          <p:nvSpPr>
            <p:cNvPr id="32" name="btfpColumnGapBlocker380864">
              <a:extLst>
                <a:ext uri="{FF2B5EF4-FFF2-40B4-BE49-F238E27FC236}">
                  <a16:creationId xmlns:a16="http://schemas.microsoft.com/office/drawing/2014/main" id="{10A30657-E832-4EBE-ACAB-BCFBF3C7313D}"/>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3" name="btfpColumnGapBlocker333644">
              <a:extLst>
                <a:ext uri="{FF2B5EF4-FFF2-40B4-BE49-F238E27FC236}">
                  <a16:creationId xmlns:a16="http://schemas.microsoft.com/office/drawing/2014/main" id="{CFC85F63-53FA-4062-8F78-251CBDF12CA0}"/>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4" name="btfpColumnIndicator724578">
              <a:extLst>
                <a:ext uri="{FF2B5EF4-FFF2-40B4-BE49-F238E27FC236}">
                  <a16:creationId xmlns:a16="http://schemas.microsoft.com/office/drawing/2014/main" id="{17B01C05-A608-41F1-86DB-8606AD4677B0}"/>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545993">
              <a:extLst>
                <a:ext uri="{FF2B5EF4-FFF2-40B4-BE49-F238E27FC236}">
                  <a16:creationId xmlns:a16="http://schemas.microsoft.com/office/drawing/2014/main" id="{17FDA3CD-109A-4F88-816C-E9F67B243D5B}"/>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305707">
              <a:extLst>
                <a:ext uri="{FF2B5EF4-FFF2-40B4-BE49-F238E27FC236}">
                  <a16:creationId xmlns:a16="http://schemas.microsoft.com/office/drawing/2014/main" id="{367A5DFD-0952-4572-A1D1-00664CA10384}"/>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7" name="btfpColumnIndicator290339">
              <a:extLst>
                <a:ext uri="{FF2B5EF4-FFF2-40B4-BE49-F238E27FC236}">
                  <a16:creationId xmlns:a16="http://schemas.microsoft.com/office/drawing/2014/main" id="{96994533-B296-4786-9879-EE22D3B14D0E}"/>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345109">
              <a:extLst>
                <a:ext uri="{FF2B5EF4-FFF2-40B4-BE49-F238E27FC236}">
                  <a16:creationId xmlns:a16="http://schemas.microsoft.com/office/drawing/2014/main" id="{ED681E4A-F4C6-4AD3-A522-0810BF46A0B0}"/>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820487">
              <a:extLst>
                <a:ext uri="{FF2B5EF4-FFF2-40B4-BE49-F238E27FC236}">
                  <a16:creationId xmlns:a16="http://schemas.microsoft.com/office/drawing/2014/main" id="{9092F790-D3FF-4D57-8EE0-C5C2D151C52F}"/>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0" name="btfpColumnIndicator670403">
              <a:extLst>
                <a:ext uri="{FF2B5EF4-FFF2-40B4-BE49-F238E27FC236}">
                  <a16:creationId xmlns:a16="http://schemas.microsoft.com/office/drawing/2014/main" id="{A08C86E7-E732-4514-A8EC-6DC10C0ABF9B}"/>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353304">
              <a:extLst>
                <a:ext uri="{FF2B5EF4-FFF2-40B4-BE49-F238E27FC236}">
                  <a16:creationId xmlns:a16="http://schemas.microsoft.com/office/drawing/2014/main" id="{09159FA2-64CE-4B48-AC40-83C11D2B86C6}"/>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889283">
              <a:extLst>
                <a:ext uri="{FF2B5EF4-FFF2-40B4-BE49-F238E27FC236}">
                  <a16:creationId xmlns:a16="http://schemas.microsoft.com/office/drawing/2014/main" id="{E919DA7F-63D4-4F23-BFD5-C8EABD952E41}"/>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3" name="btfpColumnIndicator615512">
              <a:extLst>
                <a:ext uri="{FF2B5EF4-FFF2-40B4-BE49-F238E27FC236}">
                  <a16:creationId xmlns:a16="http://schemas.microsoft.com/office/drawing/2014/main" id="{5C468CBC-3AF6-4A5D-AC6A-44221CA834D1}"/>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289166">
              <a:extLst>
                <a:ext uri="{FF2B5EF4-FFF2-40B4-BE49-F238E27FC236}">
                  <a16:creationId xmlns:a16="http://schemas.microsoft.com/office/drawing/2014/main" id="{0254BB59-D7A7-48DF-9613-13648184A574}"/>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840820">
              <a:extLst>
                <a:ext uri="{FF2B5EF4-FFF2-40B4-BE49-F238E27FC236}">
                  <a16:creationId xmlns:a16="http://schemas.microsoft.com/office/drawing/2014/main" id="{011DC939-24F3-448E-A3F3-26B7F681A47E}"/>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6" name="btfpColumnIndicator597307">
              <a:extLst>
                <a:ext uri="{FF2B5EF4-FFF2-40B4-BE49-F238E27FC236}">
                  <a16:creationId xmlns:a16="http://schemas.microsoft.com/office/drawing/2014/main" id="{09665AAD-FE38-4D8A-B636-B95B42E1C125}"/>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404741">
              <a:extLst>
                <a:ext uri="{FF2B5EF4-FFF2-40B4-BE49-F238E27FC236}">
                  <a16:creationId xmlns:a16="http://schemas.microsoft.com/office/drawing/2014/main" id="{3BC647C2-EFCC-4E4A-AAB3-183FB96E4E9C}"/>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186959">
              <a:extLst>
                <a:ext uri="{FF2B5EF4-FFF2-40B4-BE49-F238E27FC236}">
                  <a16:creationId xmlns:a16="http://schemas.microsoft.com/office/drawing/2014/main" id="{5FE185C4-81BF-4BD3-84BD-E217B9A59FD2}"/>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9" name="btfpColumnIndicator548387">
              <a:extLst>
                <a:ext uri="{FF2B5EF4-FFF2-40B4-BE49-F238E27FC236}">
                  <a16:creationId xmlns:a16="http://schemas.microsoft.com/office/drawing/2014/main" id="{F29FF2DD-FDC5-4E37-9280-58BE7E696D2C}"/>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330724">
              <a:extLst>
                <a:ext uri="{FF2B5EF4-FFF2-40B4-BE49-F238E27FC236}">
                  <a16:creationId xmlns:a16="http://schemas.microsoft.com/office/drawing/2014/main" id="{1179AE5F-1C4F-4BE2-B1B7-3CFC821A0A5B}"/>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7774419"/>
      </p:ext>
    </p:extLst>
  </p:cSld>
  <p:clrMapOvr>
    <a:masterClrMapping/>
  </p:clrMapOvr>
  <p:hf hdr="0" ftr="0" dt="0"/>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cxnSp>
        <p:nvCxnSpPr>
          <p:cNvPr id="5" name="Connettore diritto 10">
            <a:extLst>
              <a:ext uri="{FF2B5EF4-FFF2-40B4-BE49-F238E27FC236}">
                <a16:creationId xmlns:a16="http://schemas.microsoft.com/office/drawing/2014/main" id="{A69004FC-B32D-4640-B227-DAB3CE9312F9}"/>
              </a:ext>
            </a:extLst>
          </p:cNvPr>
          <p:cNvCxnSpPr>
            <a:cxnSpLocks/>
          </p:cNvCxnSpPr>
          <p:nvPr/>
        </p:nvCxnSpPr>
        <p:spPr>
          <a:xfrm>
            <a:off x="334962" y="836141"/>
            <a:ext cx="11857038" cy="0"/>
          </a:xfrm>
          <a:prstGeom prst="line">
            <a:avLst/>
          </a:prstGeom>
          <a:ln w="19050">
            <a:gradFill>
              <a:gsLst>
                <a:gs pos="63000">
                  <a:schemeClr val="accent2"/>
                </a:gs>
                <a:gs pos="100000">
                  <a:srgbClr val="C235C0"/>
                </a:gs>
                <a:gs pos="7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35F41413-42CF-4B1B-803A-CFC47597CF84}"/>
              </a:ext>
            </a:extLst>
          </p:cNvPr>
          <p:cNvSpPr>
            <a:spLocks noGrp="1"/>
          </p:cNvSpPr>
          <p:nvPr>
            <p:ph type="title" hasCustomPrompt="1"/>
          </p:nvPr>
        </p:nvSpPr>
        <p:spPr>
          <a:xfrm>
            <a:off x="334962" y="173952"/>
            <a:ext cx="10964685" cy="665922"/>
          </a:xfrm>
        </p:spPr>
        <p:txBody>
          <a:bodyPr anchor="ctr">
            <a:normAutofit/>
          </a:bodyPr>
          <a:lstStyle>
            <a:lvl1pPr>
              <a:defRPr sz="2400" b="1">
                <a:solidFill>
                  <a:srgbClr val="07122D"/>
                </a:solidFill>
              </a:defRPr>
            </a:lvl1pPr>
          </a:lstStyle>
          <a:p>
            <a:r>
              <a:rPr lang="en-US" noProof="0" dirty="0"/>
              <a:t>Add Title</a:t>
            </a:r>
            <a:endParaRPr lang="it-IT" dirty="0"/>
          </a:p>
        </p:txBody>
      </p:sp>
      <p:pic>
        <p:nvPicPr>
          <p:cNvPr id="7" name="Immagine 8">
            <a:extLst>
              <a:ext uri="{FF2B5EF4-FFF2-40B4-BE49-F238E27FC236}">
                <a16:creationId xmlns:a16="http://schemas.microsoft.com/office/drawing/2014/main" id="{3E0BAE3D-9859-42CC-ACAA-65359ED7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139" y="339837"/>
            <a:ext cx="605309" cy="251032"/>
          </a:xfrm>
          <a:prstGeom prst="rect">
            <a:avLst/>
          </a:prstGeom>
        </p:spPr>
      </p:pic>
      <p:sp>
        <p:nvSpPr>
          <p:cNvPr id="6" name="CasellaDiTesto 5">
            <a:extLst>
              <a:ext uri="{FF2B5EF4-FFF2-40B4-BE49-F238E27FC236}">
                <a16:creationId xmlns:a16="http://schemas.microsoft.com/office/drawing/2014/main" id="{E0442794-894D-42EA-8C38-242A737614F6}"/>
              </a:ext>
            </a:extLst>
          </p:cNvPr>
          <p:cNvSpPr txBox="1"/>
          <p:nvPr/>
        </p:nvSpPr>
        <p:spPr>
          <a:xfrm>
            <a:off x="0" y="6645948"/>
            <a:ext cx="61645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noProof="0" dirty="0">
                <a:solidFill>
                  <a:schemeClr val="bg1">
                    <a:lumMod val="65000"/>
                  </a:schemeClr>
                </a:solidFill>
              </a:rPr>
              <a:t>This information is confidential and was prepared by TAS solely for the use of our client; it is not to be relied on by any 3rd party without TAS’s  prior written consent</a:t>
            </a:r>
          </a:p>
          <a:p>
            <a:endParaRPr lang="it-IT" sz="600" dirty="0"/>
          </a:p>
        </p:txBody>
      </p:sp>
      <p:cxnSp>
        <p:nvCxnSpPr>
          <p:cNvPr id="9" name="FooterSeparatorLine">
            <a:extLst>
              <a:ext uri="{FF2B5EF4-FFF2-40B4-BE49-F238E27FC236}">
                <a16:creationId xmlns:a16="http://schemas.microsoft.com/office/drawing/2014/main" id="{F3BE616A-E3E2-4262-ABE6-D638FCF46D25}"/>
              </a:ext>
            </a:extLst>
          </p:cNvPr>
          <p:cNvCxnSpPr/>
          <p:nvPr/>
        </p:nvCxnSpPr>
        <p:spPr>
          <a:xfrm>
            <a:off x="0" y="6598800"/>
            <a:ext cx="11857037" cy="0"/>
          </a:xfrm>
          <a:prstGeom prst="line">
            <a:avLst/>
          </a:prstGeom>
          <a:ln w="9525" cap="flat">
            <a:solidFill>
              <a:schemeClr val="bg1">
                <a:lumMod val="6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65567C0-4E98-44C9-9492-9A4701FCBB3A}"/>
              </a:ext>
            </a:extLst>
          </p:cNvPr>
          <p:cNvSpPr>
            <a:spLocks noGrp="1"/>
          </p:cNvSpPr>
          <p:nvPr>
            <p:ph type="sldNum" sz="quarter" idx="12"/>
          </p:nvPr>
        </p:nvSpPr>
        <p:spPr>
          <a:xfrm>
            <a:off x="9229725" y="6556375"/>
            <a:ext cx="2743200" cy="365125"/>
          </a:xfrm>
        </p:spPr>
        <p:txBody>
          <a:bodyPr/>
          <a:lstStyle>
            <a:lvl1pPr>
              <a:defRPr sz="900"/>
            </a:lvl1pPr>
          </a:lstStyle>
          <a:p>
            <a:fld id="{E6C9448C-F73B-4795-90EA-0DE690F0352B}" type="slidenum">
              <a:rPr lang="it-IT" smtClean="0"/>
              <a:t>‹N›</a:t>
            </a:fld>
            <a:endParaRPr lang="it-IT"/>
          </a:p>
        </p:txBody>
      </p:sp>
      <p:sp>
        <p:nvSpPr>
          <p:cNvPr id="10" name="Segnaposto contenuto 2">
            <a:extLst>
              <a:ext uri="{FF2B5EF4-FFF2-40B4-BE49-F238E27FC236}">
                <a16:creationId xmlns:a16="http://schemas.microsoft.com/office/drawing/2014/main" id="{DA9695AD-DE5C-4984-8D02-357DA213A2FB}"/>
              </a:ext>
            </a:extLst>
          </p:cNvPr>
          <p:cNvSpPr>
            <a:spLocks noGrp="1"/>
          </p:cNvSpPr>
          <p:nvPr>
            <p:ph idx="1" hasCustomPrompt="1"/>
          </p:nvPr>
        </p:nvSpPr>
        <p:spPr>
          <a:xfrm>
            <a:off x="334962" y="1196975"/>
            <a:ext cx="5257800" cy="5148263"/>
          </a:xfrm>
        </p:spPr>
        <p:txBody>
          <a:bodyPr/>
          <a:lstStyle>
            <a:lvl1pPr>
              <a:defRPr sz="2000">
                <a:solidFill>
                  <a:srgbClr val="07122D"/>
                </a:solidFill>
              </a:defRPr>
            </a:lvl1pPr>
            <a:lvl2pPr>
              <a:defRPr sz="1800">
                <a:solidFill>
                  <a:srgbClr val="07122D"/>
                </a:solidFill>
              </a:defRPr>
            </a:lvl2pPr>
            <a:lvl3pPr>
              <a:defRPr sz="1600">
                <a:solidFill>
                  <a:srgbClr val="07122D"/>
                </a:solidFill>
              </a:defRPr>
            </a:lvl3pPr>
            <a:lvl4pPr>
              <a:defRPr sz="1400">
                <a:solidFill>
                  <a:srgbClr val="07122D"/>
                </a:solidFill>
              </a:defRPr>
            </a:lvl4pPr>
            <a:lvl5pPr>
              <a:defRPr sz="1200">
                <a:solidFill>
                  <a:srgbClr val="07122D"/>
                </a:solidFill>
              </a:defRPr>
            </a:lvl5pPr>
          </a:lstStyle>
          <a:p>
            <a:pPr lvl="0"/>
            <a:r>
              <a:rPr lang="it-IT" dirty="0"/>
              <a:t>Text</a:t>
            </a:r>
          </a:p>
          <a:p>
            <a:pPr lvl="1"/>
            <a:r>
              <a:rPr lang="it-IT" dirty="0"/>
              <a:t>Text</a:t>
            </a:r>
          </a:p>
          <a:p>
            <a:pPr lvl="2"/>
            <a:r>
              <a:rPr lang="it-IT" dirty="0"/>
              <a:t>Text</a:t>
            </a:r>
          </a:p>
          <a:p>
            <a:pPr lvl="3"/>
            <a:r>
              <a:rPr lang="it-IT" dirty="0"/>
              <a:t>Text</a:t>
            </a:r>
          </a:p>
          <a:p>
            <a:pPr lvl="4"/>
            <a:r>
              <a:rPr lang="it-IT" dirty="0"/>
              <a:t>Text</a:t>
            </a:r>
          </a:p>
        </p:txBody>
      </p:sp>
      <p:sp>
        <p:nvSpPr>
          <p:cNvPr id="11" name="Rettangolo con angoli arrotondati 10">
            <a:extLst>
              <a:ext uri="{FF2B5EF4-FFF2-40B4-BE49-F238E27FC236}">
                <a16:creationId xmlns:a16="http://schemas.microsoft.com/office/drawing/2014/main" id="{3DED9FB8-FCEA-4844-A71D-40484A0A6889}"/>
              </a:ext>
            </a:extLst>
          </p:cNvPr>
          <p:cNvSpPr/>
          <p:nvPr/>
        </p:nvSpPr>
        <p:spPr>
          <a:xfrm>
            <a:off x="7110666" y="1468437"/>
            <a:ext cx="4257675" cy="4281488"/>
          </a:xfrm>
          <a:prstGeom prst="roundRect">
            <a:avLst/>
          </a:prstGeom>
          <a:gradFill>
            <a:gsLst>
              <a:gs pos="0">
                <a:srgbClr val="A032F3"/>
              </a:gs>
              <a:gs pos="25000">
                <a:srgbClr val="A032F3"/>
              </a:gs>
              <a:gs pos="91000">
                <a:srgbClr val="EA8433"/>
              </a:gs>
              <a:gs pos="68000">
                <a:srgbClr val="CD6E05"/>
              </a:gs>
              <a:gs pos="100000">
                <a:srgbClr val="EA8433"/>
              </a:gs>
            </a:gsLst>
            <a:lin ang="2700000" scaled="1"/>
          </a:gradFill>
          <a:ln w="38100">
            <a:gradFill flip="none" rotWithShape="1">
              <a:gsLst>
                <a:gs pos="0">
                  <a:srgbClr val="A032F3"/>
                </a:gs>
                <a:gs pos="25000">
                  <a:srgbClr val="A032F3"/>
                </a:gs>
                <a:gs pos="91000">
                  <a:srgbClr val="EA8433"/>
                </a:gs>
                <a:gs pos="68000">
                  <a:srgbClr val="CD6E05"/>
                </a:gs>
                <a:gs pos="100000">
                  <a:srgbClr val="EA8433"/>
                </a:gs>
              </a:gsLst>
              <a:lin ang="2700000" scaled="1"/>
              <a:tileRect/>
            </a:gradFill>
          </a:ln>
        </p:spPr>
        <p:txBody>
          <a:bodyPr spcFirstLastPara="1" wrap="square" lIns="91425" tIns="45700" rIns="91425" bIns="45700" anchor="ctr" anchorCtr="0">
            <a:noAutofit/>
          </a:bodyPr>
          <a:lstStyle/>
          <a:p>
            <a:pPr lvl="0" algn="ctr"/>
            <a:endParaRPr lang="it-IT">
              <a:solidFill>
                <a:schemeClr val="tx1"/>
              </a:solidFill>
              <a:latin typeface="Calibri"/>
              <a:cs typeface="Calibri"/>
            </a:endParaRPr>
          </a:p>
        </p:txBody>
      </p:sp>
      <p:sp>
        <p:nvSpPr>
          <p:cNvPr id="12" name="Segnaposto immagine 2">
            <a:extLst>
              <a:ext uri="{FF2B5EF4-FFF2-40B4-BE49-F238E27FC236}">
                <a16:creationId xmlns:a16="http://schemas.microsoft.com/office/drawing/2014/main" id="{42403D7F-544A-42D1-96EF-ADB98F7385D0}"/>
              </a:ext>
            </a:extLst>
          </p:cNvPr>
          <p:cNvSpPr>
            <a:spLocks noGrp="1"/>
          </p:cNvSpPr>
          <p:nvPr>
            <p:ph type="pic" sz="quarter" idx="13"/>
          </p:nvPr>
        </p:nvSpPr>
        <p:spPr>
          <a:xfrm>
            <a:off x="7267828" y="1611312"/>
            <a:ext cx="3957638" cy="3995500"/>
          </a:xfrm>
          <a:prstGeom prst="roundRect">
            <a:avLst/>
          </a:prstGeom>
        </p:spPr>
        <p:txBody>
          <a:bodyPr/>
          <a:lstStyle/>
          <a:p>
            <a:r>
              <a:rPr lang="it-IT" noProof="0"/>
              <a:t>Fare clic sull'icona per inserire un'immagine</a:t>
            </a:r>
            <a:endParaRPr lang="en-US" noProof="0" dirty="0"/>
          </a:p>
        </p:txBody>
      </p:sp>
      <p:grpSp>
        <p:nvGrpSpPr>
          <p:cNvPr id="13" name="btfpColumnIndicatorGroup1">
            <a:extLst>
              <a:ext uri="{FF2B5EF4-FFF2-40B4-BE49-F238E27FC236}">
                <a16:creationId xmlns:a16="http://schemas.microsoft.com/office/drawing/2014/main" id="{756D8727-07D5-4F18-BBAD-1D7C4E8B6C4C}"/>
              </a:ext>
            </a:extLst>
          </p:cNvPr>
          <p:cNvGrpSpPr/>
          <p:nvPr/>
        </p:nvGrpSpPr>
        <p:grpSpPr>
          <a:xfrm>
            <a:off x="0" y="-364167"/>
            <a:ext cx="12192000" cy="276989"/>
            <a:chOff x="0" y="-205740"/>
            <a:chExt cx="12192000" cy="137160"/>
          </a:xfrm>
        </p:grpSpPr>
        <p:sp>
          <p:nvSpPr>
            <p:cNvPr id="14" name="btfpColumnGapBlocker380864">
              <a:extLst>
                <a:ext uri="{FF2B5EF4-FFF2-40B4-BE49-F238E27FC236}">
                  <a16:creationId xmlns:a16="http://schemas.microsoft.com/office/drawing/2014/main" id="{49CF512F-76F5-4717-81F2-7ED8656B3F09}"/>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16" name="btfpColumnGapBlocker333644">
              <a:extLst>
                <a:ext uri="{FF2B5EF4-FFF2-40B4-BE49-F238E27FC236}">
                  <a16:creationId xmlns:a16="http://schemas.microsoft.com/office/drawing/2014/main" id="{3F0B71DE-D25C-41BA-922C-820D1C708817}"/>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17" name="btfpColumnIndicator724578">
              <a:extLst>
                <a:ext uri="{FF2B5EF4-FFF2-40B4-BE49-F238E27FC236}">
                  <a16:creationId xmlns:a16="http://schemas.microsoft.com/office/drawing/2014/main" id="{EECE956F-C2BA-4487-BBE9-49841BEE3B24}"/>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545993">
              <a:extLst>
                <a:ext uri="{FF2B5EF4-FFF2-40B4-BE49-F238E27FC236}">
                  <a16:creationId xmlns:a16="http://schemas.microsoft.com/office/drawing/2014/main" id="{94151E23-2E49-4DF4-B533-A9F29A3A5B8B}"/>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305707">
              <a:extLst>
                <a:ext uri="{FF2B5EF4-FFF2-40B4-BE49-F238E27FC236}">
                  <a16:creationId xmlns:a16="http://schemas.microsoft.com/office/drawing/2014/main" id="{C04DD1E6-193B-47E9-A3D9-6A3CA9859B2C}"/>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0" name="btfpColumnIndicator290339">
              <a:extLst>
                <a:ext uri="{FF2B5EF4-FFF2-40B4-BE49-F238E27FC236}">
                  <a16:creationId xmlns:a16="http://schemas.microsoft.com/office/drawing/2014/main" id="{AC42C810-29EF-4202-9FAA-EDEBED893BD5}"/>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345109">
              <a:extLst>
                <a:ext uri="{FF2B5EF4-FFF2-40B4-BE49-F238E27FC236}">
                  <a16:creationId xmlns:a16="http://schemas.microsoft.com/office/drawing/2014/main" id="{9EECC412-FCD7-418A-BBBB-A2EFB0C659CB}"/>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820487">
              <a:extLst>
                <a:ext uri="{FF2B5EF4-FFF2-40B4-BE49-F238E27FC236}">
                  <a16:creationId xmlns:a16="http://schemas.microsoft.com/office/drawing/2014/main" id="{B272C84B-D64B-4F2F-9BAC-FED87877F405}"/>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3" name="btfpColumnIndicator670403">
              <a:extLst>
                <a:ext uri="{FF2B5EF4-FFF2-40B4-BE49-F238E27FC236}">
                  <a16:creationId xmlns:a16="http://schemas.microsoft.com/office/drawing/2014/main" id="{F477BDBD-42E9-4C8B-870B-966983E12293}"/>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353304">
              <a:extLst>
                <a:ext uri="{FF2B5EF4-FFF2-40B4-BE49-F238E27FC236}">
                  <a16:creationId xmlns:a16="http://schemas.microsoft.com/office/drawing/2014/main" id="{962900F3-8E2B-44E2-B909-DAB42C66BA0C}"/>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889283">
              <a:extLst>
                <a:ext uri="{FF2B5EF4-FFF2-40B4-BE49-F238E27FC236}">
                  <a16:creationId xmlns:a16="http://schemas.microsoft.com/office/drawing/2014/main" id="{213AC06F-F01D-4205-8BD4-DE82B557279C}"/>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6" name="btfpColumnIndicator615512">
              <a:extLst>
                <a:ext uri="{FF2B5EF4-FFF2-40B4-BE49-F238E27FC236}">
                  <a16:creationId xmlns:a16="http://schemas.microsoft.com/office/drawing/2014/main" id="{098C79B6-4733-4B30-9E4A-37E7863F4AA7}"/>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289166">
              <a:extLst>
                <a:ext uri="{FF2B5EF4-FFF2-40B4-BE49-F238E27FC236}">
                  <a16:creationId xmlns:a16="http://schemas.microsoft.com/office/drawing/2014/main" id="{F5327FB5-B939-4DD1-BAAF-0BD4904B6E12}"/>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840820">
              <a:extLst>
                <a:ext uri="{FF2B5EF4-FFF2-40B4-BE49-F238E27FC236}">
                  <a16:creationId xmlns:a16="http://schemas.microsoft.com/office/drawing/2014/main" id="{DCBBF086-43E7-4DDF-A6D6-FCE49D8A088C}"/>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29" name="btfpColumnIndicator597307">
              <a:extLst>
                <a:ext uri="{FF2B5EF4-FFF2-40B4-BE49-F238E27FC236}">
                  <a16:creationId xmlns:a16="http://schemas.microsoft.com/office/drawing/2014/main" id="{D76D9712-4253-4BDD-82E3-8F1CCF85F312}"/>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404741">
              <a:extLst>
                <a:ext uri="{FF2B5EF4-FFF2-40B4-BE49-F238E27FC236}">
                  <a16:creationId xmlns:a16="http://schemas.microsoft.com/office/drawing/2014/main" id="{FE1FF43E-E98B-47D0-8BE1-B6CE523B7813}"/>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186959">
              <a:extLst>
                <a:ext uri="{FF2B5EF4-FFF2-40B4-BE49-F238E27FC236}">
                  <a16:creationId xmlns:a16="http://schemas.microsoft.com/office/drawing/2014/main" id="{C3A8A33A-B566-43E8-A681-771CD6F66E5A}"/>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2" name="btfpColumnIndicator548387">
              <a:extLst>
                <a:ext uri="{FF2B5EF4-FFF2-40B4-BE49-F238E27FC236}">
                  <a16:creationId xmlns:a16="http://schemas.microsoft.com/office/drawing/2014/main" id="{A209DA97-5AE1-4FAD-B77A-FF8E01972D9C}"/>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330724">
              <a:extLst>
                <a:ext uri="{FF2B5EF4-FFF2-40B4-BE49-F238E27FC236}">
                  <a16:creationId xmlns:a16="http://schemas.microsoft.com/office/drawing/2014/main" id="{ED806793-0DC3-443A-86C6-833CACE79A3C}"/>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4" name="btfpColumnIndicatorGroup1">
            <a:extLst>
              <a:ext uri="{FF2B5EF4-FFF2-40B4-BE49-F238E27FC236}">
                <a16:creationId xmlns:a16="http://schemas.microsoft.com/office/drawing/2014/main" id="{29D7C560-A0AD-4344-935D-F7CC9DB9911D}"/>
              </a:ext>
            </a:extLst>
          </p:cNvPr>
          <p:cNvGrpSpPr/>
          <p:nvPr/>
        </p:nvGrpSpPr>
        <p:grpSpPr>
          <a:xfrm>
            <a:off x="0" y="6961189"/>
            <a:ext cx="12192000" cy="276989"/>
            <a:chOff x="0" y="-205740"/>
            <a:chExt cx="12192000" cy="137160"/>
          </a:xfrm>
        </p:grpSpPr>
        <p:sp>
          <p:nvSpPr>
            <p:cNvPr id="35" name="btfpColumnGapBlocker380864">
              <a:extLst>
                <a:ext uri="{FF2B5EF4-FFF2-40B4-BE49-F238E27FC236}">
                  <a16:creationId xmlns:a16="http://schemas.microsoft.com/office/drawing/2014/main" id="{5E00C89B-7429-406D-A574-31DAFD601D33}"/>
                </a:ext>
              </a:extLst>
            </p:cNvPr>
            <p:cNvSpPr/>
            <p:nvPr/>
          </p:nvSpPr>
          <p:spPr bwMode="gray">
            <a:xfrm>
              <a:off x="11861801" y="-205740"/>
              <a:ext cx="3301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sp>
          <p:nvSpPr>
            <p:cNvPr id="36" name="btfpColumnGapBlocker333644">
              <a:extLst>
                <a:ext uri="{FF2B5EF4-FFF2-40B4-BE49-F238E27FC236}">
                  <a16:creationId xmlns:a16="http://schemas.microsoft.com/office/drawing/2014/main" id="{F607DC45-8BB9-4158-8298-AFCD57976BA5}"/>
                </a:ext>
              </a:extLst>
            </p:cNvPr>
            <p:cNvSpPr/>
            <p:nvPr/>
          </p:nvSpPr>
          <p:spPr bwMode="gray">
            <a:xfrm>
              <a:off x="9849776" y="-205740"/>
              <a:ext cx="540545"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37" name="btfpColumnIndicator724578">
              <a:extLst>
                <a:ext uri="{FF2B5EF4-FFF2-40B4-BE49-F238E27FC236}">
                  <a16:creationId xmlns:a16="http://schemas.microsoft.com/office/drawing/2014/main" id="{63C25C25-D3E6-4E3A-B596-86DC72B57406}"/>
                </a:ext>
              </a:extLst>
            </p:cNvPr>
            <p:cNvCxnSpPr/>
            <p:nvPr/>
          </p:nvCxnSpPr>
          <p:spPr bwMode="gray">
            <a:xfrm flipV="1">
              <a:off x="118618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545993">
              <a:extLst>
                <a:ext uri="{FF2B5EF4-FFF2-40B4-BE49-F238E27FC236}">
                  <a16:creationId xmlns:a16="http://schemas.microsoft.com/office/drawing/2014/main" id="{4B9BB947-5ACE-441C-BD4A-9CC491F053DA}"/>
                </a:ext>
              </a:extLst>
            </p:cNvPr>
            <p:cNvCxnSpPr/>
            <p:nvPr/>
          </p:nvCxnSpPr>
          <p:spPr bwMode="gray">
            <a:xfrm flipV="1">
              <a:off x="1039032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305707">
              <a:extLst>
                <a:ext uri="{FF2B5EF4-FFF2-40B4-BE49-F238E27FC236}">
                  <a16:creationId xmlns:a16="http://schemas.microsoft.com/office/drawing/2014/main" id="{C8262385-031B-4D0F-B218-4CA491763EAE}"/>
                </a:ext>
              </a:extLst>
            </p:cNvPr>
            <p:cNvSpPr/>
            <p:nvPr/>
          </p:nvSpPr>
          <p:spPr bwMode="gray">
            <a:xfrm>
              <a:off x="7837753"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0" name="btfpColumnIndicator290339">
              <a:extLst>
                <a:ext uri="{FF2B5EF4-FFF2-40B4-BE49-F238E27FC236}">
                  <a16:creationId xmlns:a16="http://schemas.microsoft.com/office/drawing/2014/main" id="{AE21F576-BB09-4426-9B32-7E9BB5EB8DEC}"/>
                </a:ext>
              </a:extLst>
            </p:cNvPr>
            <p:cNvCxnSpPr/>
            <p:nvPr/>
          </p:nvCxnSpPr>
          <p:spPr bwMode="gray">
            <a:xfrm flipV="1">
              <a:off x="984977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345109">
              <a:extLst>
                <a:ext uri="{FF2B5EF4-FFF2-40B4-BE49-F238E27FC236}">
                  <a16:creationId xmlns:a16="http://schemas.microsoft.com/office/drawing/2014/main" id="{2708F168-A874-4F5F-8C3B-1D08CC58D590}"/>
                </a:ext>
              </a:extLst>
            </p:cNvPr>
            <p:cNvCxnSpPr/>
            <p:nvPr/>
          </p:nvCxnSpPr>
          <p:spPr bwMode="gray">
            <a:xfrm flipV="1">
              <a:off x="8378296"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820487">
              <a:extLst>
                <a:ext uri="{FF2B5EF4-FFF2-40B4-BE49-F238E27FC236}">
                  <a16:creationId xmlns:a16="http://schemas.microsoft.com/office/drawing/2014/main" id="{5C70C04A-71D9-4F29-8BC5-9094B13E9F4A}"/>
                </a:ext>
              </a:extLst>
            </p:cNvPr>
            <p:cNvSpPr/>
            <p:nvPr/>
          </p:nvSpPr>
          <p:spPr bwMode="gray">
            <a:xfrm>
              <a:off x="5825729" y="-205740"/>
              <a:ext cx="540543"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3" name="btfpColumnIndicator670403">
              <a:extLst>
                <a:ext uri="{FF2B5EF4-FFF2-40B4-BE49-F238E27FC236}">
                  <a16:creationId xmlns:a16="http://schemas.microsoft.com/office/drawing/2014/main" id="{BB016B17-851E-476C-BA03-31A734BE910F}"/>
                </a:ext>
              </a:extLst>
            </p:cNvPr>
            <p:cNvCxnSpPr/>
            <p:nvPr/>
          </p:nvCxnSpPr>
          <p:spPr bwMode="gray">
            <a:xfrm flipV="1">
              <a:off x="783775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353304">
              <a:extLst>
                <a:ext uri="{FF2B5EF4-FFF2-40B4-BE49-F238E27FC236}">
                  <a16:creationId xmlns:a16="http://schemas.microsoft.com/office/drawing/2014/main" id="{81118E8D-D4AA-464A-A32D-052DFEAECBE6}"/>
                </a:ext>
              </a:extLst>
            </p:cNvPr>
            <p:cNvCxnSpPr/>
            <p:nvPr/>
          </p:nvCxnSpPr>
          <p:spPr bwMode="gray">
            <a:xfrm flipV="1">
              <a:off x="6366272"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889283">
              <a:extLst>
                <a:ext uri="{FF2B5EF4-FFF2-40B4-BE49-F238E27FC236}">
                  <a16:creationId xmlns:a16="http://schemas.microsoft.com/office/drawing/2014/main" id="{9A64A553-B54C-4EF2-8E06-411B9C73A91A}"/>
                </a:ext>
              </a:extLst>
            </p:cNvPr>
            <p:cNvSpPr/>
            <p:nvPr/>
          </p:nvSpPr>
          <p:spPr bwMode="gray">
            <a:xfrm>
              <a:off x="3813704"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6" name="btfpColumnIndicator615512">
              <a:extLst>
                <a:ext uri="{FF2B5EF4-FFF2-40B4-BE49-F238E27FC236}">
                  <a16:creationId xmlns:a16="http://schemas.microsoft.com/office/drawing/2014/main" id="{4547C97E-01FE-423C-9A56-C7C29367861F}"/>
                </a:ext>
              </a:extLst>
            </p:cNvPr>
            <p:cNvCxnSpPr/>
            <p:nvPr/>
          </p:nvCxnSpPr>
          <p:spPr bwMode="gray">
            <a:xfrm flipV="1">
              <a:off x="5825729"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289166">
              <a:extLst>
                <a:ext uri="{FF2B5EF4-FFF2-40B4-BE49-F238E27FC236}">
                  <a16:creationId xmlns:a16="http://schemas.microsoft.com/office/drawing/2014/main" id="{FFBB6363-47D9-4780-9277-99828D4D8D59}"/>
                </a:ext>
              </a:extLst>
            </p:cNvPr>
            <p:cNvCxnSpPr/>
            <p:nvPr/>
          </p:nvCxnSpPr>
          <p:spPr bwMode="gray">
            <a:xfrm flipV="1">
              <a:off x="435424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840820">
              <a:extLst>
                <a:ext uri="{FF2B5EF4-FFF2-40B4-BE49-F238E27FC236}">
                  <a16:creationId xmlns:a16="http://schemas.microsoft.com/office/drawing/2014/main" id="{49398204-2C32-4CAB-9AF0-6AAE45C79DA7}"/>
                </a:ext>
              </a:extLst>
            </p:cNvPr>
            <p:cNvSpPr/>
            <p:nvPr/>
          </p:nvSpPr>
          <p:spPr bwMode="gray">
            <a:xfrm>
              <a:off x="1801680" y="-205740"/>
              <a:ext cx="540544"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49" name="btfpColumnIndicator597307">
              <a:extLst>
                <a:ext uri="{FF2B5EF4-FFF2-40B4-BE49-F238E27FC236}">
                  <a16:creationId xmlns:a16="http://schemas.microsoft.com/office/drawing/2014/main" id="{C96ACE63-D4A3-4A7D-9277-A32A1CF208DC}"/>
                </a:ext>
              </a:extLst>
            </p:cNvPr>
            <p:cNvCxnSpPr/>
            <p:nvPr/>
          </p:nvCxnSpPr>
          <p:spPr bwMode="gray">
            <a:xfrm flipV="1">
              <a:off x="381370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404741">
              <a:extLst>
                <a:ext uri="{FF2B5EF4-FFF2-40B4-BE49-F238E27FC236}">
                  <a16:creationId xmlns:a16="http://schemas.microsoft.com/office/drawing/2014/main" id="{E66A3866-1F36-4BBB-8467-A6B30FF63C63}"/>
                </a:ext>
              </a:extLst>
            </p:cNvPr>
            <p:cNvCxnSpPr/>
            <p:nvPr/>
          </p:nvCxnSpPr>
          <p:spPr bwMode="gray">
            <a:xfrm flipV="1">
              <a:off x="234222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1" name="btfpColumnGapBlocker186959">
              <a:extLst>
                <a:ext uri="{FF2B5EF4-FFF2-40B4-BE49-F238E27FC236}">
                  <a16:creationId xmlns:a16="http://schemas.microsoft.com/office/drawing/2014/main" id="{41BA6965-FADF-464D-B493-C6D8C7445B00}"/>
                </a:ext>
              </a:extLst>
            </p:cNvPr>
            <p:cNvSpPr/>
            <p:nvPr/>
          </p:nvSpPr>
          <p:spPr bwMode="gray">
            <a:xfrm>
              <a:off x="0" y="-205740"/>
              <a:ext cx="3302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52" name="btfpColumnIndicator548387">
              <a:extLst>
                <a:ext uri="{FF2B5EF4-FFF2-40B4-BE49-F238E27FC236}">
                  <a16:creationId xmlns:a16="http://schemas.microsoft.com/office/drawing/2014/main" id="{019821E4-B4FE-4D3F-9135-16F099C76C88}"/>
                </a:ext>
              </a:extLst>
            </p:cNvPr>
            <p:cNvCxnSpPr/>
            <p:nvPr/>
          </p:nvCxnSpPr>
          <p:spPr bwMode="gray">
            <a:xfrm flipV="1">
              <a:off x="18016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330724">
              <a:extLst>
                <a:ext uri="{FF2B5EF4-FFF2-40B4-BE49-F238E27FC236}">
                  <a16:creationId xmlns:a16="http://schemas.microsoft.com/office/drawing/2014/main" id="{DA72E46B-F814-4F4B-8DE3-72D1606FEFBF}"/>
                </a:ext>
              </a:extLst>
            </p:cNvPr>
            <p:cNvCxnSpPr/>
            <p:nvPr/>
          </p:nvCxnSpPr>
          <p:spPr bwMode="gray">
            <a:xfrm flipV="1">
              <a:off x="330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5289440"/>
      </p:ext>
    </p:extLst>
  </p:cSld>
  <p:clrMapOvr>
    <a:masterClrMapping/>
  </p:clrMapOvr>
  <p:hf hdr="0" ftr="0" dt="0"/>
  <p:extLst>
    <p:ext uri="{DCECCB84-F9BA-43D5-87BE-67443E8EF086}">
      <p15:sldGuideLst xmlns:p15="http://schemas.microsoft.com/office/powerpoint/2012/main">
        <p15:guide id="1" pos="211">
          <p15:clr>
            <a:srgbClr val="FBAE40"/>
          </p15:clr>
        </p15:guide>
        <p15:guide id="2" orient="horz" pos="754">
          <p15:clr>
            <a:srgbClr val="FBAE40"/>
          </p15:clr>
        </p15:guide>
        <p15:guide id="3" orient="horz" pos="4156">
          <p15:clr>
            <a:srgbClr val="FBAE40"/>
          </p15:clr>
        </p15:guide>
        <p15:guide id="4" orient="horz" pos="52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2.vml"/><Relationship Id="rId13" Type="http://schemas.openxmlformats.org/officeDocument/2006/relationships/image" Target="../media/image20.png"/><Relationship Id="rId3" Type="http://schemas.openxmlformats.org/officeDocument/2006/relationships/slideLayout" Target="../slideLayouts/slideLayout26.xml"/><Relationship Id="rId7" Type="http://schemas.openxmlformats.org/officeDocument/2006/relationships/theme" Target="../theme/theme4.xml"/><Relationship Id="rId12" Type="http://schemas.openxmlformats.org/officeDocument/2006/relationships/image" Target="../media/image19.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8.emf"/><Relationship Id="rId5" Type="http://schemas.openxmlformats.org/officeDocument/2006/relationships/slideLayout" Target="../slideLayouts/slideLayout28.xml"/><Relationship Id="rId10" Type="http://schemas.openxmlformats.org/officeDocument/2006/relationships/oleObject" Target="../embeddings/oleObject2.bin"/><Relationship Id="rId4" Type="http://schemas.openxmlformats.org/officeDocument/2006/relationships/slideLayout" Target="../slideLayouts/slideLayout27.xml"/><Relationship Id="rId9"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6E9797-2E37-4D5E-A2E4-7D10EBA77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C63AF1-51A5-468F-A74A-843C1D498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B39617-2B95-4045-8B8F-0D9AD79FC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5A90E-7523-4D3D-BA14-04F5501E3328}" type="datetimeFigureOut">
              <a:rPr lang="it-IT" smtClean="0"/>
              <a:t>28/10/2025</a:t>
            </a:fld>
            <a:endParaRPr lang="it-IT"/>
          </a:p>
        </p:txBody>
      </p:sp>
      <p:sp>
        <p:nvSpPr>
          <p:cNvPr id="5" name="Segnaposto piè di pagina 4">
            <a:extLst>
              <a:ext uri="{FF2B5EF4-FFF2-40B4-BE49-F238E27FC236}">
                <a16:creationId xmlns:a16="http://schemas.microsoft.com/office/drawing/2014/main" id="{F3E851E8-A87A-4D7B-A575-ED36A3D4C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2594092-97BE-436C-A4F7-E48855469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C0101-B07F-4BEE-8EBE-7F01942137CA}" type="slidenum">
              <a:rPr lang="it-IT" smtClean="0"/>
              <a:t>‹N›</a:t>
            </a:fld>
            <a:endParaRPr lang="it-IT"/>
          </a:p>
        </p:txBody>
      </p:sp>
    </p:spTree>
    <p:extLst>
      <p:ext uri="{BB962C8B-B14F-4D97-AF65-F5344CB8AC3E}">
        <p14:creationId xmlns:p14="http://schemas.microsoft.com/office/powerpoint/2010/main" val="216379516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737" r:id="rId4"/>
    <p:sldLayoutId id="2147483756" r:id="rId5"/>
    <p:sldLayoutId id="2147483829" r:id="rId6"/>
    <p:sldLayoutId id="2147483844" r:id="rId7"/>
    <p:sldLayoutId id="2147483837" r:id="rId8"/>
    <p:sldLayoutId id="2147483838" r:id="rId9"/>
    <p:sldLayoutId id="2147483839" r:id="rId10"/>
    <p:sldLayoutId id="2147483840" r:id="rId11"/>
    <p:sldLayoutId id="2147483841" r:id="rId12"/>
    <p:sldLayoutId id="2147483842" r:id="rId13"/>
    <p:sldLayoutId id="2147483843" r:id="rId14"/>
    <p:sldLayoutId id="2147483845" r:id="rId15"/>
    <p:sldLayoutId id="2147483846" r:id="rId16"/>
    <p:sldLayoutId id="2147483847" r:id="rId17"/>
    <p:sldLayoutId id="2147483848" r:id="rId18"/>
    <p:sldLayoutId id="214748384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6E9797-2E37-4D5E-A2E4-7D10EBA77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C63AF1-51A5-468F-A74A-843C1D498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B39617-2B95-4045-8B8F-0D9AD79FC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F69B1-5184-463C-B205-42887B39E3E2}" type="datetimeFigureOut">
              <a:rPr lang="it-IT" smtClean="0"/>
              <a:t>28/10/2025</a:t>
            </a:fld>
            <a:endParaRPr lang="it-IT"/>
          </a:p>
        </p:txBody>
      </p:sp>
      <p:sp>
        <p:nvSpPr>
          <p:cNvPr id="5" name="Segnaposto piè di pagina 4">
            <a:extLst>
              <a:ext uri="{FF2B5EF4-FFF2-40B4-BE49-F238E27FC236}">
                <a16:creationId xmlns:a16="http://schemas.microsoft.com/office/drawing/2014/main" id="{F3E851E8-A87A-4D7B-A575-ED36A3D4C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2594092-97BE-436C-A4F7-E48855469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94991-5320-4EEC-AAB2-000DB343F395}" type="slidenum">
              <a:rPr lang="it-IT" smtClean="0"/>
              <a:t>‹N›</a:t>
            </a:fld>
            <a:endParaRPr lang="it-IT"/>
          </a:p>
        </p:txBody>
      </p:sp>
    </p:spTree>
    <p:extLst>
      <p:ext uri="{BB962C8B-B14F-4D97-AF65-F5344CB8AC3E}">
        <p14:creationId xmlns:p14="http://schemas.microsoft.com/office/powerpoint/2010/main" val="1899911167"/>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5C91C1F2-A533-D84E-82D0-481C73C9E89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12192000" cy="6858000"/>
          </a:xfrm>
          <a:prstGeom prst="rect">
            <a:avLst/>
          </a:prstGeom>
        </p:spPr>
      </p:pic>
      <p:sp>
        <p:nvSpPr>
          <p:cNvPr id="2" name="Segnaposto titolo 1">
            <a:extLst>
              <a:ext uri="{FF2B5EF4-FFF2-40B4-BE49-F238E27FC236}">
                <a16:creationId xmlns:a16="http://schemas.microsoft.com/office/drawing/2014/main" id="{2844B972-824E-C340-812A-A17C9802BFFE}"/>
              </a:ext>
            </a:extLst>
          </p:cNvPr>
          <p:cNvSpPr>
            <a:spLocks noGrp="1"/>
          </p:cNvSpPr>
          <p:nvPr>
            <p:ph type="title"/>
          </p:nvPr>
        </p:nvSpPr>
        <p:spPr>
          <a:xfrm>
            <a:off x="711200" y="462281"/>
            <a:ext cx="10723182" cy="959402"/>
          </a:xfrm>
          <a:prstGeom prst="rect">
            <a:avLst/>
          </a:prstGeom>
        </p:spPr>
        <p:txBody>
          <a:bodyPr vert="horz" lIns="91440" tIns="45720" rIns="91440" bIns="45720" rtlCol="0" anchor="t">
            <a:noAutofit/>
          </a:bodyPr>
          <a:lstStyle/>
          <a:p>
            <a:r>
              <a:rPr lang="it-IT"/>
              <a:t>Fare clic per modificare lo stile del titolo</a:t>
            </a:r>
          </a:p>
        </p:txBody>
      </p:sp>
      <p:sp>
        <p:nvSpPr>
          <p:cNvPr id="3" name="Segnaposto testo 2">
            <a:extLst>
              <a:ext uri="{FF2B5EF4-FFF2-40B4-BE49-F238E27FC236}">
                <a16:creationId xmlns:a16="http://schemas.microsoft.com/office/drawing/2014/main" id="{52ED1025-9964-5241-A7E3-D7A5AC3F7473}"/>
              </a:ext>
            </a:extLst>
          </p:cNvPr>
          <p:cNvSpPr>
            <a:spLocks noGrp="1"/>
          </p:cNvSpPr>
          <p:nvPr>
            <p:ph type="body" idx="1"/>
          </p:nvPr>
        </p:nvSpPr>
        <p:spPr>
          <a:xfrm>
            <a:off x="711200" y="1736725"/>
            <a:ext cx="10714038" cy="403629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59310E2A-ACC9-B940-8896-CE99070D739B}"/>
              </a:ext>
            </a:extLst>
          </p:cNvPr>
          <p:cNvSpPr>
            <a:spLocks noGrp="1"/>
          </p:cNvSpPr>
          <p:nvPr>
            <p:ph type="sldNum" sz="quarter" idx="4"/>
          </p:nvPr>
        </p:nvSpPr>
        <p:spPr>
          <a:xfrm>
            <a:off x="10106623" y="6225031"/>
            <a:ext cx="1327759"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74B75249-E7A1-B34A-8D06-3B86EFCDA7E0}" type="slidenum">
              <a:rPr lang="it-IT" smtClean="0"/>
              <a:pPr/>
              <a:t>‹N›</a:t>
            </a:fld>
            <a:endParaRPr lang="it-IT"/>
          </a:p>
        </p:txBody>
      </p:sp>
      <p:sp>
        <p:nvSpPr>
          <p:cNvPr id="8" name="CasellaDiTesto 7">
            <a:extLst>
              <a:ext uri="{FF2B5EF4-FFF2-40B4-BE49-F238E27FC236}">
                <a16:creationId xmlns:a16="http://schemas.microsoft.com/office/drawing/2014/main" id="{0086AF6E-AFF6-1D20-F717-6E61D7AFCB7E}"/>
              </a:ext>
            </a:extLst>
          </p:cNvPr>
          <p:cNvSpPr txBox="1"/>
          <p:nvPr userDrawn="1"/>
        </p:nvSpPr>
        <p:spPr>
          <a:xfrm>
            <a:off x="757618" y="6597731"/>
            <a:ext cx="8976691" cy="215444"/>
          </a:xfrm>
          <a:prstGeom prst="rect">
            <a:avLst/>
          </a:prstGeom>
          <a:noFill/>
        </p:spPr>
        <p:txBody>
          <a:bodyPr wrap="square" rtlCol="0">
            <a:spAutoFit/>
          </a:bodyPr>
          <a:lstStyle/>
          <a:p>
            <a:r>
              <a:rPr lang="it-IT" sz="800" i="1">
                <a:solidFill>
                  <a:srgbClr val="B6B9BB"/>
                </a:solidFill>
                <a:effectLst/>
                <a:latin typeface="Arial" panose="020B0604020202020204" pitchFamily="34" charset="0"/>
                <a:cs typeface="Arial" panose="020B0604020202020204" pitchFamily="34" charset="0"/>
              </a:rPr>
              <a:t>Il presente documento è di proprietà di Iccrea Banca S.p.A. Qualsiasi utilizzo di altra natura dovrà essere autorizzato dal proprietario del documento.</a:t>
            </a:r>
            <a:endParaRPr lang="it-IT" sz="800" i="1">
              <a:solidFill>
                <a:srgbClr val="B6B9B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339699"/>
      </p:ext>
    </p:extLst>
  </p:cSld>
  <p:clrMap bg1="lt1" tx1="dk1" bg2="lt2" tx2="dk2" accent1="accent1" accent2="accent2" accent3="accent3" accent4="accent4" accent5="accent5" accent6="accent6" hlink="hlink" folHlink="folHlink"/>
  <p:sldLayoutIdLst>
    <p:sldLayoutId id="2147483781" r:id="rId1"/>
    <p:sldLayoutId id="2147483831" r:id="rId2"/>
    <p:sldLayoutId id="2147483800" r:id="rId3"/>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p15:clr>
            <a:srgbClr val="F26B43"/>
          </p15:clr>
        </p15:guide>
        <p15:guide id="2" pos="529">
          <p15:clr>
            <a:srgbClr val="F26B43"/>
          </p15:clr>
        </p15:guide>
        <p15:guide id="3" pos="7197">
          <p15:clr>
            <a:srgbClr val="F26B43"/>
          </p15:clr>
        </p15:guide>
        <p15:guide id="4" orient="horz" pos="595">
          <p15:clr>
            <a:srgbClr val="F26B43"/>
          </p15:clr>
        </p15:guide>
        <p15:guide id="5" orient="horz" pos="1094">
          <p15:clr>
            <a:srgbClr val="F26B43"/>
          </p15:clr>
        </p15:guide>
        <p15:guide id="6" orient="horz" pos="3521">
          <p15:clr>
            <a:srgbClr val="F26B43"/>
          </p15:clr>
        </p15:guide>
        <p15:guide id="9" orient="horz" pos="1570">
          <p15:clr>
            <a:srgbClr val="F26B43"/>
          </p15:clr>
        </p15:guide>
        <p15:guide id="13" pos="7151">
          <p15:clr>
            <a:srgbClr val="F26B43"/>
          </p15:clr>
        </p15:guide>
        <p15:guide id="14" orient="horz" pos="1344">
          <p15:clr>
            <a:srgbClr val="F26B43"/>
          </p15:clr>
        </p15:guide>
        <p15:guide id="15"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26ED0C3-94E4-4177-0B94-0CF912C19414}"/>
              </a:ext>
            </a:extLst>
          </p:cNvPr>
          <p:cNvGraphicFramePr>
            <a:graphicFrameLocks noChangeAspect="1"/>
          </p:cNvGraphicFramePr>
          <p:nvPr>
            <p:custDataLst>
              <p:tags r:id="rId9"/>
            </p:custDataLst>
            <p:extLst>
              <p:ext uri="{D42A27DB-BD31-4B8C-83A1-F6EECF244321}">
                <p14:modId xmlns:p14="http://schemas.microsoft.com/office/powerpoint/2010/main" val="145563965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2" name="Diapositiva think-cell" r:id="rId10" imgW="473" imgH="473" progId="TCLayout.ActiveDocument.1">
                  <p:embed/>
                </p:oleObj>
              </mc:Choice>
              <mc:Fallback>
                <p:oleObj name="Diapositiva think-cell" r:id="rId10" imgW="473" imgH="473" progId="TCLayout.ActiveDocument.1">
                  <p:embed/>
                  <p:pic>
                    <p:nvPicPr>
                      <p:cNvPr id="2" name="think-cell data - do not delete" hidden="1">
                        <a:extLst>
                          <a:ext uri="{FF2B5EF4-FFF2-40B4-BE49-F238E27FC236}">
                            <a16:creationId xmlns:a16="http://schemas.microsoft.com/office/drawing/2014/main" id="{726ED0C3-94E4-4177-0B94-0CF912C19414}"/>
                          </a:ext>
                        </a:extLst>
                      </p:cNvPr>
                      <p:cNvPicPr/>
                      <p:nvPr/>
                    </p:nvPicPr>
                    <p:blipFill>
                      <a:blip r:embed="rId11"/>
                      <a:stretch>
                        <a:fillRect/>
                      </a:stretch>
                    </p:blipFill>
                    <p:spPr>
                      <a:xfrm>
                        <a:off x="2118" y="2118"/>
                        <a:ext cx="2117" cy="2117"/>
                      </a:xfrm>
                      <a:prstGeom prst="rect">
                        <a:avLst/>
                      </a:prstGeom>
                    </p:spPr>
                  </p:pic>
                </p:oleObj>
              </mc:Fallback>
            </mc:AlternateContent>
          </a:graphicData>
        </a:graphic>
      </p:graphicFrame>
      <p:cxnSp>
        <p:nvCxnSpPr>
          <p:cNvPr id="8" name="Connettore 1 7">
            <a:extLst>
              <a:ext uri="{FF2B5EF4-FFF2-40B4-BE49-F238E27FC236}">
                <a16:creationId xmlns:a16="http://schemas.microsoft.com/office/drawing/2014/main" id="{59152DE7-0CEF-CBAC-823D-A61242890554}"/>
              </a:ext>
            </a:extLst>
          </p:cNvPr>
          <p:cNvCxnSpPr>
            <a:cxnSpLocks/>
          </p:cNvCxnSpPr>
          <p:nvPr/>
        </p:nvCxnSpPr>
        <p:spPr>
          <a:xfrm>
            <a:off x="426224" y="6525485"/>
            <a:ext cx="11359107"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9651A757-8FDD-F006-332B-4D49B97CD5DD}"/>
              </a:ext>
            </a:extLst>
          </p:cNvPr>
          <p:cNvPicPr>
            <a:picLocks noChangeAspect="1"/>
          </p:cNvPicPr>
          <p:nvPr/>
        </p:nvPicPr>
        <p:blipFill>
          <a:blip r:embed="rId12"/>
          <a:stretch>
            <a:fillRect/>
          </a:stretch>
        </p:blipFill>
        <p:spPr>
          <a:xfrm>
            <a:off x="10346267" y="6289152"/>
            <a:ext cx="1439064" cy="236333"/>
          </a:xfrm>
          <a:prstGeom prst="rect">
            <a:avLst/>
          </a:prstGeom>
        </p:spPr>
      </p:pic>
      <p:sp>
        <p:nvSpPr>
          <p:cNvPr id="3" name="Segnaposto numero diapositiva 5">
            <a:extLst>
              <a:ext uri="{FF2B5EF4-FFF2-40B4-BE49-F238E27FC236}">
                <a16:creationId xmlns:a16="http://schemas.microsoft.com/office/drawing/2014/main" id="{29F3C3EA-466C-2E64-FB78-6351D1F3722B}"/>
              </a:ext>
            </a:extLst>
          </p:cNvPr>
          <p:cNvSpPr>
            <a:spLocks noGrp="1"/>
          </p:cNvSpPr>
          <p:nvPr>
            <p:ph type="sldNum" sz="quarter" idx="4"/>
          </p:nvPr>
        </p:nvSpPr>
        <p:spPr>
          <a:xfrm>
            <a:off x="11173725" y="6267467"/>
            <a:ext cx="625951" cy="279396"/>
          </a:xfrm>
          <a:prstGeom prst="rect">
            <a:avLst/>
          </a:prstGeom>
        </p:spPr>
        <p:txBody>
          <a:bodyPr vert="horz" lIns="91440" tIns="45720" rIns="91440" bIns="45720" rtlCol="0" anchor="ctr"/>
          <a:lstStyle>
            <a:lvl1pPr algn="r">
              <a:defRPr sz="1200">
                <a:solidFill>
                  <a:schemeClr val="bg1"/>
                </a:solidFill>
              </a:defRPr>
            </a:lvl1pPr>
          </a:lstStyle>
          <a:p>
            <a:fld id="{F2C2A44C-4C23-DA46-B2CC-4E4F6DC47310}" type="slidenum">
              <a:rPr lang="it-IT" smtClean="0"/>
              <a:pPr/>
              <a:t>‹N›</a:t>
            </a:fld>
            <a:endParaRPr lang="it-IT"/>
          </a:p>
        </p:txBody>
      </p:sp>
      <p:sp>
        <p:nvSpPr>
          <p:cNvPr id="4" name="CasellaDiTesto 3">
            <a:extLst>
              <a:ext uri="{FF2B5EF4-FFF2-40B4-BE49-F238E27FC236}">
                <a16:creationId xmlns:a16="http://schemas.microsoft.com/office/drawing/2014/main" id="{1B86D5EE-4498-DA92-1AD5-91AD2AF3468C}"/>
              </a:ext>
            </a:extLst>
          </p:cNvPr>
          <p:cNvSpPr txBox="1"/>
          <p:nvPr/>
        </p:nvSpPr>
        <p:spPr>
          <a:xfrm>
            <a:off x="10548674" y="6253432"/>
            <a:ext cx="774511" cy="276999"/>
          </a:xfrm>
          <a:prstGeom prst="rect">
            <a:avLst/>
          </a:prstGeom>
          <a:noFill/>
        </p:spPr>
        <p:txBody>
          <a:bodyPr wrap="square">
            <a:spAutoFit/>
          </a:bodyPr>
          <a:lstStyle/>
          <a:p>
            <a:pPr algn="r"/>
            <a:r>
              <a:rPr lang="it-IT" sz="1200" b="0" i="0" spc="0" err="1">
                <a:solidFill>
                  <a:schemeClr val="bg1"/>
                </a:solidFill>
                <a:effectLst/>
                <a:latin typeface="Corbel" panose="020B0503020204020204" pitchFamily="34" charset="0"/>
              </a:rPr>
              <a:t>bff.com</a:t>
            </a:r>
            <a:endParaRPr lang="it-IT" sz="1200" b="0" i="0" spc="0">
              <a:solidFill>
                <a:schemeClr val="bg1"/>
              </a:solidFill>
            </a:endParaRPr>
          </a:p>
        </p:txBody>
      </p:sp>
      <p:pic>
        <p:nvPicPr>
          <p:cNvPr id="6" name="Immagine 5">
            <a:extLst>
              <a:ext uri="{FF2B5EF4-FFF2-40B4-BE49-F238E27FC236}">
                <a16:creationId xmlns:a16="http://schemas.microsoft.com/office/drawing/2014/main" id="{429A0968-1A7E-DA83-8CDE-84D3F290034D}"/>
              </a:ext>
            </a:extLst>
          </p:cNvPr>
          <p:cNvPicPr>
            <a:picLocks noChangeAspect="1"/>
          </p:cNvPicPr>
          <p:nvPr/>
        </p:nvPicPr>
        <p:blipFill>
          <a:blip r:embed="rId13"/>
          <a:srcRect/>
          <a:stretch/>
        </p:blipFill>
        <p:spPr>
          <a:xfrm>
            <a:off x="9691756" y="526628"/>
            <a:ext cx="2154144" cy="461603"/>
          </a:xfrm>
          <a:prstGeom prst="rect">
            <a:avLst/>
          </a:prstGeom>
        </p:spPr>
      </p:pic>
    </p:spTree>
    <p:extLst>
      <p:ext uri="{BB962C8B-B14F-4D97-AF65-F5344CB8AC3E}">
        <p14:creationId xmlns:p14="http://schemas.microsoft.com/office/powerpoint/2010/main" val="105400537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878754"/>
      </p:ext>
    </p:extLst>
  </p:cSld>
  <p:clrMap bg1="lt1" tx1="dk1" bg2="lt2" tx2="dk2" accent1="accent1" accent2="accent2" accent3="accent3" accent4="accent4" accent5="accent5" accent6="accent6" hlink="hlink" folHlink="folHlink"/>
  <p:sldLayoutIdLst>
    <p:sldLayoutId id="2147483859" r:id="rId1"/>
    <p:sldLayoutId id="214748386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jp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xml"/><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0.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hyperlink" Target="https://www.ecb.europa.eu/press/key/date/2025/html/ecb.sp250401~9e1ee05e88.en.html" TargetMode="External"/><Relationship Id="rId3" Type="http://schemas.openxmlformats.org/officeDocument/2006/relationships/diagramLayout" Target="../diagrams/layout4.xml"/><Relationship Id="rId7" Type="http://schemas.openxmlformats.org/officeDocument/2006/relationships/image" Target="../media/image50.png"/><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s://www.fsb.org/uploads/P211024-1.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europeanpaymentscouncil.eu/what-we-do/epc-payment-schemes/one-leg-out-instant-credit-transfer" TargetMode="External"/><Relationship Id="rId3" Type="http://schemas.openxmlformats.org/officeDocument/2006/relationships/diagramLayout" Target="../diagrams/layout5.xml"/><Relationship Id="rId7" Type="http://schemas.openxmlformats.org/officeDocument/2006/relationships/image" Target="../media/image50.png"/><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www.ecb.europa.eu/paym/groups/shared/docs/ea1e3-ami-pay-2023-05-04-item-4.1-oct-inst-scheme-overview.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s://www.swift.com/news-events/press-releases/swift-add-blockchain-based-ledger-its-infrastructure-stack-groundbreaking-move-accelerate-and-scale-benefits-digital-finance?utm_source=chatgpt.com" TargetMode="External"/><Relationship Id="rId3" Type="http://schemas.openxmlformats.org/officeDocument/2006/relationships/diagramLayout" Target="../diagrams/layout6.xml"/><Relationship Id="rId7" Type="http://schemas.openxmlformats.org/officeDocument/2006/relationships/image" Target="../media/image50.png"/><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hyperlink" Target="https://www.ecb.europa.eu/paym/target/pontes/html/index.en.html" TargetMode="External"/><Relationship Id="rId3" Type="http://schemas.openxmlformats.org/officeDocument/2006/relationships/diagramLayout" Target="../diagrams/layout7.xml"/><Relationship Id="rId7" Type="http://schemas.openxmlformats.org/officeDocument/2006/relationships/image" Target="../media/image50.png"/><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s://www.ecb.europa.eu/press/intro/events/html/fs_20250715.en.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ecb.europa.eu/euro/digital_euro/html/index.en.html" TargetMode="External"/><Relationship Id="rId3" Type="http://schemas.openxmlformats.org/officeDocument/2006/relationships/diagramLayout" Target="../diagrams/layout8.xml"/><Relationship Id="rId7" Type="http://schemas.openxmlformats.org/officeDocument/2006/relationships/image" Target="../media/image50.png"/><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slideLayout" Target="../slideLayouts/slideLayout21.xml"/><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emf"/><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oleObject" Target="../embeddings/oleObject3.bin"/><Relationship Id="rId9" Type="http://schemas.openxmlformats.org/officeDocument/2006/relationships/image" Target="../media/image36.sv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1.xml"/><Relationship Id="rId7" Type="http://schemas.openxmlformats.org/officeDocument/2006/relationships/image" Target="../media/image43.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3;p30">
            <a:extLst>
              <a:ext uri="{FF2B5EF4-FFF2-40B4-BE49-F238E27FC236}">
                <a16:creationId xmlns:a16="http://schemas.microsoft.com/office/drawing/2014/main" id="{3DB9B1D7-29BB-4ED4-8CFB-4ECA4551CA7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5" name="Immagine 4">
            <a:extLst>
              <a:ext uri="{FF2B5EF4-FFF2-40B4-BE49-F238E27FC236}">
                <a16:creationId xmlns:a16="http://schemas.microsoft.com/office/drawing/2014/main" id="{7D99D320-5F93-4DCE-929C-9F32F3D3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76" y="3499129"/>
            <a:ext cx="1591194" cy="1591194"/>
          </a:xfrm>
          <a:prstGeom prst="rect">
            <a:avLst/>
          </a:prstGeom>
        </p:spPr>
      </p:pic>
      <p:sp>
        <p:nvSpPr>
          <p:cNvPr id="6" name="Segnaposto testo 26">
            <a:extLst>
              <a:ext uri="{FF2B5EF4-FFF2-40B4-BE49-F238E27FC236}">
                <a16:creationId xmlns:a16="http://schemas.microsoft.com/office/drawing/2014/main" id="{98AD447A-CA85-46F2-9E75-DDF931F1B9EE}"/>
              </a:ext>
            </a:extLst>
          </p:cNvPr>
          <p:cNvSpPr txBox="1">
            <a:spLocks/>
          </p:cNvSpPr>
          <p:nvPr/>
        </p:nvSpPr>
        <p:spPr>
          <a:xfrm>
            <a:off x="262719" y="300404"/>
            <a:ext cx="5611609" cy="9693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it-IT" sz="10000" b="1" u="none" strike="noStrike" kern="1200" cap="none" dirty="0" smtClean="0">
                <a:ln w="19050">
                  <a:solidFill>
                    <a:schemeClr val="bg1"/>
                  </a:solidFill>
                </a:ln>
                <a:no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WORKSHOP</a:t>
            </a:r>
          </a:p>
        </p:txBody>
      </p:sp>
      <p:pic>
        <p:nvPicPr>
          <p:cNvPr id="7" name="Google Shape;142;p3">
            <a:extLst>
              <a:ext uri="{FF2B5EF4-FFF2-40B4-BE49-F238E27FC236}">
                <a16:creationId xmlns:a16="http://schemas.microsoft.com/office/drawing/2014/main" id="{D1148C00-4A6E-49D4-BF16-9B78B0545692}"/>
              </a:ext>
            </a:extLst>
          </p:cNvPr>
          <p:cNvPicPr preferRelativeResize="0"/>
          <p:nvPr/>
        </p:nvPicPr>
        <p:blipFill>
          <a:blip r:embed="rId5">
            <a:extLst>
              <a:ext uri="{28A0092B-C50C-407E-A947-70E740481C1C}">
                <a14:useLocalDpi xmlns:a14="http://schemas.microsoft.com/office/drawing/2010/main" val="0"/>
              </a:ext>
            </a:extLst>
          </a:blip>
          <a:srcRect t="13144" b="13144"/>
          <a:stretch/>
        </p:blipFill>
        <p:spPr>
          <a:xfrm>
            <a:off x="9631140" y="222522"/>
            <a:ext cx="2560860" cy="1125133"/>
          </a:xfrm>
          <a:prstGeom prst="rect">
            <a:avLst/>
          </a:prstGeom>
          <a:noFill/>
          <a:ln>
            <a:noFill/>
          </a:ln>
        </p:spPr>
      </p:pic>
      <p:sp>
        <p:nvSpPr>
          <p:cNvPr id="8" name="Sottotitolo 2">
            <a:extLst>
              <a:ext uri="{FF2B5EF4-FFF2-40B4-BE49-F238E27FC236}">
                <a16:creationId xmlns:a16="http://schemas.microsoft.com/office/drawing/2014/main" id="{3916291B-4A27-4A95-BC60-67A67A64F461}"/>
              </a:ext>
            </a:extLst>
          </p:cNvPr>
          <p:cNvSpPr txBox="1">
            <a:spLocks/>
          </p:cNvSpPr>
          <p:nvPr/>
        </p:nvSpPr>
        <p:spPr>
          <a:xfrm>
            <a:off x="7716464" y="6390224"/>
            <a:ext cx="4309281" cy="329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t-IT" sz="1600" i="1" dirty="0">
                <a:solidFill>
                  <a:schemeClr val="bg1"/>
                </a:solidFill>
                <a:latin typeface="+mj-lt"/>
              </a:rPr>
              <a:t>Salone dei Pagamenti, 29 ottobre 2025</a:t>
            </a:r>
          </a:p>
        </p:txBody>
      </p:sp>
      <p:sp>
        <p:nvSpPr>
          <p:cNvPr id="9" name="Sottotitolo 2">
            <a:extLst>
              <a:ext uri="{FF2B5EF4-FFF2-40B4-BE49-F238E27FC236}">
                <a16:creationId xmlns:a16="http://schemas.microsoft.com/office/drawing/2014/main" id="{B72F956F-3757-41AE-8FA5-404189CCBC75}"/>
              </a:ext>
            </a:extLst>
          </p:cNvPr>
          <p:cNvSpPr txBox="1">
            <a:spLocks/>
          </p:cNvSpPr>
          <p:nvPr/>
        </p:nvSpPr>
        <p:spPr>
          <a:xfrm>
            <a:off x="262719" y="1507041"/>
            <a:ext cx="7354337" cy="15911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b="1" dirty="0">
                <a:solidFill>
                  <a:srgbClr val="FFFFFF"/>
                </a:solidFill>
                <a:latin typeface="proxima-nova"/>
              </a:rPr>
              <a:t>𝗗𝗮𝗶 𝗽𝗮𝗴𝗮𝗺𝗲𝗻𝘁𝗶 𝗮𝗶 𝘀𝗲𝗿𝘃𝗶𝘇𝗶 𝗱𝗶 𝘃𝗮𝗹𝗼𝗿𝗲: 𝗹’𝗲𝘃𝗼𝗹𝘂𝘇𝗶𝗼𝗻𝗲 𝗱𝗲𝗹𝗹’𝗲𝗰𝗼𝘀𝗶𝘀𝘁𝗲𝗺𝗮 𝗲𝘂𝗿𝗼𝗽𝗲𝗼	</a:t>
            </a:r>
          </a:p>
        </p:txBody>
      </p:sp>
      <p:sp>
        <p:nvSpPr>
          <p:cNvPr id="10" name="Sottotitolo 2">
            <a:extLst>
              <a:ext uri="{FF2B5EF4-FFF2-40B4-BE49-F238E27FC236}">
                <a16:creationId xmlns:a16="http://schemas.microsoft.com/office/drawing/2014/main" id="{7ED8B931-E98E-4562-B1EA-216D90872836}"/>
              </a:ext>
            </a:extLst>
          </p:cNvPr>
          <p:cNvSpPr txBox="1">
            <a:spLocks/>
          </p:cNvSpPr>
          <p:nvPr/>
        </p:nvSpPr>
        <p:spPr>
          <a:xfrm>
            <a:off x="292102" y="2683385"/>
            <a:ext cx="5008301" cy="303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b="1" i="1" dirty="0">
                <a:solidFill>
                  <a:schemeClr val="bg1"/>
                </a:solidFill>
              </a:rPr>
              <a:t>Relatori</a:t>
            </a:r>
          </a:p>
        </p:txBody>
      </p:sp>
      <p:sp>
        <p:nvSpPr>
          <p:cNvPr id="11" name="Sottotitolo 2">
            <a:extLst>
              <a:ext uri="{FF2B5EF4-FFF2-40B4-BE49-F238E27FC236}">
                <a16:creationId xmlns:a16="http://schemas.microsoft.com/office/drawing/2014/main" id="{79A6EEC9-5FDD-488C-B276-9666D3EA85BA}"/>
              </a:ext>
            </a:extLst>
          </p:cNvPr>
          <p:cNvSpPr txBox="1">
            <a:spLocks/>
          </p:cNvSpPr>
          <p:nvPr/>
        </p:nvSpPr>
        <p:spPr>
          <a:xfrm>
            <a:off x="486176" y="5235288"/>
            <a:ext cx="1591194" cy="130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600" b="1" dirty="0">
                <a:solidFill>
                  <a:schemeClr val="bg1"/>
                </a:solidFill>
              </a:rPr>
              <a:t>Odisseo </a:t>
            </a:r>
          </a:p>
          <a:p>
            <a:pPr marL="0" indent="0" algn="ctr">
              <a:spcBef>
                <a:spcPts val="0"/>
              </a:spcBef>
              <a:buNone/>
            </a:pPr>
            <a:r>
              <a:rPr lang="it-IT" sz="1600" b="1" dirty="0">
                <a:solidFill>
                  <a:schemeClr val="bg1"/>
                </a:solidFill>
              </a:rPr>
              <a:t>Di Michele</a:t>
            </a:r>
          </a:p>
          <a:p>
            <a:pPr marL="0" indent="0" algn="ctr">
              <a:buNone/>
            </a:pPr>
            <a:r>
              <a:rPr lang="it-IT" sz="1400" dirty="0">
                <a:solidFill>
                  <a:schemeClr val="bg1"/>
                </a:solidFill>
              </a:rPr>
              <a:t>Business Development </a:t>
            </a:r>
          </a:p>
          <a:p>
            <a:pPr marL="0" indent="0" algn="ctr">
              <a:spcBef>
                <a:spcPts val="0"/>
              </a:spcBef>
              <a:buNone/>
            </a:pPr>
            <a:r>
              <a:rPr lang="it-IT" sz="1400" dirty="0">
                <a:solidFill>
                  <a:schemeClr val="bg1"/>
                </a:solidFill>
              </a:rPr>
              <a:t>TAS</a:t>
            </a:r>
          </a:p>
          <a:p>
            <a:pPr marL="0" indent="0" algn="ctr">
              <a:buNone/>
            </a:pPr>
            <a:endParaRPr lang="it-IT" sz="1600" b="1" dirty="0">
              <a:solidFill>
                <a:schemeClr val="bg1"/>
              </a:solidFill>
            </a:endParaRPr>
          </a:p>
        </p:txBody>
      </p:sp>
      <p:sp>
        <p:nvSpPr>
          <p:cNvPr id="14" name="Sottotitolo 2">
            <a:extLst>
              <a:ext uri="{FF2B5EF4-FFF2-40B4-BE49-F238E27FC236}">
                <a16:creationId xmlns:a16="http://schemas.microsoft.com/office/drawing/2014/main" id="{97F09E7A-BD70-4181-85C0-7813121FE622}"/>
              </a:ext>
            </a:extLst>
          </p:cNvPr>
          <p:cNvSpPr txBox="1">
            <a:spLocks/>
          </p:cNvSpPr>
          <p:nvPr/>
        </p:nvSpPr>
        <p:spPr>
          <a:xfrm>
            <a:off x="2722133" y="5235288"/>
            <a:ext cx="1955799" cy="130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it-IT" sz="1600" b="1" dirty="0">
                <a:solidFill>
                  <a:schemeClr val="bg1"/>
                </a:solidFill>
              </a:rPr>
              <a:t>Andrea </a:t>
            </a:r>
          </a:p>
          <a:p>
            <a:pPr marL="0" indent="0" algn="ctr">
              <a:spcBef>
                <a:spcPts val="0"/>
              </a:spcBef>
              <a:buNone/>
            </a:pPr>
            <a:r>
              <a:rPr lang="it-IT" sz="1600" b="1" dirty="0">
                <a:solidFill>
                  <a:schemeClr val="bg1"/>
                </a:solidFill>
              </a:rPr>
              <a:t>Saracini</a:t>
            </a:r>
          </a:p>
          <a:p>
            <a:pPr marL="0" indent="0" algn="ctr">
              <a:buNone/>
            </a:pPr>
            <a:r>
              <a:rPr lang="en-US" sz="1400" dirty="0">
                <a:solidFill>
                  <a:schemeClr val="bg1"/>
                </a:solidFill>
              </a:rPr>
              <a:t>Head of IT Payment, </a:t>
            </a:r>
          </a:p>
          <a:p>
            <a:pPr marL="0" indent="0" algn="ctr">
              <a:spcBef>
                <a:spcPts val="0"/>
              </a:spcBef>
              <a:buNone/>
            </a:pPr>
            <a:r>
              <a:rPr lang="en-US" sz="1400" dirty="0">
                <a:solidFill>
                  <a:schemeClr val="bg1"/>
                </a:solidFill>
              </a:rPr>
              <a:t>BCC </a:t>
            </a:r>
            <a:r>
              <a:rPr lang="en-US" sz="1400" dirty="0" err="1">
                <a:solidFill>
                  <a:schemeClr val="bg1"/>
                </a:solidFill>
              </a:rPr>
              <a:t>Sistemi</a:t>
            </a:r>
            <a:r>
              <a:rPr lang="en-US" sz="1400" dirty="0">
                <a:solidFill>
                  <a:schemeClr val="bg1"/>
                </a:solidFill>
              </a:rPr>
              <a:t> </a:t>
            </a:r>
            <a:r>
              <a:rPr lang="en-US" sz="1400" dirty="0" err="1">
                <a:solidFill>
                  <a:schemeClr val="bg1"/>
                </a:solidFill>
              </a:rPr>
              <a:t>Informatici</a:t>
            </a:r>
            <a:endParaRPr lang="it-IT" sz="1600" b="1" dirty="0">
              <a:solidFill>
                <a:schemeClr val="bg1"/>
              </a:solidFill>
            </a:endParaRPr>
          </a:p>
        </p:txBody>
      </p:sp>
      <p:pic>
        <p:nvPicPr>
          <p:cNvPr id="21" name="Immagine 20">
            <a:extLst>
              <a:ext uri="{FF2B5EF4-FFF2-40B4-BE49-F238E27FC236}">
                <a16:creationId xmlns:a16="http://schemas.microsoft.com/office/drawing/2014/main" id="{C5935959-CEED-449A-9C86-79B16019FBE0}"/>
              </a:ext>
            </a:extLst>
          </p:cNvPr>
          <p:cNvPicPr>
            <a:picLocks noChangeAspect="1"/>
          </p:cNvPicPr>
          <p:nvPr/>
        </p:nvPicPr>
        <p:blipFill>
          <a:blip r:embed="rId6"/>
          <a:stretch>
            <a:fillRect/>
          </a:stretch>
        </p:blipFill>
        <p:spPr>
          <a:xfrm>
            <a:off x="2904435" y="3532405"/>
            <a:ext cx="1591194" cy="1591194"/>
          </a:xfrm>
          <a:prstGeom prst="rect">
            <a:avLst/>
          </a:prstGeom>
        </p:spPr>
      </p:pic>
      <p:pic>
        <p:nvPicPr>
          <p:cNvPr id="7170" name="Picture 2" descr="Gruppo BCC Iccrea">
            <a:extLst>
              <a:ext uri="{FF2B5EF4-FFF2-40B4-BE49-F238E27FC236}">
                <a16:creationId xmlns:a16="http://schemas.microsoft.com/office/drawing/2014/main" id="{A6E0FE22-1D28-428A-902A-3F98B53D7C67}"/>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8975035" y="1363591"/>
            <a:ext cx="3050710" cy="939047"/>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84F2FEA1-4D3B-4A00-B54B-86EDFF7A40CF}"/>
              </a:ext>
            </a:extLst>
          </p:cNvPr>
          <p:cNvPicPr>
            <a:picLocks noChangeAspect="1"/>
          </p:cNvPicPr>
          <p:nvPr/>
        </p:nvPicPr>
        <p:blipFill>
          <a:blip r:embed="rId8"/>
          <a:stretch>
            <a:fillRect/>
          </a:stretch>
        </p:blipFill>
        <p:spPr>
          <a:xfrm>
            <a:off x="5322694" y="3548489"/>
            <a:ext cx="1603387" cy="1597290"/>
          </a:xfrm>
          <a:prstGeom prst="rect">
            <a:avLst/>
          </a:prstGeom>
        </p:spPr>
      </p:pic>
      <p:sp>
        <p:nvSpPr>
          <p:cNvPr id="15" name="Sottotitolo 2">
            <a:extLst>
              <a:ext uri="{FF2B5EF4-FFF2-40B4-BE49-F238E27FC236}">
                <a16:creationId xmlns:a16="http://schemas.microsoft.com/office/drawing/2014/main" id="{B67DCE0C-1AFD-4194-AFD4-A7B15650AD19}"/>
              </a:ext>
            </a:extLst>
          </p:cNvPr>
          <p:cNvSpPr txBox="1">
            <a:spLocks/>
          </p:cNvSpPr>
          <p:nvPr/>
        </p:nvSpPr>
        <p:spPr>
          <a:xfrm>
            <a:off x="5107482" y="5257468"/>
            <a:ext cx="2094055" cy="1300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it-IT" sz="1600" b="1" dirty="0">
                <a:solidFill>
                  <a:schemeClr val="bg1"/>
                </a:solidFill>
              </a:rPr>
              <a:t>Alessandro</a:t>
            </a:r>
          </a:p>
          <a:p>
            <a:pPr marL="0" indent="0" algn="ctr">
              <a:spcBef>
                <a:spcPts val="0"/>
              </a:spcBef>
              <a:buNone/>
            </a:pPr>
            <a:r>
              <a:rPr lang="it-IT" sz="1600" b="1" dirty="0" err="1">
                <a:solidFill>
                  <a:schemeClr val="bg1"/>
                </a:solidFill>
              </a:rPr>
              <a:t>Zaccherini</a:t>
            </a:r>
            <a:endParaRPr lang="it-IT" sz="1600" b="1" dirty="0">
              <a:solidFill>
                <a:schemeClr val="bg1"/>
              </a:solidFill>
            </a:endParaRPr>
          </a:p>
          <a:p>
            <a:pPr marL="0" indent="0" algn="ctr">
              <a:buNone/>
            </a:pPr>
            <a:r>
              <a:rPr lang="en-US" sz="1400" dirty="0">
                <a:solidFill>
                  <a:schemeClr val="bg1"/>
                </a:solidFill>
              </a:rPr>
              <a:t>Head of Sales and Payments Development</a:t>
            </a:r>
          </a:p>
          <a:p>
            <a:pPr marL="0" indent="0" algn="ctr">
              <a:spcBef>
                <a:spcPts val="0"/>
              </a:spcBef>
              <a:buNone/>
            </a:pPr>
            <a:r>
              <a:rPr lang="en-US" sz="1400" dirty="0">
                <a:solidFill>
                  <a:schemeClr val="bg1"/>
                </a:solidFill>
              </a:rPr>
              <a:t>BFF</a:t>
            </a:r>
            <a:endParaRPr lang="it-IT" sz="1400" dirty="0">
              <a:solidFill>
                <a:schemeClr val="bg1"/>
              </a:solidFill>
            </a:endParaRPr>
          </a:p>
        </p:txBody>
      </p:sp>
      <p:pic>
        <p:nvPicPr>
          <p:cNvPr id="3" name="Immagine 2" descr="Immagine che contiene testo, Carattere, Elementi grafici, schermata&#10;&#10;Il contenuto generato dall'IA potrebbe non essere corretto.">
            <a:extLst>
              <a:ext uri="{FF2B5EF4-FFF2-40B4-BE49-F238E27FC236}">
                <a16:creationId xmlns:a16="http://schemas.microsoft.com/office/drawing/2014/main" id="{041E4FCE-02AB-1843-C772-D8D814B05C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53817" y="2608450"/>
            <a:ext cx="2871928" cy="820550"/>
          </a:xfrm>
          <a:prstGeom prst="rect">
            <a:avLst/>
          </a:prstGeom>
        </p:spPr>
      </p:pic>
    </p:spTree>
    <p:extLst>
      <p:ext uri="{BB962C8B-B14F-4D97-AF65-F5344CB8AC3E}">
        <p14:creationId xmlns:p14="http://schemas.microsoft.com/office/powerpoint/2010/main" val="331274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09FB-FA15-593F-A3BA-01AF8B5E6C3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A5ABFEE-90ED-3587-AED0-B90DE3874748}"/>
              </a:ext>
            </a:extLst>
          </p:cNvPr>
          <p:cNvSpPr>
            <a:spLocks noGrp="1"/>
          </p:cNvSpPr>
          <p:nvPr>
            <p:ph type="sldNum" sz="quarter" idx="12"/>
          </p:nvPr>
        </p:nvSpPr>
        <p:spPr>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0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5" name="Titolo 2">
            <a:extLst>
              <a:ext uri="{FF2B5EF4-FFF2-40B4-BE49-F238E27FC236}">
                <a16:creationId xmlns:a16="http://schemas.microsoft.com/office/drawing/2014/main" id="{FB148F69-863C-3C32-252D-4F4FBCC666D3}"/>
              </a:ext>
            </a:extLst>
          </p:cNvPr>
          <p:cNvSpPr txBox="1">
            <a:spLocks/>
          </p:cNvSpPr>
          <p:nvPr/>
        </p:nvSpPr>
        <p:spPr>
          <a:xfrm>
            <a:off x="239177" y="216412"/>
            <a:ext cx="11277600" cy="334099"/>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err="1">
                <a:ln>
                  <a:noFill/>
                </a:ln>
                <a:solidFill>
                  <a:srgbClr val="003493"/>
                </a:solidFill>
                <a:effectLst/>
                <a:uLnTx/>
                <a:uFillTx/>
                <a:latin typeface="Arial"/>
                <a:ea typeface="+mj-ea"/>
                <a:cs typeface="Arial"/>
              </a:rPr>
              <a:t>Wave</a:t>
            </a:r>
            <a:r>
              <a:rPr kumimoji="0" lang="it-IT" sz="2400" b="1" i="0" u="none" strike="noStrike" kern="1200" cap="none" spc="0" normalizeH="0" baseline="0" noProof="0">
                <a:ln>
                  <a:noFill/>
                </a:ln>
                <a:solidFill>
                  <a:srgbClr val="003493"/>
                </a:solidFill>
                <a:effectLst/>
                <a:uLnTx/>
                <a:uFillTx/>
                <a:latin typeface="Arial"/>
                <a:ea typeface="+mj-ea"/>
                <a:cs typeface="Arial"/>
              </a:rPr>
              <a:t> 1 e statistiche Instant Payment</a:t>
            </a:r>
            <a:endParaRPr kumimoji="0" lang="it-IT" sz="2400" b="1" i="0" u="none" strike="noStrike" kern="1200" cap="none" spc="0" normalizeH="0" baseline="0" noProof="0">
              <a:ln>
                <a:noFill/>
              </a:ln>
              <a:solidFill>
                <a:srgbClr val="FF0000"/>
              </a:solidFill>
              <a:effectLst/>
              <a:highlight>
                <a:srgbClr val="FFFF00"/>
              </a:highlight>
              <a:uLnTx/>
              <a:uFillTx/>
              <a:latin typeface="Arial"/>
              <a:ea typeface="+mj-ea"/>
              <a:cs typeface="Arial"/>
            </a:endParaRPr>
          </a:p>
        </p:txBody>
      </p:sp>
      <p:sp>
        <p:nvSpPr>
          <p:cNvPr id="11" name="CasellaDiTesto 10">
            <a:extLst>
              <a:ext uri="{FF2B5EF4-FFF2-40B4-BE49-F238E27FC236}">
                <a16:creationId xmlns:a16="http://schemas.microsoft.com/office/drawing/2014/main" id="{8FB4AB52-9D77-F6F6-5305-E5E20359DD98}"/>
              </a:ext>
            </a:extLst>
          </p:cNvPr>
          <p:cNvSpPr txBox="1"/>
          <p:nvPr/>
        </p:nvSpPr>
        <p:spPr>
          <a:xfrm>
            <a:off x="7415631" y="2404065"/>
            <a:ext cx="4484653" cy="3457619"/>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square"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Al 28/06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sono stati </a:t>
            </a:r>
            <a:r>
              <a:rPr kumimoji="0" lang="it-IT" sz="12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tramitati</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 complessivamente (</a:t>
            </a:r>
            <a:r>
              <a:rPr kumimoji="0" lang="it-IT" sz="12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invio+ricezione</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10,5 Mln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rPr>
              <a:t>di bonifici istantanei, contro 4,3 Mln dello stesso periodo anno precedente (crescita 146%):</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tab pos="457200" algn="l"/>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rispetto alla media giornaliera dei pezzi </a:t>
            </a:r>
            <a:r>
              <a:rPr kumimoji="0" lang="it-IT" sz="12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tramitati</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nel secondo semestre 2024, la crescita dei volumi è del 103%</a:t>
            </a:r>
            <a:endPar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tab pos="457200" algn="l"/>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a partire dal 10/1/25, la crescita settimana su settimana dei pezzi medi giornalieri si è accentuata a circa 4,6%</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tab pos="457200" algn="l"/>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nell’anno i volumi </a:t>
            </a:r>
            <a:r>
              <a:rPr kumimoji="0" lang="it-IT" sz="12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tramitati</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per gli SCT Instant (</a:t>
            </a:r>
            <a:r>
              <a:rPr kumimoji="0" lang="it-IT" sz="12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inviati+ricevuti</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potrebbero variare da un minimo di 25 mln (se confermato il trend di crescita del 2024) ad un massimo di oltre 30 mln a fronte del totale Instant 2024 pari a 9,8Mln</a:t>
            </a:r>
            <a:endPar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008B864-535E-E017-CDC5-943799EF3A8F}"/>
              </a:ext>
            </a:extLst>
          </p:cNvPr>
          <p:cNvSpPr/>
          <p:nvPr/>
        </p:nvSpPr>
        <p:spPr>
          <a:xfrm>
            <a:off x="0" y="777241"/>
            <a:ext cx="12192000" cy="1008024"/>
          </a:xfrm>
          <a:prstGeom prst="rect">
            <a:avLst/>
          </a:prstGeom>
          <a:solidFill>
            <a:srgbClr val="E2F0D9"/>
          </a:solidFill>
          <a:ln w="12700" cap="flat" cmpd="sng" algn="ctr">
            <a:noFill/>
            <a:prstDash val="solid"/>
            <a:miter lim="800000"/>
          </a:ln>
          <a:effectLst>
            <a:outerShdw blurRad="50800" dist="38100" dir="5400000" algn="t" rotWithShape="0">
              <a:prstClr val="black">
                <a:alpha val="40000"/>
              </a:prstClr>
            </a:outerShdw>
          </a:effectLst>
        </p:spPr>
        <p:txBody>
          <a:bodyPr lIns="360000" tIns="91440" rIns="360000" bIns="9144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a:ln>
                  <a:noFill/>
                </a:ln>
                <a:solidFill>
                  <a:srgbClr val="006F34"/>
                </a:solidFill>
                <a:effectLst/>
                <a:uLnTx/>
                <a:uFillTx/>
                <a:latin typeface="Calibri" panose="020F0502020204030204"/>
                <a:ea typeface="+mn-ea"/>
                <a:cs typeface="+mn-cs"/>
              </a:rPr>
              <a:t>Deadline </a:t>
            </a:r>
            <a:r>
              <a:rPr kumimoji="0" lang="en-US" sz="1600" b="1" i="0" u="none" strike="noStrike" kern="0" cap="none" spc="0" normalizeH="0" baseline="0" noProof="0" err="1">
                <a:ln>
                  <a:noFill/>
                </a:ln>
                <a:solidFill>
                  <a:srgbClr val="006F34"/>
                </a:solidFill>
                <a:effectLst/>
                <a:uLnTx/>
                <a:uFillTx/>
                <a:latin typeface="Calibri" panose="020F0502020204030204"/>
                <a:ea typeface="+mn-ea"/>
                <a:cs typeface="+mn-cs"/>
              </a:rPr>
              <a:t>Traguardate</a:t>
            </a:r>
            <a:r>
              <a:rPr kumimoji="0" lang="en-US" sz="1600" b="1" i="0" u="none" strike="noStrike" kern="0" cap="none" spc="0" normalizeH="0" baseline="0" noProof="0">
                <a:ln>
                  <a:noFill/>
                </a:ln>
                <a:solidFill>
                  <a:srgbClr val="006F34"/>
                </a:solidFill>
                <a:effectLst/>
                <a:uLnTx/>
                <a:uFillTx/>
                <a:latin typeface="Calibri" panose="020F0502020204030204"/>
                <a:ea typeface="+mn-ea"/>
                <a:cs typeface="+mn-cs"/>
              </a:rPr>
              <a:t> – Wave-1 (09/01/2025)</a:t>
            </a:r>
            <a:endParaRPr kumimoji="0" lang="en-US" sz="1300" b="1" i="0" u="none" strike="noStrike" kern="0" cap="none" spc="0" normalizeH="0" baseline="0" noProof="0">
              <a:ln>
                <a:noFill/>
              </a:ln>
              <a:solidFill>
                <a:srgbClr val="006F34"/>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0" cap="none" spc="0" normalizeH="0" baseline="0" noProof="0">
                <a:ln>
                  <a:noFill/>
                </a:ln>
                <a:solidFill>
                  <a:srgbClr val="E7E6E6">
                    <a:lumMod val="10000"/>
                  </a:srgbClr>
                </a:solidFill>
                <a:effectLst/>
                <a:uLnTx/>
                <a:uFillTx/>
                <a:latin typeface="Calibri" panose="020F0502020204030204"/>
                <a:ea typeface="+mn-ea"/>
                <a:cs typeface="+mn-cs"/>
              </a:rPr>
              <a:t>Offerta bonifici istantanei in ricezione </a:t>
            </a:r>
            <a:r>
              <a:rPr kumimoji="0" lang="it-IT"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rPr>
              <a:t>– obbligo di offerta per tutti i Prestatori di servizi di Pagamento (PSP) del servizio Instant Payments in ricezione;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0" cap="none" spc="0" normalizeH="0" baseline="0" noProof="0">
                <a:ln>
                  <a:noFill/>
                </a:ln>
                <a:solidFill>
                  <a:srgbClr val="E7E6E6">
                    <a:lumMod val="10000"/>
                  </a:srgbClr>
                </a:solidFill>
                <a:effectLst/>
                <a:uLnTx/>
                <a:uFillTx/>
                <a:latin typeface="Calibri" panose="020F0502020204030204"/>
                <a:ea typeface="+mn-ea"/>
                <a:cs typeface="+mn-cs"/>
              </a:rPr>
              <a:t>Equiparazione commissioni</a:t>
            </a:r>
            <a:r>
              <a:rPr kumimoji="0" lang="it-IT"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rPr>
              <a:t> – obbligo di parità commissionale tra SCT (bonifico ordinario) e Instant Payment;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0" cap="none" spc="0" normalizeH="0" baseline="0" noProof="0">
                <a:ln>
                  <a:noFill/>
                </a:ln>
                <a:solidFill>
                  <a:srgbClr val="E7E6E6">
                    <a:lumMod val="10000"/>
                  </a:srgbClr>
                </a:solidFill>
                <a:effectLst/>
                <a:uLnTx/>
                <a:uFillTx/>
                <a:latin typeface="Calibri" panose="020F0502020204030204"/>
                <a:ea typeface="+mn-ea"/>
                <a:cs typeface="+mn-cs"/>
              </a:rPr>
              <a:t>Nuove misure sanction screening</a:t>
            </a:r>
            <a:r>
              <a:rPr kumimoji="0" lang="it-IT"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rPr>
              <a:t> – obbligo di verifica da parte del PSP almeno una volta al giorno e ogni giorno di calendario della presenza dei propri clienti nelle sanction list;</a:t>
            </a:r>
          </a:p>
        </p:txBody>
      </p:sp>
      <p:grpSp>
        <p:nvGrpSpPr>
          <p:cNvPr id="10" name="Group 9">
            <a:extLst>
              <a:ext uri="{FF2B5EF4-FFF2-40B4-BE49-F238E27FC236}">
                <a16:creationId xmlns:a16="http://schemas.microsoft.com/office/drawing/2014/main" id="{E8E8A2DB-EE41-044A-6CE4-9D823020A556}"/>
              </a:ext>
            </a:extLst>
          </p:cNvPr>
          <p:cNvGrpSpPr/>
          <p:nvPr/>
        </p:nvGrpSpPr>
        <p:grpSpPr>
          <a:xfrm>
            <a:off x="336000" y="1979658"/>
            <a:ext cx="6732000" cy="282939"/>
            <a:chOff x="336000" y="1855833"/>
            <a:chExt cx="6732000" cy="282939"/>
          </a:xfrm>
        </p:grpSpPr>
        <p:cxnSp>
          <p:nvCxnSpPr>
            <p:cNvPr id="7" name="Straight Connector 6">
              <a:extLst>
                <a:ext uri="{FF2B5EF4-FFF2-40B4-BE49-F238E27FC236}">
                  <a16:creationId xmlns:a16="http://schemas.microsoft.com/office/drawing/2014/main" id="{EC7A4E2F-AC69-0E83-67C6-3AD7CC29DE82}"/>
                </a:ext>
              </a:extLst>
            </p:cNvPr>
            <p:cNvCxnSpPr>
              <a:cxnSpLocks/>
            </p:cNvCxnSpPr>
            <p:nvPr/>
          </p:nvCxnSpPr>
          <p:spPr>
            <a:xfrm>
              <a:off x="336000" y="1997302"/>
              <a:ext cx="673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3B9864-A389-419D-1334-B3B48E4D8196}"/>
                </a:ext>
              </a:extLst>
            </p:cNvPr>
            <p:cNvSpPr txBox="1"/>
            <p:nvPr/>
          </p:nvSpPr>
          <p:spPr>
            <a:xfrm>
              <a:off x="1498111" y="1855833"/>
              <a:ext cx="4407779" cy="282939"/>
            </a:xfrm>
            <a:prstGeom prst="rect">
              <a:avLst/>
            </a:prstGeom>
            <a:solidFill>
              <a:schemeClr val="bg1"/>
            </a:solidFill>
          </p:spPr>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06F34"/>
                  </a:solidFill>
                  <a:effectLst/>
                  <a:uLnTx/>
                  <a:uFillTx/>
                  <a:latin typeface="Calibri" panose="020F0502020204030204"/>
                  <a:ea typeface="+mn-ea"/>
                  <a:cs typeface="+mn-cs"/>
                </a:rPr>
                <a:t>IMPATTO SUI BONIFICI INVIATI/RICEVUTI</a:t>
              </a:r>
            </a:p>
          </p:txBody>
        </p:sp>
      </p:grpSp>
      <p:graphicFrame>
        <p:nvGraphicFramePr>
          <p:cNvPr id="22" name="Table 21">
            <a:extLst>
              <a:ext uri="{FF2B5EF4-FFF2-40B4-BE49-F238E27FC236}">
                <a16:creationId xmlns:a16="http://schemas.microsoft.com/office/drawing/2014/main" id="{E8F69867-CEAA-764E-2549-2D1BF4D72CC7}"/>
              </a:ext>
            </a:extLst>
          </p:cNvPr>
          <p:cNvGraphicFramePr>
            <a:graphicFrameLocks noGrp="1"/>
          </p:cNvGraphicFramePr>
          <p:nvPr/>
        </p:nvGraphicFramePr>
        <p:xfrm>
          <a:off x="436792" y="4471106"/>
          <a:ext cx="6530416" cy="1413986"/>
        </p:xfrm>
        <a:graphic>
          <a:graphicData uri="http://schemas.openxmlformats.org/drawingml/2006/table">
            <a:tbl>
              <a:tblPr/>
              <a:tblGrid>
                <a:gridCol w="1121101">
                  <a:extLst>
                    <a:ext uri="{9D8B030D-6E8A-4147-A177-3AD203B41FA5}">
                      <a16:colId xmlns:a16="http://schemas.microsoft.com/office/drawing/2014/main" val="3455805788"/>
                    </a:ext>
                  </a:extLst>
                </a:gridCol>
                <a:gridCol w="896881">
                  <a:extLst>
                    <a:ext uri="{9D8B030D-6E8A-4147-A177-3AD203B41FA5}">
                      <a16:colId xmlns:a16="http://schemas.microsoft.com/office/drawing/2014/main" val="2562750041"/>
                    </a:ext>
                  </a:extLst>
                </a:gridCol>
                <a:gridCol w="896881">
                  <a:extLst>
                    <a:ext uri="{9D8B030D-6E8A-4147-A177-3AD203B41FA5}">
                      <a16:colId xmlns:a16="http://schemas.microsoft.com/office/drawing/2014/main" val="2890876055"/>
                    </a:ext>
                  </a:extLst>
                </a:gridCol>
                <a:gridCol w="896881">
                  <a:extLst>
                    <a:ext uri="{9D8B030D-6E8A-4147-A177-3AD203B41FA5}">
                      <a16:colId xmlns:a16="http://schemas.microsoft.com/office/drawing/2014/main" val="3943569658"/>
                    </a:ext>
                  </a:extLst>
                </a:gridCol>
                <a:gridCol w="896881">
                  <a:extLst>
                    <a:ext uri="{9D8B030D-6E8A-4147-A177-3AD203B41FA5}">
                      <a16:colId xmlns:a16="http://schemas.microsoft.com/office/drawing/2014/main" val="3324063514"/>
                    </a:ext>
                  </a:extLst>
                </a:gridCol>
                <a:gridCol w="924910">
                  <a:extLst>
                    <a:ext uri="{9D8B030D-6E8A-4147-A177-3AD203B41FA5}">
                      <a16:colId xmlns:a16="http://schemas.microsoft.com/office/drawing/2014/main" val="2675190210"/>
                    </a:ext>
                  </a:extLst>
                </a:gridCol>
                <a:gridCol w="896881">
                  <a:extLst>
                    <a:ext uri="{9D8B030D-6E8A-4147-A177-3AD203B41FA5}">
                      <a16:colId xmlns:a16="http://schemas.microsoft.com/office/drawing/2014/main" val="1015938461"/>
                    </a:ext>
                  </a:extLst>
                </a:gridCol>
              </a:tblGrid>
              <a:tr h="228192">
                <a:tc>
                  <a:txBody>
                    <a:bodyPr/>
                    <a:lstStyle/>
                    <a:p>
                      <a:pPr algn="l" fontAlgn="ctr"/>
                      <a:endParaRPr lang="it-IT" sz="1050" b="1" i="0" u="none" strike="noStrike">
                        <a:solidFill>
                          <a:srgbClr val="000000"/>
                        </a:solidFill>
                        <a:effectLst/>
                        <a:latin typeface="Arial" panose="020B0604020202020204" pitchFamily="34" charset="0"/>
                        <a:cs typeface="Arial" panose="020B0604020202020204" pitchFamily="34" charset="0"/>
                      </a:endParaRPr>
                    </a:p>
                  </a:txBody>
                  <a:tcPr marL="11156" marR="11156" marT="629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2024</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t-IT"/>
                    </a:p>
                  </a:txBody>
                  <a:tcPr/>
                </a:tc>
                <a:tc gridSpan="2">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2025</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t-IT"/>
                    </a:p>
                  </a:txBody>
                  <a:tcPr/>
                </a:tc>
                <a:tc gridSpan="2">
                  <a:txBody>
                    <a:bodyPr/>
                    <a:lstStyle/>
                    <a:p>
                      <a:pPr algn="ctr" fontAlgn="ctr"/>
                      <a:r>
                        <a:rPr lang="it-IT" sz="1050" b="1" i="1" u="none" strike="noStrike">
                          <a:solidFill>
                            <a:srgbClr val="000000"/>
                          </a:solidFill>
                          <a:effectLst/>
                          <a:latin typeface="Arial" panose="020B0604020202020204" pitchFamily="34" charset="0"/>
                          <a:cs typeface="Arial" panose="020B0604020202020204" pitchFamily="34" charset="0"/>
                        </a:rPr>
                        <a:t>Delta % '24 vs '25</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it-IT"/>
                    </a:p>
                  </a:txBody>
                  <a:tcPr/>
                </a:tc>
                <a:extLst>
                  <a:ext uri="{0D108BD9-81ED-4DB2-BD59-A6C34878D82A}">
                    <a16:rowId xmlns:a16="http://schemas.microsoft.com/office/drawing/2014/main" val="1421459428"/>
                  </a:ext>
                </a:extLst>
              </a:tr>
              <a:tr h="156089">
                <a:tc>
                  <a:txBody>
                    <a:bodyPr/>
                    <a:lstStyle/>
                    <a:p>
                      <a:pPr algn="l" fontAlgn="ctr"/>
                      <a:r>
                        <a:rPr lang="it-IT" sz="1000" b="0" i="1" u="none" strike="noStrike">
                          <a:solidFill>
                            <a:srgbClr val="000000"/>
                          </a:solidFill>
                          <a:effectLst/>
                          <a:latin typeface="Arial" panose="020B0604020202020204" pitchFamily="34" charset="0"/>
                          <a:cs typeface="Arial" panose="020B0604020202020204" pitchFamily="34" charset="0"/>
                        </a:rPr>
                        <a:t>             Mln</a:t>
                      </a: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gen</a:t>
                      </a:r>
                    </a:p>
                  </a:txBody>
                  <a:tcPr marL="11156" marR="11156" marT="6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050" b="1" i="0" u="none" strike="noStrike" err="1">
                          <a:solidFill>
                            <a:srgbClr val="000000"/>
                          </a:solidFill>
                          <a:effectLst/>
                          <a:latin typeface="Arial" panose="020B0604020202020204" pitchFamily="34" charset="0"/>
                          <a:cs typeface="Arial" panose="020B0604020202020204" pitchFamily="34" charset="0"/>
                        </a:rPr>
                        <a:t>giu</a:t>
                      </a:r>
                      <a:endParaRPr lang="it-IT" sz="1050" b="1" i="0" u="none" strike="noStrike">
                        <a:solidFill>
                          <a:srgbClr val="000000"/>
                        </a:solidFill>
                        <a:effectLst/>
                        <a:latin typeface="Arial" panose="020B0604020202020204" pitchFamily="34" charset="0"/>
                        <a:cs typeface="Arial" panose="020B0604020202020204" pitchFamily="34" charset="0"/>
                      </a:endParaRPr>
                    </a:p>
                  </a:txBody>
                  <a:tcPr marL="11156" marR="11156" marT="6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gen</a:t>
                      </a:r>
                    </a:p>
                  </a:txBody>
                  <a:tcPr marL="11156" marR="11156" marT="6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050" b="1" i="0" u="none" strike="noStrike" err="1">
                          <a:solidFill>
                            <a:srgbClr val="000000"/>
                          </a:solidFill>
                          <a:effectLst/>
                          <a:latin typeface="Arial" panose="020B0604020202020204" pitchFamily="34" charset="0"/>
                          <a:cs typeface="Arial" panose="020B0604020202020204" pitchFamily="34" charset="0"/>
                        </a:rPr>
                        <a:t>giu</a:t>
                      </a:r>
                      <a:endParaRPr lang="it-IT" sz="1050" b="1" i="0" u="none" strike="noStrike">
                        <a:solidFill>
                          <a:srgbClr val="000000"/>
                        </a:solidFill>
                        <a:effectLst/>
                        <a:latin typeface="Arial" panose="020B0604020202020204" pitchFamily="34" charset="0"/>
                        <a:cs typeface="Arial" panose="020B0604020202020204" pitchFamily="34" charset="0"/>
                      </a:endParaRPr>
                    </a:p>
                  </a:txBody>
                  <a:tcPr marL="11156" marR="11156" marT="6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050" b="1" i="1" u="none" strike="noStrike">
                          <a:solidFill>
                            <a:srgbClr val="000000"/>
                          </a:solidFill>
                          <a:effectLst/>
                          <a:latin typeface="Arial" panose="020B0604020202020204" pitchFamily="34" charset="0"/>
                          <a:cs typeface="Arial" panose="020B0604020202020204" pitchFamily="34" charset="0"/>
                        </a:rPr>
                        <a:t>gen</a:t>
                      </a:r>
                    </a:p>
                  </a:txBody>
                  <a:tcPr marL="11156" marR="11156" marT="6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050" b="1" i="1" u="none" strike="noStrike" err="1">
                          <a:solidFill>
                            <a:srgbClr val="000000"/>
                          </a:solidFill>
                          <a:effectLst/>
                          <a:latin typeface="Arial" panose="020B0604020202020204" pitchFamily="34" charset="0"/>
                          <a:cs typeface="Arial" panose="020B0604020202020204" pitchFamily="34" charset="0"/>
                        </a:rPr>
                        <a:t>giu</a:t>
                      </a:r>
                      <a:endParaRPr lang="it-IT" sz="1050" b="1" i="1" u="none" strike="noStrike">
                        <a:solidFill>
                          <a:srgbClr val="000000"/>
                        </a:solidFill>
                        <a:effectLst/>
                        <a:latin typeface="Arial" panose="020B0604020202020204" pitchFamily="34" charset="0"/>
                        <a:cs typeface="Arial" panose="020B0604020202020204" pitchFamily="34" charset="0"/>
                      </a:endParaRPr>
                    </a:p>
                  </a:txBody>
                  <a:tcPr marL="11156" marR="11156" marT="6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000451"/>
                  </a:ext>
                </a:extLst>
              </a:tr>
              <a:tr h="156089">
                <a:tc>
                  <a:txBody>
                    <a:bodyPr/>
                    <a:lstStyle/>
                    <a:p>
                      <a:pPr algn="l" fontAlgn="ctr"/>
                      <a:r>
                        <a:rPr lang="it-IT" sz="1050" b="1" i="0" u="none" strike="noStrike">
                          <a:solidFill>
                            <a:srgbClr val="000000"/>
                          </a:solidFill>
                          <a:effectLst/>
                          <a:latin typeface="Arial" panose="020B0604020202020204" pitchFamily="34" charset="0"/>
                          <a:cs typeface="Arial" panose="020B0604020202020204" pitchFamily="34" charset="0"/>
                        </a:rPr>
                        <a:t>SCT</a:t>
                      </a: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 12,4</a:t>
                      </a:r>
                    </a:p>
                  </a:txBody>
                  <a:tcPr marL="11156" marR="11156" marT="6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12,4</a:t>
                      </a:r>
                    </a:p>
                  </a:txBody>
                  <a:tcPr marL="11156" marR="11156" marT="6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 12,3</a:t>
                      </a:r>
                    </a:p>
                  </a:txBody>
                  <a:tcPr marL="11156" marR="11156" marT="6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12,7</a:t>
                      </a:r>
                    </a:p>
                  </a:txBody>
                  <a:tcPr marL="11156" marR="11156" marT="6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0D0D0"/>
                    </a:solidFill>
                  </a:tcPr>
                </a:tc>
                <a:tc>
                  <a:txBody>
                    <a:bodyPr/>
                    <a:lstStyle/>
                    <a:p>
                      <a:pPr algn="ctr" fontAlgn="ctr"/>
                      <a:r>
                        <a:rPr lang="it-IT" sz="1050" b="1" i="1" u="none" strike="noStrike">
                          <a:solidFill>
                            <a:srgbClr val="000000"/>
                          </a:solidFill>
                          <a:effectLst/>
                          <a:latin typeface="Arial" panose="020B0604020202020204" pitchFamily="34" charset="0"/>
                          <a:cs typeface="Arial" panose="020B0604020202020204" pitchFamily="34" charset="0"/>
                        </a:rPr>
                        <a:t>-0,8% </a:t>
                      </a:r>
                    </a:p>
                  </a:txBody>
                  <a:tcPr marL="11156" marR="11156" marT="6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0D0D0"/>
                    </a:solidFill>
                  </a:tcPr>
                </a:tc>
                <a:tc>
                  <a:txBody>
                    <a:bodyPr/>
                    <a:lstStyle/>
                    <a:p>
                      <a:pPr algn="ctr" fontAlgn="ctr"/>
                      <a:r>
                        <a:rPr lang="it-IT" sz="1050" b="1" i="1" u="none" strike="noStrike">
                          <a:solidFill>
                            <a:srgbClr val="000000"/>
                          </a:solidFill>
                          <a:effectLst/>
                          <a:latin typeface="Arial" panose="020B0604020202020204" pitchFamily="34" charset="0"/>
                          <a:cs typeface="Arial" panose="020B0604020202020204" pitchFamily="34" charset="0"/>
                        </a:rPr>
                        <a:t>2,4%</a:t>
                      </a:r>
                    </a:p>
                  </a:txBody>
                  <a:tcPr marL="11156" marR="11156" marT="6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0D0D0"/>
                    </a:solidFill>
                  </a:tcPr>
                </a:tc>
                <a:extLst>
                  <a:ext uri="{0D108BD9-81ED-4DB2-BD59-A6C34878D82A}">
                    <a16:rowId xmlns:a16="http://schemas.microsoft.com/office/drawing/2014/main" val="2552859035"/>
                  </a:ext>
                </a:extLst>
              </a:tr>
              <a:tr h="156089">
                <a:tc>
                  <a:txBody>
                    <a:bodyPr/>
                    <a:lstStyle/>
                    <a:p>
                      <a:pPr algn="l" fontAlgn="ctr"/>
                      <a:r>
                        <a:rPr lang="it-IT" sz="1050" b="0" i="0" u="none" strike="noStrike">
                          <a:solidFill>
                            <a:srgbClr val="000000"/>
                          </a:solidFill>
                          <a:effectLst/>
                          <a:latin typeface="Arial" panose="020B0604020202020204" pitchFamily="34" charset="0"/>
                          <a:cs typeface="Arial" panose="020B0604020202020204" pitchFamily="34" charset="0"/>
                        </a:rPr>
                        <a:t>Inviati</a:t>
                      </a: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5,4</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5,6</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0,0%</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3,7%</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22196131"/>
                  </a:ext>
                </a:extLst>
              </a:tr>
              <a:tr h="156089">
                <a:tc>
                  <a:txBody>
                    <a:bodyPr/>
                    <a:lstStyle/>
                    <a:p>
                      <a:pPr algn="l" fontAlgn="ctr"/>
                      <a:r>
                        <a:rPr lang="it-IT" sz="1050" b="0" i="0" u="none" strike="noStrike">
                          <a:solidFill>
                            <a:srgbClr val="000000"/>
                          </a:solidFill>
                          <a:effectLst/>
                          <a:latin typeface="Arial" panose="020B0604020202020204" pitchFamily="34" charset="0"/>
                          <a:cs typeface="Arial" panose="020B0604020202020204" pitchFamily="34" charset="0"/>
                        </a:rPr>
                        <a:t>Ricevuti</a:t>
                      </a: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6,9</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7,1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91565612"/>
                  </a:ext>
                </a:extLst>
              </a:tr>
              <a:tr h="156089">
                <a:tc>
                  <a:txBody>
                    <a:bodyPr/>
                    <a:lstStyle/>
                    <a:p>
                      <a:pPr algn="l" fontAlgn="ctr"/>
                      <a:r>
                        <a:rPr lang="it-IT" sz="1050" b="1" i="0" u="none" strike="noStrike">
                          <a:solidFill>
                            <a:srgbClr val="000000"/>
                          </a:solidFill>
                          <a:effectLst/>
                          <a:latin typeface="Arial" panose="020B0604020202020204" pitchFamily="34" charset="0"/>
                          <a:cs typeface="Arial" panose="020B0604020202020204" pitchFamily="34" charset="0"/>
                        </a:rPr>
                        <a:t>SCT-</a:t>
                      </a:r>
                      <a:r>
                        <a:rPr lang="it-IT" sz="1050" b="1" i="0" u="none" strike="noStrike" err="1">
                          <a:solidFill>
                            <a:srgbClr val="000000"/>
                          </a:solidFill>
                          <a:effectLst/>
                          <a:latin typeface="Arial" panose="020B0604020202020204" pitchFamily="34" charset="0"/>
                          <a:cs typeface="Arial" panose="020B0604020202020204" pitchFamily="34" charset="0"/>
                        </a:rPr>
                        <a:t>Inst</a:t>
                      </a:r>
                      <a:endParaRPr lang="it-IT" sz="1050" b="1" i="0" u="none" strike="noStrike">
                        <a:solidFill>
                          <a:srgbClr val="000000"/>
                        </a:solidFill>
                        <a:effectLst/>
                        <a:latin typeface="Arial" panose="020B0604020202020204" pitchFamily="34" charset="0"/>
                        <a:cs typeface="Arial" panose="020B0604020202020204" pitchFamily="34" charset="0"/>
                      </a:endParaRP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 0,67</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0,76</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 1,26</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D0D0D0"/>
                    </a:solidFill>
                  </a:tcPr>
                </a:tc>
                <a:tc>
                  <a:txBody>
                    <a:bodyPr/>
                    <a:lstStyle/>
                    <a:p>
                      <a:pPr algn="ctr" fontAlgn="ctr"/>
                      <a:r>
                        <a:rPr lang="it-IT" sz="1050" b="1" i="0" u="none" strike="noStrike">
                          <a:solidFill>
                            <a:srgbClr val="000000"/>
                          </a:solidFill>
                          <a:effectLst/>
                          <a:latin typeface="Arial" panose="020B0604020202020204" pitchFamily="34" charset="0"/>
                          <a:cs typeface="Arial" panose="020B0604020202020204" pitchFamily="34" charset="0"/>
                        </a:rPr>
                        <a:t>2,19</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0D0D0"/>
                    </a:solidFill>
                  </a:tcPr>
                </a:tc>
                <a:tc>
                  <a:txBody>
                    <a:bodyPr/>
                    <a:lstStyle/>
                    <a:p>
                      <a:pPr algn="ctr" fontAlgn="ctr"/>
                      <a:r>
                        <a:rPr lang="it-IT" sz="1050" b="1" i="1" u="none" strike="noStrike">
                          <a:solidFill>
                            <a:srgbClr val="000000"/>
                          </a:solidFill>
                          <a:effectLst/>
                          <a:latin typeface="Arial" panose="020B0604020202020204" pitchFamily="34" charset="0"/>
                          <a:cs typeface="Arial" panose="020B0604020202020204" pitchFamily="34" charset="0"/>
                        </a:rPr>
                        <a:t> 88,6%</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D0D0D0"/>
                    </a:solidFill>
                  </a:tcPr>
                </a:tc>
                <a:tc>
                  <a:txBody>
                    <a:bodyPr/>
                    <a:lstStyle/>
                    <a:p>
                      <a:pPr algn="ctr" fontAlgn="ctr"/>
                      <a:r>
                        <a:rPr lang="it-IT" sz="1050" b="1" i="1" u="none" strike="noStrike">
                          <a:solidFill>
                            <a:srgbClr val="000000"/>
                          </a:solidFill>
                          <a:effectLst/>
                          <a:latin typeface="Arial" panose="020B0604020202020204" pitchFamily="34" charset="0"/>
                          <a:cs typeface="Arial" panose="020B0604020202020204" pitchFamily="34" charset="0"/>
                        </a:rPr>
                        <a:t>188,2%</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D0D0D0"/>
                    </a:solidFill>
                  </a:tcPr>
                </a:tc>
                <a:extLst>
                  <a:ext uri="{0D108BD9-81ED-4DB2-BD59-A6C34878D82A}">
                    <a16:rowId xmlns:a16="http://schemas.microsoft.com/office/drawing/2014/main" val="3193774750"/>
                  </a:ext>
                </a:extLst>
              </a:tr>
              <a:tr h="156089">
                <a:tc>
                  <a:txBody>
                    <a:bodyPr/>
                    <a:lstStyle/>
                    <a:p>
                      <a:pPr algn="l" fontAlgn="ctr"/>
                      <a:r>
                        <a:rPr lang="it-IT" sz="1050" b="0" i="0" u="none" strike="noStrike">
                          <a:solidFill>
                            <a:srgbClr val="000000"/>
                          </a:solidFill>
                          <a:effectLst/>
                          <a:latin typeface="Arial" panose="020B0604020202020204" pitchFamily="34" charset="0"/>
                          <a:cs typeface="Arial" panose="020B0604020202020204" pitchFamily="34" charset="0"/>
                        </a:rPr>
                        <a:t>Inviati</a:t>
                      </a: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0,32</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0,35</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0,56</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0,89</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75,0%</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154,3%</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46658661"/>
                  </a:ext>
                </a:extLst>
              </a:tr>
              <a:tr h="156089">
                <a:tc>
                  <a:txBody>
                    <a:bodyPr/>
                    <a:lstStyle/>
                    <a:p>
                      <a:pPr algn="l" fontAlgn="ctr"/>
                      <a:r>
                        <a:rPr lang="it-IT" sz="1050" b="0" i="0" u="none" strike="noStrike">
                          <a:solidFill>
                            <a:srgbClr val="000000"/>
                          </a:solidFill>
                          <a:effectLst/>
                          <a:latin typeface="Arial" panose="020B0604020202020204" pitchFamily="34" charset="0"/>
                          <a:cs typeface="Arial" panose="020B0604020202020204" pitchFamily="34" charset="0"/>
                        </a:rPr>
                        <a:t>Ricevuti</a:t>
                      </a:r>
                    </a:p>
                  </a:txBody>
                  <a:tcPr marL="11156" marR="11156"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0,35</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0,41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0,70</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100,0%</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it-IT" sz="1050" b="0" i="1" u="none" strike="noStrike">
                          <a:solidFill>
                            <a:srgbClr val="000000"/>
                          </a:solidFill>
                          <a:effectLst/>
                          <a:latin typeface="Arial" panose="020B0604020202020204" pitchFamily="34" charset="0"/>
                          <a:cs typeface="Arial" panose="020B0604020202020204" pitchFamily="34" charset="0"/>
                        </a:rPr>
                        <a:t>217,1%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3056734"/>
                  </a:ext>
                </a:extLst>
              </a:tr>
            </a:tbl>
          </a:graphicData>
        </a:graphic>
      </p:graphicFrame>
      <p:grpSp>
        <p:nvGrpSpPr>
          <p:cNvPr id="15" name="Group 14">
            <a:extLst>
              <a:ext uri="{FF2B5EF4-FFF2-40B4-BE49-F238E27FC236}">
                <a16:creationId xmlns:a16="http://schemas.microsoft.com/office/drawing/2014/main" id="{CBE2D95F-2146-7FE2-F485-210D92DDF72F}"/>
              </a:ext>
            </a:extLst>
          </p:cNvPr>
          <p:cNvGrpSpPr/>
          <p:nvPr/>
        </p:nvGrpSpPr>
        <p:grpSpPr>
          <a:xfrm>
            <a:off x="7415632" y="1979658"/>
            <a:ext cx="4484657" cy="282939"/>
            <a:chOff x="7415632" y="1855833"/>
            <a:chExt cx="4484657" cy="282939"/>
          </a:xfrm>
        </p:grpSpPr>
        <p:cxnSp>
          <p:nvCxnSpPr>
            <p:cNvPr id="13" name="Straight Connector 12">
              <a:extLst>
                <a:ext uri="{FF2B5EF4-FFF2-40B4-BE49-F238E27FC236}">
                  <a16:creationId xmlns:a16="http://schemas.microsoft.com/office/drawing/2014/main" id="{FC002D18-F222-6A21-E989-7E50E4D0A527}"/>
                </a:ext>
              </a:extLst>
            </p:cNvPr>
            <p:cNvCxnSpPr>
              <a:cxnSpLocks/>
            </p:cNvCxnSpPr>
            <p:nvPr/>
          </p:nvCxnSpPr>
          <p:spPr>
            <a:xfrm>
              <a:off x="7415632" y="1997302"/>
              <a:ext cx="44846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DBE3B8-5CBD-D18C-AC4B-17C0D089934B}"/>
                </a:ext>
              </a:extLst>
            </p:cNvPr>
            <p:cNvSpPr txBox="1"/>
            <p:nvPr/>
          </p:nvSpPr>
          <p:spPr>
            <a:xfrm>
              <a:off x="8162907" y="1855833"/>
              <a:ext cx="2990106" cy="282939"/>
            </a:xfrm>
            <a:prstGeom prst="rect">
              <a:avLst/>
            </a:prstGeom>
            <a:solidFill>
              <a:schemeClr val="bg1"/>
            </a:solidFill>
          </p:spPr>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06F34"/>
                  </a:solidFill>
                  <a:effectLst/>
                  <a:uLnTx/>
                  <a:uFillTx/>
                  <a:latin typeface="Calibri" panose="020F0502020204030204"/>
                  <a:ea typeface="+mn-ea"/>
                  <a:cs typeface="+mn-cs"/>
                </a:rPr>
                <a:t>PRIME CONSIDERAZIONI 2025</a:t>
              </a:r>
            </a:p>
          </p:txBody>
        </p:sp>
      </p:grpSp>
      <p:cxnSp>
        <p:nvCxnSpPr>
          <p:cNvPr id="21" name="Straight Connector 20">
            <a:extLst>
              <a:ext uri="{FF2B5EF4-FFF2-40B4-BE49-F238E27FC236}">
                <a16:creationId xmlns:a16="http://schemas.microsoft.com/office/drawing/2014/main" id="{F49ABB4D-269A-72BC-CCCF-955DDC7F497C}"/>
              </a:ext>
            </a:extLst>
          </p:cNvPr>
          <p:cNvCxnSpPr>
            <a:cxnSpLocks/>
          </p:cNvCxnSpPr>
          <p:nvPr/>
        </p:nvCxnSpPr>
        <p:spPr>
          <a:xfrm>
            <a:off x="7302777" y="2229904"/>
            <a:ext cx="0" cy="4025606"/>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590D757C-2D11-D579-152B-AE3881391C18}"/>
              </a:ext>
            </a:extLst>
          </p:cNvPr>
          <p:cNvPicPr>
            <a:picLocks noChangeAspect="1"/>
          </p:cNvPicPr>
          <p:nvPr/>
        </p:nvPicPr>
        <p:blipFill>
          <a:blip r:embed="rId2"/>
          <a:srcRect l="11000" t="50831" r="59398" b="19711"/>
          <a:stretch/>
        </p:blipFill>
        <p:spPr>
          <a:xfrm>
            <a:off x="30021" y="2368289"/>
            <a:ext cx="3609065" cy="1967128"/>
          </a:xfrm>
          <a:prstGeom prst="rect">
            <a:avLst/>
          </a:prstGeom>
        </p:spPr>
      </p:pic>
      <p:pic>
        <p:nvPicPr>
          <p:cNvPr id="17" name="Immagine 16">
            <a:extLst>
              <a:ext uri="{FF2B5EF4-FFF2-40B4-BE49-F238E27FC236}">
                <a16:creationId xmlns:a16="http://schemas.microsoft.com/office/drawing/2014/main" id="{AB6A73B9-39AF-6BE6-12F1-955F36F5CA16}"/>
              </a:ext>
            </a:extLst>
          </p:cNvPr>
          <p:cNvPicPr>
            <a:picLocks noChangeAspect="1"/>
          </p:cNvPicPr>
          <p:nvPr/>
        </p:nvPicPr>
        <p:blipFill>
          <a:blip r:embed="rId3"/>
          <a:srcRect l="11572" t="48222" r="59398" b="22320"/>
          <a:stretch/>
        </p:blipFill>
        <p:spPr>
          <a:xfrm>
            <a:off x="3702238" y="2404065"/>
            <a:ext cx="3539397" cy="1967128"/>
          </a:xfrm>
          <a:prstGeom prst="rect">
            <a:avLst/>
          </a:prstGeom>
        </p:spPr>
      </p:pic>
      <p:pic>
        <p:nvPicPr>
          <p:cNvPr id="26" name="Picture 25">
            <a:extLst>
              <a:ext uri="{FF2B5EF4-FFF2-40B4-BE49-F238E27FC236}">
                <a16:creationId xmlns:a16="http://schemas.microsoft.com/office/drawing/2014/main" id="{457BFAEA-E9A7-615E-3822-8E8BF426A7F6}"/>
              </a:ext>
            </a:extLst>
          </p:cNvPr>
          <p:cNvPicPr>
            <a:picLocks noChangeAspect="1"/>
          </p:cNvPicPr>
          <p:nvPr/>
        </p:nvPicPr>
        <p:blipFill rotWithShape="1">
          <a:blip r:embed="rId4"/>
          <a:srcRect l="38051" t="89996" r="36895" b="3965"/>
          <a:stretch/>
        </p:blipFill>
        <p:spPr>
          <a:xfrm>
            <a:off x="3244047" y="2331128"/>
            <a:ext cx="1266825" cy="180213"/>
          </a:xfrm>
          <a:prstGeom prst="rect">
            <a:avLst/>
          </a:prstGeom>
        </p:spPr>
      </p:pic>
    </p:spTree>
    <p:extLst>
      <p:ext uri="{BB962C8B-B14F-4D97-AF65-F5344CB8AC3E}">
        <p14:creationId xmlns:p14="http://schemas.microsoft.com/office/powerpoint/2010/main" val="95688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2485-9EE1-EE0A-9B1C-BC1C1A51D33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80D1819-8E23-85CC-CD39-22CFCDC1F125}"/>
              </a:ext>
            </a:extLst>
          </p:cNvPr>
          <p:cNvSpPr>
            <a:spLocks noGrp="1"/>
          </p:cNvSpPr>
          <p:nvPr>
            <p:ph type="sldNum" sz="quarter" idx="12"/>
          </p:nvPr>
        </p:nvSpPr>
        <p:spPr>
          <a:xfrm>
            <a:off x="10106623" y="6225031"/>
            <a:ext cx="1327759" cy="365125"/>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0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5" name="Titolo 2">
            <a:extLst>
              <a:ext uri="{FF2B5EF4-FFF2-40B4-BE49-F238E27FC236}">
                <a16:creationId xmlns:a16="http://schemas.microsoft.com/office/drawing/2014/main" id="{2127E8FC-DF56-1371-1113-8F0B672BC456}"/>
              </a:ext>
            </a:extLst>
          </p:cNvPr>
          <p:cNvSpPr txBox="1">
            <a:spLocks/>
          </p:cNvSpPr>
          <p:nvPr/>
        </p:nvSpPr>
        <p:spPr>
          <a:xfrm>
            <a:off x="239177" y="216412"/>
            <a:ext cx="11277600" cy="334099"/>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3493"/>
                </a:solidFill>
                <a:effectLst/>
                <a:uLnTx/>
                <a:uFillTx/>
                <a:latin typeface="Arial"/>
                <a:ea typeface="+mj-ea"/>
                <a:cs typeface="Arial"/>
              </a:rPr>
              <a:t>Wave-2 – Nuove Funzionalità e Canali</a:t>
            </a:r>
          </a:p>
        </p:txBody>
      </p:sp>
      <p:cxnSp>
        <p:nvCxnSpPr>
          <p:cNvPr id="3" name="Straight Connector 2">
            <a:extLst>
              <a:ext uri="{FF2B5EF4-FFF2-40B4-BE49-F238E27FC236}">
                <a16:creationId xmlns:a16="http://schemas.microsoft.com/office/drawing/2014/main" id="{C06C7DCD-49BB-720F-D01F-94F27492E4D1}"/>
              </a:ext>
            </a:extLst>
          </p:cNvPr>
          <p:cNvCxnSpPr>
            <a:cxnSpLocks/>
          </p:cNvCxnSpPr>
          <p:nvPr/>
        </p:nvCxnSpPr>
        <p:spPr>
          <a:xfrm>
            <a:off x="163339" y="937257"/>
            <a:ext cx="972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object 42">
            <a:extLst>
              <a:ext uri="{FF2B5EF4-FFF2-40B4-BE49-F238E27FC236}">
                <a16:creationId xmlns:a16="http://schemas.microsoft.com/office/drawing/2014/main" id="{B9F4F2AA-0820-DA23-CCC4-F550AFA8473A}"/>
              </a:ext>
            </a:extLst>
          </p:cNvPr>
          <p:cNvSpPr txBox="1"/>
          <p:nvPr/>
        </p:nvSpPr>
        <p:spPr>
          <a:xfrm>
            <a:off x="3459252" y="776957"/>
            <a:ext cx="3128175" cy="349702"/>
          </a:xfrm>
          <a:prstGeom prst="rect">
            <a:avLst/>
          </a:prstGeom>
          <a:solidFill>
            <a:schemeClr val="bg1"/>
          </a:solidFill>
        </p:spPr>
        <p:txBody>
          <a:bodyPr vert="horz" wrap="square" lIns="36000" tIns="36000" rIns="36000" bIns="36000" rtlCol="0" anchor="ctr">
            <a:spAutoFit/>
          </a:bodyPr>
          <a:lstStyle/>
          <a:p>
            <a:pPr marL="12700" marR="0" lvl="0" indent="0" algn="ctr" defTabSz="914377" rtl="0" eaLnBrk="1" fontAlgn="auto" latinLnBrk="0" hangingPunct="1">
              <a:lnSpc>
                <a:spcPct val="100000"/>
              </a:lnSpc>
              <a:spcBef>
                <a:spcPts val="100"/>
              </a:spcBef>
              <a:spcAft>
                <a:spcPts val="0"/>
              </a:spcAft>
              <a:buClrTx/>
              <a:buSzTx/>
              <a:buFontTx/>
              <a:buNone/>
              <a:tabLst/>
              <a:defRPr/>
            </a:pPr>
            <a:r>
              <a:rPr kumimoji="0" lang="en-GB" sz="1800" b="1" i="0" u="none" strike="noStrike" kern="1200" cap="none" spc="0" normalizeH="0" baseline="0" noProof="0" err="1">
                <a:ln>
                  <a:noFill/>
                </a:ln>
                <a:solidFill>
                  <a:srgbClr val="006F34"/>
                </a:solidFill>
                <a:effectLst/>
                <a:uLnTx/>
                <a:uFillTx/>
                <a:latin typeface="Arial" panose="020B0604020202020204" pitchFamily="34" charset="0"/>
                <a:ea typeface="+mn-ea"/>
                <a:cs typeface="Arial" panose="020B0604020202020204" pitchFamily="34" charset="0"/>
              </a:rPr>
              <a:t>Nuove</a:t>
            </a:r>
            <a:r>
              <a:rPr kumimoji="0" lang="en-GB" sz="1800" b="1" i="0" u="none" strike="noStrike" kern="1200" cap="none" spc="0" normalizeH="0" baseline="0" noProof="0">
                <a:ln>
                  <a:noFill/>
                </a:ln>
                <a:solidFill>
                  <a:srgbClr val="006F34"/>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err="1">
                <a:ln>
                  <a:noFill/>
                </a:ln>
                <a:solidFill>
                  <a:srgbClr val="006F34"/>
                </a:solidFill>
                <a:effectLst/>
                <a:uLnTx/>
                <a:uFillTx/>
                <a:latin typeface="Arial" panose="020B0604020202020204" pitchFamily="34" charset="0"/>
                <a:ea typeface="+mn-ea"/>
                <a:cs typeface="Arial" panose="020B0604020202020204" pitchFamily="34" charset="0"/>
              </a:rPr>
              <a:t>Funzionalità</a:t>
            </a:r>
            <a:endParaRPr kumimoji="0" lang="en-GB" sz="1800" b="1" i="0" u="none" strike="noStrike" kern="1200" cap="none" spc="0" normalizeH="0" baseline="0" noProof="0">
              <a:ln>
                <a:noFill/>
              </a:ln>
              <a:solidFill>
                <a:srgbClr val="006F34"/>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1C235DAC-5372-9480-D59E-CCC170C5496C}"/>
              </a:ext>
            </a:extLst>
          </p:cNvPr>
          <p:cNvCxnSpPr>
            <a:cxnSpLocks/>
          </p:cNvCxnSpPr>
          <p:nvPr/>
        </p:nvCxnSpPr>
        <p:spPr>
          <a:xfrm>
            <a:off x="10072946" y="937257"/>
            <a:ext cx="189598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bject 42">
            <a:extLst>
              <a:ext uri="{FF2B5EF4-FFF2-40B4-BE49-F238E27FC236}">
                <a16:creationId xmlns:a16="http://schemas.microsoft.com/office/drawing/2014/main" id="{59CC543E-9E58-CC47-11BB-2C625BBEBCD9}"/>
              </a:ext>
            </a:extLst>
          </p:cNvPr>
          <p:cNvSpPr txBox="1"/>
          <p:nvPr/>
        </p:nvSpPr>
        <p:spPr>
          <a:xfrm>
            <a:off x="10417916" y="776957"/>
            <a:ext cx="1206046" cy="349702"/>
          </a:xfrm>
          <a:prstGeom prst="rect">
            <a:avLst/>
          </a:prstGeom>
          <a:solidFill>
            <a:schemeClr val="bg1"/>
          </a:solidFill>
        </p:spPr>
        <p:txBody>
          <a:bodyPr vert="horz" wrap="square" lIns="36000" tIns="36000" rIns="36000" bIns="36000" rtlCol="0" anchor="ctr">
            <a:spAutoFit/>
          </a:bodyPr>
          <a:lstStyle/>
          <a:p>
            <a:pPr marL="12700" marR="0" lvl="0" indent="0" algn="ctr" defTabSz="914377" rtl="0" eaLnBrk="1" fontAlgn="auto" latinLnBrk="0" hangingPunct="1">
              <a:lnSpc>
                <a:spcPct val="100000"/>
              </a:lnSpc>
              <a:spcBef>
                <a:spcPts val="100"/>
              </a:spcBef>
              <a:spcAft>
                <a:spcPts val="0"/>
              </a:spcAft>
              <a:buClrTx/>
              <a:buSzTx/>
              <a:buFontTx/>
              <a:buNone/>
              <a:tabLst/>
              <a:defRPr/>
            </a:pPr>
            <a:r>
              <a:rPr kumimoji="0" lang="en-GB" sz="1800" b="1" i="0" u="none" strike="noStrike" kern="1200" cap="none" spc="0" normalizeH="0" baseline="0" noProof="0">
                <a:ln>
                  <a:noFill/>
                </a:ln>
                <a:solidFill>
                  <a:srgbClr val="006F34"/>
                </a:solidFill>
                <a:effectLst/>
                <a:uLnTx/>
                <a:uFillTx/>
                <a:latin typeface="Arial" panose="020B0604020202020204" pitchFamily="34" charset="0"/>
                <a:ea typeface="+mn-ea"/>
                <a:cs typeface="Arial" panose="020B0604020202020204" pitchFamily="34" charset="0"/>
              </a:rPr>
              <a:t>Canali</a:t>
            </a:r>
          </a:p>
        </p:txBody>
      </p:sp>
      <p:grpSp>
        <p:nvGrpSpPr>
          <p:cNvPr id="30" name="Group 29">
            <a:extLst>
              <a:ext uri="{FF2B5EF4-FFF2-40B4-BE49-F238E27FC236}">
                <a16:creationId xmlns:a16="http://schemas.microsoft.com/office/drawing/2014/main" id="{C041E09D-1418-5153-D3BF-B1BE32812EE1}"/>
              </a:ext>
            </a:extLst>
          </p:cNvPr>
          <p:cNvGrpSpPr/>
          <p:nvPr/>
        </p:nvGrpSpPr>
        <p:grpSpPr>
          <a:xfrm>
            <a:off x="163340" y="3639330"/>
            <a:ext cx="11805592" cy="679795"/>
            <a:chOff x="163340" y="3663684"/>
            <a:chExt cx="11805592" cy="679795"/>
          </a:xfrm>
        </p:grpSpPr>
        <p:sp>
          <p:nvSpPr>
            <p:cNvPr id="18" name="Rectangle 17">
              <a:extLst>
                <a:ext uri="{FF2B5EF4-FFF2-40B4-BE49-F238E27FC236}">
                  <a16:creationId xmlns:a16="http://schemas.microsoft.com/office/drawing/2014/main" id="{E26F323E-782F-DC72-C5A1-9C479A8B0B41}"/>
                </a:ext>
              </a:extLst>
            </p:cNvPr>
            <p:cNvSpPr/>
            <p:nvPr/>
          </p:nvSpPr>
          <p:spPr>
            <a:xfrm>
              <a:off x="163340" y="3663684"/>
              <a:ext cx="2490027" cy="679795"/>
            </a:xfrm>
            <a:prstGeom prst="rect">
              <a:avLst/>
            </a:prstGeom>
            <a:solidFill>
              <a:schemeClr val="accent2"/>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Bonifici Instant Payment a Data Futura, Ricorrenti e ZX</a:t>
              </a:r>
            </a:p>
          </p:txBody>
        </p:sp>
        <p:sp>
          <p:nvSpPr>
            <p:cNvPr id="19" name="Rectangle 18">
              <a:extLst>
                <a:ext uri="{FF2B5EF4-FFF2-40B4-BE49-F238E27FC236}">
                  <a16:creationId xmlns:a16="http://schemas.microsoft.com/office/drawing/2014/main" id="{14013953-10BB-80F3-72E3-63ED887E196E}"/>
                </a:ext>
              </a:extLst>
            </p:cNvPr>
            <p:cNvSpPr/>
            <p:nvPr/>
          </p:nvSpPr>
          <p:spPr>
            <a:xfrm>
              <a:off x="2749141" y="3663684"/>
              <a:ext cx="7134199" cy="67979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Introduzione dei bonifici istantanei con esecuzione a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data futura</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 e con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cadenza ricorrente (Permanenti)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e dei bonifici istantanei per agevolazioni fiscali (</a:t>
              </a:r>
              <a:r>
                <a:rPr kumimoji="0" lang="it-IT" sz="12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mn-ea"/>
                  <a:cs typeface="Arial" panose="020B0604020202020204" pitchFamily="34" charset="0"/>
                </a:rPr>
                <a:t>zx</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a:t>
              </a:r>
              <a:r>
                <a:rPr kumimoji="0" lang="it-IT" sz="1200" b="1" i="0" u="none" strike="noStrike" kern="1200" cap="none" spc="0" normalizeH="0" baseline="0" noProof="0">
                  <a:ln>
                    <a:noFill/>
                  </a:ln>
                  <a:solidFill>
                    <a:srgbClr val="000000"/>
                  </a:solidFill>
                  <a:effectLst/>
                  <a:uLnTx/>
                  <a:uFillTx/>
                  <a:latin typeface="Calibri" panose="020F0502020204030204"/>
                  <a:ea typeface="+mn-ea"/>
                  <a:cs typeface="+mn-cs"/>
                </a:rPr>
                <a:t>*</a:t>
              </a:r>
              <a:endPar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grpSp>
          <p:nvGrpSpPr>
            <p:cNvPr id="45" name="Group 81">
              <a:extLst>
                <a:ext uri="{FF2B5EF4-FFF2-40B4-BE49-F238E27FC236}">
                  <a16:creationId xmlns:a16="http://schemas.microsoft.com/office/drawing/2014/main" id="{D30B952A-85F0-A235-9737-FB7E25CDFBCD}"/>
                </a:ext>
              </a:extLst>
            </p:cNvPr>
            <p:cNvGrpSpPr>
              <a:grpSpLocks noChangeAspect="1"/>
            </p:cNvGrpSpPr>
            <p:nvPr/>
          </p:nvGrpSpPr>
          <p:grpSpPr bwMode="auto">
            <a:xfrm>
              <a:off x="303666" y="3834617"/>
              <a:ext cx="338732" cy="337928"/>
              <a:chOff x="1370" y="1720"/>
              <a:chExt cx="426" cy="425"/>
            </a:xfrm>
            <a:solidFill>
              <a:srgbClr val="FFFFFF"/>
            </a:solidFill>
          </p:grpSpPr>
          <p:sp>
            <p:nvSpPr>
              <p:cNvPr id="46" name="Freeform 82">
                <a:extLst>
                  <a:ext uri="{FF2B5EF4-FFF2-40B4-BE49-F238E27FC236}">
                    <a16:creationId xmlns:a16="http://schemas.microsoft.com/office/drawing/2014/main" id="{918B7BC1-6FD6-D389-BB19-076E78AEE6CF}"/>
                  </a:ext>
                </a:extLst>
              </p:cNvPr>
              <p:cNvSpPr>
                <a:spLocks/>
              </p:cNvSpPr>
              <p:nvPr/>
            </p:nvSpPr>
            <p:spPr bwMode="auto">
              <a:xfrm>
                <a:off x="1370" y="1755"/>
                <a:ext cx="426" cy="390"/>
              </a:xfrm>
              <a:custGeom>
                <a:avLst/>
                <a:gdLst>
                  <a:gd name="T0" fmla="*/ 282 w 288"/>
                  <a:gd name="T1" fmla="*/ 264 h 264"/>
                  <a:gd name="T2" fmla="*/ 6 w 288"/>
                  <a:gd name="T3" fmla="*/ 264 h 264"/>
                  <a:gd name="T4" fmla="*/ 0 w 288"/>
                  <a:gd name="T5" fmla="*/ 258 h 264"/>
                  <a:gd name="T6" fmla="*/ 0 w 288"/>
                  <a:gd name="T7" fmla="*/ 6 h 264"/>
                  <a:gd name="T8" fmla="*/ 6 w 288"/>
                  <a:gd name="T9" fmla="*/ 0 h 264"/>
                  <a:gd name="T10" fmla="*/ 54 w 288"/>
                  <a:gd name="T11" fmla="*/ 0 h 264"/>
                  <a:gd name="T12" fmla="*/ 60 w 288"/>
                  <a:gd name="T13" fmla="*/ 6 h 264"/>
                  <a:gd name="T14" fmla="*/ 54 w 288"/>
                  <a:gd name="T15" fmla="*/ 12 h 264"/>
                  <a:gd name="T16" fmla="*/ 12 w 288"/>
                  <a:gd name="T17" fmla="*/ 12 h 264"/>
                  <a:gd name="T18" fmla="*/ 12 w 288"/>
                  <a:gd name="T19" fmla="*/ 252 h 264"/>
                  <a:gd name="T20" fmla="*/ 276 w 288"/>
                  <a:gd name="T21" fmla="*/ 252 h 264"/>
                  <a:gd name="T22" fmla="*/ 276 w 288"/>
                  <a:gd name="T23" fmla="*/ 12 h 264"/>
                  <a:gd name="T24" fmla="*/ 234 w 288"/>
                  <a:gd name="T25" fmla="*/ 12 h 264"/>
                  <a:gd name="T26" fmla="*/ 228 w 288"/>
                  <a:gd name="T27" fmla="*/ 6 h 264"/>
                  <a:gd name="T28" fmla="*/ 234 w 288"/>
                  <a:gd name="T29" fmla="*/ 0 h 264"/>
                  <a:gd name="T30" fmla="*/ 282 w 288"/>
                  <a:gd name="T31" fmla="*/ 0 h 264"/>
                  <a:gd name="T32" fmla="*/ 288 w 288"/>
                  <a:gd name="T33" fmla="*/ 6 h 264"/>
                  <a:gd name="T34" fmla="*/ 288 w 288"/>
                  <a:gd name="T35" fmla="*/ 258 h 264"/>
                  <a:gd name="T36" fmla="*/ 282 w 288"/>
                  <a:gd name="T3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64">
                    <a:moveTo>
                      <a:pt x="282" y="264"/>
                    </a:moveTo>
                    <a:cubicBezTo>
                      <a:pt x="6" y="264"/>
                      <a:pt x="6" y="264"/>
                      <a:pt x="6" y="264"/>
                    </a:cubicBezTo>
                    <a:cubicBezTo>
                      <a:pt x="3" y="264"/>
                      <a:pt x="0" y="261"/>
                      <a:pt x="0" y="258"/>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252"/>
                      <a:pt x="12" y="252"/>
                      <a:pt x="12" y="252"/>
                    </a:cubicBezTo>
                    <a:cubicBezTo>
                      <a:pt x="276" y="252"/>
                      <a:pt x="276" y="252"/>
                      <a:pt x="276" y="252"/>
                    </a:cubicBezTo>
                    <a:cubicBezTo>
                      <a:pt x="276" y="12"/>
                      <a:pt x="276" y="12"/>
                      <a:pt x="276" y="12"/>
                    </a:cubicBezTo>
                    <a:cubicBezTo>
                      <a:pt x="234" y="12"/>
                      <a:pt x="234" y="12"/>
                      <a:pt x="234" y="12"/>
                    </a:cubicBezTo>
                    <a:cubicBezTo>
                      <a:pt x="231" y="12"/>
                      <a:pt x="228" y="9"/>
                      <a:pt x="228" y="6"/>
                    </a:cubicBezTo>
                    <a:cubicBezTo>
                      <a:pt x="228" y="2"/>
                      <a:pt x="231" y="0"/>
                      <a:pt x="234" y="0"/>
                    </a:cubicBezTo>
                    <a:cubicBezTo>
                      <a:pt x="282" y="0"/>
                      <a:pt x="282" y="0"/>
                      <a:pt x="282" y="0"/>
                    </a:cubicBezTo>
                    <a:cubicBezTo>
                      <a:pt x="286" y="0"/>
                      <a:pt x="288" y="2"/>
                      <a:pt x="288" y="6"/>
                    </a:cubicBezTo>
                    <a:cubicBezTo>
                      <a:pt x="288" y="258"/>
                      <a:pt x="288" y="258"/>
                      <a:pt x="288" y="258"/>
                    </a:cubicBezTo>
                    <a:cubicBezTo>
                      <a:pt x="288" y="261"/>
                      <a:pt x="286" y="264"/>
                      <a:pt x="282"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7" name="Freeform 83">
                <a:extLst>
                  <a:ext uri="{FF2B5EF4-FFF2-40B4-BE49-F238E27FC236}">
                    <a16:creationId xmlns:a16="http://schemas.microsoft.com/office/drawing/2014/main" id="{22CAD389-090C-58AE-F023-011705529268}"/>
                  </a:ext>
                </a:extLst>
              </p:cNvPr>
              <p:cNvSpPr>
                <a:spLocks noEditPoints="1"/>
              </p:cNvSpPr>
              <p:nvPr/>
            </p:nvSpPr>
            <p:spPr bwMode="auto">
              <a:xfrm>
                <a:off x="1441" y="1720"/>
                <a:ext cx="71" cy="89"/>
              </a:xfrm>
              <a:custGeom>
                <a:avLst/>
                <a:gdLst>
                  <a:gd name="T0" fmla="*/ 42 w 48"/>
                  <a:gd name="T1" fmla="*/ 60 h 60"/>
                  <a:gd name="T2" fmla="*/ 6 w 48"/>
                  <a:gd name="T3" fmla="*/ 60 h 60"/>
                  <a:gd name="T4" fmla="*/ 0 w 48"/>
                  <a:gd name="T5" fmla="*/ 54 h 60"/>
                  <a:gd name="T6" fmla="*/ 0 w 48"/>
                  <a:gd name="T7" fmla="*/ 6 h 60"/>
                  <a:gd name="T8" fmla="*/ 6 w 48"/>
                  <a:gd name="T9" fmla="*/ 0 h 60"/>
                  <a:gd name="T10" fmla="*/ 42 w 48"/>
                  <a:gd name="T11" fmla="*/ 0 h 60"/>
                  <a:gd name="T12" fmla="*/ 48 w 48"/>
                  <a:gd name="T13" fmla="*/ 6 h 60"/>
                  <a:gd name="T14" fmla="*/ 48 w 48"/>
                  <a:gd name="T15" fmla="*/ 54 h 60"/>
                  <a:gd name="T16" fmla="*/ 42 w 48"/>
                  <a:gd name="T17" fmla="*/ 60 h 60"/>
                  <a:gd name="T18" fmla="*/ 12 w 48"/>
                  <a:gd name="T19" fmla="*/ 48 h 60"/>
                  <a:gd name="T20" fmla="*/ 36 w 48"/>
                  <a:gd name="T21" fmla="*/ 48 h 60"/>
                  <a:gd name="T22" fmla="*/ 36 w 48"/>
                  <a:gd name="T23" fmla="*/ 12 h 60"/>
                  <a:gd name="T24" fmla="*/ 12 w 48"/>
                  <a:gd name="T25" fmla="*/ 12 h 60"/>
                  <a:gd name="T26" fmla="*/ 12 w 48"/>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42" y="60"/>
                    </a:moveTo>
                    <a:cubicBezTo>
                      <a:pt x="6" y="60"/>
                      <a:pt x="6" y="60"/>
                      <a:pt x="6" y="60"/>
                    </a:cubicBezTo>
                    <a:cubicBezTo>
                      <a:pt x="3" y="60"/>
                      <a:pt x="0" y="57"/>
                      <a:pt x="0" y="54"/>
                    </a:cubicBezTo>
                    <a:cubicBezTo>
                      <a:pt x="0" y="6"/>
                      <a:pt x="0" y="6"/>
                      <a:pt x="0" y="6"/>
                    </a:cubicBezTo>
                    <a:cubicBezTo>
                      <a:pt x="0" y="2"/>
                      <a:pt x="3" y="0"/>
                      <a:pt x="6" y="0"/>
                    </a:cubicBezTo>
                    <a:cubicBezTo>
                      <a:pt x="42" y="0"/>
                      <a:pt x="42" y="0"/>
                      <a:pt x="42" y="0"/>
                    </a:cubicBezTo>
                    <a:cubicBezTo>
                      <a:pt x="46" y="0"/>
                      <a:pt x="48" y="2"/>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8" name="Freeform 84">
                <a:extLst>
                  <a:ext uri="{FF2B5EF4-FFF2-40B4-BE49-F238E27FC236}">
                    <a16:creationId xmlns:a16="http://schemas.microsoft.com/office/drawing/2014/main" id="{7F1291EF-9840-8892-4418-15B707BD5B50}"/>
                  </a:ext>
                </a:extLst>
              </p:cNvPr>
              <p:cNvSpPr>
                <a:spLocks noEditPoints="1"/>
              </p:cNvSpPr>
              <p:nvPr/>
            </p:nvSpPr>
            <p:spPr bwMode="auto">
              <a:xfrm>
                <a:off x="1654" y="1720"/>
                <a:ext cx="71" cy="89"/>
              </a:xfrm>
              <a:custGeom>
                <a:avLst/>
                <a:gdLst>
                  <a:gd name="T0" fmla="*/ 42 w 48"/>
                  <a:gd name="T1" fmla="*/ 60 h 60"/>
                  <a:gd name="T2" fmla="*/ 6 w 48"/>
                  <a:gd name="T3" fmla="*/ 60 h 60"/>
                  <a:gd name="T4" fmla="*/ 0 w 48"/>
                  <a:gd name="T5" fmla="*/ 54 h 60"/>
                  <a:gd name="T6" fmla="*/ 0 w 48"/>
                  <a:gd name="T7" fmla="*/ 6 h 60"/>
                  <a:gd name="T8" fmla="*/ 6 w 48"/>
                  <a:gd name="T9" fmla="*/ 0 h 60"/>
                  <a:gd name="T10" fmla="*/ 42 w 48"/>
                  <a:gd name="T11" fmla="*/ 0 h 60"/>
                  <a:gd name="T12" fmla="*/ 48 w 48"/>
                  <a:gd name="T13" fmla="*/ 6 h 60"/>
                  <a:gd name="T14" fmla="*/ 48 w 48"/>
                  <a:gd name="T15" fmla="*/ 54 h 60"/>
                  <a:gd name="T16" fmla="*/ 42 w 48"/>
                  <a:gd name="T17" fmla="*/ 60 h 60"/>
                  <a:gd name="T18" fmla="*/ 12 w 48"/>
                  <a:gd name="T19" fmla="*/ 48 h 60"/>
                  <a:gd name="T20" fmla="*/ 36 w 48"/>
                  <a:gd name="T21" fmla="*/ 48 h 60"/>
                  <a:gd name="T22" fmla="*/ 36 w 48"/>
                  <a:gd name="T23" fmla="*/ 12 h 60"/>
                  <a:gd name="T24" fmla="*/ 12 w 48"/>
                  <a:gd name="T25" fmla="*/ 12 h 60"/>
                  <a:gd name="T26" fmla="*/ 12 w 48"/>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42" y="60"/>
                    </a:moveTo>
                    <a:cubicBezTo>
                      <a:pt x="6" y="60"/>
                      <a:pt x="6" y="60"/>
                      <a:pt x="6" y="60"/>
                    </a:cubicBezTo>
                    <a:cubicBezTo>
                      <a:pt x="3" y="60"/>
                      <a:pt x="0" y="57"/>
                      <a:pt x="0" y="54"/>
                    </a:cubicBezTo>
                    <a:cubicBezTo>
                      <a:pt x="0" y="6"/>
                      <a:pt x="0" y="6"/>
                      <a:pt x="0" y="6"/>
                    </a:cubicBezTo>
                    <a:cubicBezTo>
                      <a:pt x="0" y="2"/>
                      <a:pt x="3" y="0"/>
                      <a:pt x="6" y="0"/>
                    </a:cubicBezTo>
                    <a:cubicBezTo>
                      <a:pt x="42" y="0"/>
                      <a:pt x="42" y="0"/>
                      <a:pt x="42" y="0"/>
                    </a:cubicBezTo>
                    <a:cubicBezTo>
                      <a:pt x="46" y="0"/>
                      <a:pt x="48" y="2"/>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9" name="Freeform 85">
                <a:extLst>
                  <a:ext uri="{FF2B5EF4-FFF2-40B4-BE49-F238E27FC236}">
                    <a16:creationId xmlns:a16="http://schemas.microsoft.com/office/drawing/2014/main" id="{FE8BD8B6-35A0-FBE4-9484-ADCDA318CA76}"/>
                  </a:ext>
                </a:extLst>
              </p:cNvPr>
              <p:cNvSpPr>
                <a:spLocks/>
              </p:cNvSpPr>
              <p:nvPr/>
            </p:nvSpPr>
            <p:spPr bwMode="auto">
              <a:xfrm>
                <a:off x="1495" y="1755"/>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0" name="Freeform 86">
                <a:extLst>
                  <a:ext uri="{FF2B5EF4-FFF2-40B4-BE49-F238E27FC236}">
                    <a16:creationId xmlns:a16="http://schemas.microsoft.com/office/drawing/2014/main" id="{5FFED698-79CC-B58D-A06A-EBFD8D5F10BB}"/>
                  </a:ext>
                </a:extLst>
              </p:cNvPr>
              <p:cNvSpPr>
                <a:spLocks/>
              </p:cNvSpPr>
              <p:nvPr/>
            </p:nvSpPr>
            <p:spPr bwMode="auto">
              <a:xfrm>
                <a:off x="1370" y="1844"/>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2"/>
                      <a:pt x="3" y="0"/>
                      <a:pt x="6" y="0"/>
                    </a:cubicBezTo>
                    <a:cubicBezTo>
                      <a:pt x="282" y="0"/>
                      <a:pt x="282" y="0"/>
                      <a:pt x="282" y="0"/>
                    </a:cubicBezTo>
                    <a:cubicBezTo>
                      <a:pt x="286" y="0"/>
                      <a:pt x="288" y="2"/>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1" name="Freeform 87">
                <a:extLst>
                  <a:ext uri="{FF2B5EF4-FFF2-40B4-BE49-F238E27FC236}">
                    <a16:creationId xmlns:a16="http://schemas.microsoft.com/office/drawing/2014/main" id="{BA42241E-DF97-5A27-10F8-FE58ADBB6F87}"/>
                  </a:ext>
                </a:extLst>
              </p:cNvPr>
              <p:cNvSpPr>
                <a:spLocks/>
              </p:cNvSpPr>
              <p:nvPr/>
            </p:nvSpPr>
            <p:spPr bwMode="auto">
              <a:xfrm>
                <a:off x="1477" y="1879"/>
                <a:ext cx="18" cy="231"/>
              </a:xfrm>
              <a:custGeom>
                <a:avLst/>
                <a:gdLst>
                  <a:gd name="T0" fmla="*/ 6 w 12"/>
                  <a:gd name="T1" fmla="*/ 156 h 156"/>
                  <a:gd name="T2" fmla="*/ 0 w 12"/>
                  <a:gd name="T3" fmla="*/ 150 h 156"/>
                  <a:gd name="T4" fmla="*/ 0 w 12"/>
                  <a:gd name="T5" fmla="*/ 6 h 156"/>
                  <a:gd name="T6" fmla="*/ 6 w 12"/>
                  <a:gd name="T7" fmla="*/ 0 h 156"/>
                  <a:gd name="T8" fmla="*/ 12 w 12"/>
                  <a:gd name="T9" fmla="*/ 6 h 156"/>
                  <a:gd name="T10" fmla="*/ 12 w 12"/>
                  <a:gd name="T11" fmla="*/ 150 h 156"/>
                  <a:gd name="T12" fmla="*/ 6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6" y="156"/>
                    </a:moveTo>
                    <a:cubicBezTo>
                      <a:pt x="3" y="156"/>
                      <a:pt x="0" y="153"/>
                      <a:pt x="0" y="150"/>
                    </a:cubicBezTo>
                    <a:cubicBezTo>
                      <a:pt x="0" y="6"/>
                      <a:pt x="0" y="6"/>
                      <a:pt x="0" y="6"/>
                    </a:cubicBezTo>
                    <a:cubicBezTo>
                      <a:pt x="0" y="2"/>
                      <a:pt x="3" y="0"/>
                      <a:pt x="6" y="0"/>
                    </a:cubicBezTo>
                    <a:cubicBezTo>
                      <a:pt x="10" y="0"/>
                      <a:pt x="12" y="2"/>
                      <a:pt x="12" y="6"/>
                    </a:cubicBezTo>
                    <a:cubicBezTo>
                      <a:pt x="12" y="150"/>
                      <a:pt x="12" y="150"/>
                      <a:pt x="12" y="150"/>
                    </a:cubicBezTo>
                    <a:cubicBezTo>
                      <a:pt x="12" y="153"/>
                      <a:pt x="10" y="156"/>
                      <a:pt x="6"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2" name="Freeform 88">
                <a:extLst>
                  <a:ext uri="{FF2B5EF4-FFF2-40B4-BE49-F238E27FC236}">
                    <a16:creationId xmlns:a16="http://schemas.microsoft.com/office/drawing/2014/main" id="{986303B0-6BC8-8672-FFFF-4DCF83EDDFE3}"/>
                  </a:ext>
                </a:extLst>
              </p:cNvPr>
              <p:cNvSpPr>
                <a:spLocks/>
              </p:cNvSpPr>
              <p:nvPr/>
            </p:nvSpPr>
            <p:spPr bwMode="auto">
              <a:xfrm>
                <a:off x="1565" y="1879"/>
                <a:ext cx="18" cy="231"/>
              </a:xfrm>
              <a:custGeom>
                <a:avLst/>
                <a:gdLst>
                  <a:gd name="T0" fmla="*/ 6 w 12"/>
                  <a:gd name="T1" fmla="*/ 156 h 156"/>
                  <a:gd name="T2" fmla="*/ 0 w 12"/>
                  <a:gd name="T3" fmla="*/ 150 h 156"/>
                  <a:gd name="T4" fmla="*/ 0 w 12"/>
                  <a:gd name="T5" fmla="*/ 6 h 156"/>
                  <a:gd name="T6" fmla="*/ 6 w 12"/>
                  <a:gd name="T7" fmla="*/ 0 h 156"/>
                  <a:gd name="T8" fmla="*/ 12 w 12"/>
                  <a:gd name="T9" fmla="*/ 6 h 156"/>
                  <a:gd name="T10" fmla="*/ 12 w 12"/>
                  <a:gd name="T11" fmla="*/ 150 h 156"/>
                  <a:gd name="T12" fmla="*/ 6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6" y="156"/>
                    </a:moveTo>
                    <a:cubicBezTo>
                      <a:pt x="3" y="156"/>
                      <a:pt x="0" y="153"/>
                      <a:pt x="0" y="150"/>
                    </a:cubicBezTo>
                    <a:cubicBezTo>
                      <a:pt x="0" y="6"/>
                      <a:pt x="0" y="6"/>
                      <a:pt x="0" y="6"/>
                    </a:cubicBezTo>
                    <a:cubicBezTo>
                      <a:pt x="0" y="2"/>
                      <a:pt x="3" y="0"/>
                      <a:pt x="6" y="0"/>
                    </a:cubicBezTo>
                    <a:cubicBezTo>
                      <a:pt x="10" y="0"/>
                      <a:pt x="12" y="2"/>
                      <a:pt x="12" y="6"/>
                    </a:cubicBezTo>
                    <a:cubicBezTo>
                      <a:pt x="12" y="150"/>
                      <a:pt x="12" y="150"/>
                      <a:pt x="12" y="150"/>
                    </a:cubicBezTo>
                    <a:cubicBezTo>
                      <a:pt x="12" y="153"/>
                      <a:pt x="10" y="156"/>
                      <a:pt x="6"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3" name="Freeform 89">
                <a:extLst>
                  <a:ext uri="{FF2B5EF4-FFF2-40B4-BE49-F238E27FC236}">
                    <a16:creationId xmlns:a16="http://schemas.microsoft.com/office/drawing/2014/main" id="{0D32ECFA-641D-E9CD-FA31-F8E23831DB88}"/>
                  </a:ext>
                </a:extLst>
              </p:cNvPr>
              <p:cNvSpPr>
                <a:spLocks/>
              </p:cNvSpPr>
              <p:nvPr/>
            </p:nvSpPr>
            <p:spPr bwMode="auto">
              <a:xfrm>
                <a:off x="1654" y="1879"/>
                <a:ext cx="18" cy="231"/>
              </a:xfrm>
              <a:custGeom>
                <a:avLst/>
                <a:gdLst>
                  <a:gd name="T0" fmla="*/ 6 w 12"/>
                  <a:gd name="T1" fmla="*/ 156 h 156"/>
                  <a:gd name="T2" fmla="*/ 0 w 12"/>
                  <a:gd name="T3" fmla="*/ 150 h 156"/>
                  <a:gd name="T4" fmla="*/ 0 w 12"/>
                  <a:gd name="T5" fmla="*/ 6 h 156"/>
                  <a:gd name="T6" fmla="*/ 6 w 12"/>
                  <a:gd name="T7" fmla="*/ 0 h 156"/>
                  <a:gd name="T8" fmla="*/ 12 w 12"/>
                  <a:gd name="T9" fmla="*/ 6 h 156"/>
                  <a:gd name="T10" fmla="*/ 12 w 12"/>
                  <a:gd name="T11" fmla="*/ 150 h 156"/>
                  <a:gd name="T12" fmla="*/ 6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6" y="156"/>
                    </a:moveTo>
                    <a:cubicBezTo>
                      <a:pt x="3" y="156"/>
                      <a:pt x="0" y="153"/>
                      <a:pt x="0" y="150"/>
                    </a:cubicBezTo>
                    <a:cubicBezTo>
                      <a:pt x="0" y="6"/>
                      <a:pt x="0" y="6"/>
                      <a:pt x="0" y="6"/>
                    </a:cubicBezTo>
                    <a:cubicBezTo>
                      <a:pt x="0" y="2"/>
                      <a:pt x="3" y="0"/>
                      <a:pt x="6" y="0"/>
                    </a:cubicBezTo>
                    <a:cubicBezTo>
                      <a:pt x="10" y="0"/>
                      <a:pt x="12" y="2"/>
                      <a:pt x="12" y="6"/>
                    </a:cubicBezTo>
                    <a:cubicBezTo>
                      <a:pt x="12" y="150"/>
                      <a:pt x="12" y="150"/>
                      <a:pt x="12" y="150"/>
                    </a:cubicBezTo>
                    <a:cubicBezTo>
                      <a:pt x="12" y="153"/>
                      <a:pt x="10" y="156"/>
                      <a:pt x="6"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4" name="Freeform 90">
                <a:extLst>
                  <a:ext uri="{FF2B5EF4-FFF2-40B4-BE49-F238E27FC236}">
                    <a16:creationId xmlns:a16="http://schemas.microsoft.com/office/drawing/2014/main" id="{C1A9E3C9-9AB0-2158-B7E5-D61A671BAFA0}"/>
                  </a:ext>
                </a:extLst>
              </p:cNvPr>
              <p:cNvSpPr>
                <a:spLocks/>
              </p:cNvSpPr>
              <p:nvPr/>
            </p:nvSpPr>
            <p:spPr bwMode="auto">
              <a:xfrm>
                <a:off x="1406" y="1915"/>
                <a:ext cx="355" cy="18"/>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2"/>
                      <a:pt x="3" y="0"/>
                      <a:pt x="6" y="0"/>
                    </a:cubicBezTo>
                    <a:cubicBezTo>
                      <a:pt x="234" y="0"/>
                      <a:pt x="234" y="0"/>
                      <a:pt x="234" y="0"/>
                    </a:cubicBezTo>
                    <a:cubicBezTo>
                      <a:pt x="238" y="0"/>
                      <a:pt x="240" y="2"/>
                      <a:pt x="240" y="6"/>
                    </a:cubicBezTo>
                    <a:cubicBezTo>
                      <a:pt x="240" y="9"/>
                      <a:pt x="238"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5" name="Freeform 91">
                <a:extLst>
                  <a:ext uri="{FF2B5EF4-FFF2-40B4-BE49-F238E27FC236}">
                    <a16:creationId xmlns:a16="http://schemas.microsoft.com/office/drawing/2014/main" id="{5CFC2F65-2083-9D68-77A4-68D370CC2513}"/>
                  </a:ext>
                </a:extLst>
              </p:cNvPr>
              <p:cNvSpPr>
                <a:spLocks/>
              </p:cNvSpPr>
              <p:nvPr/>
            </p:nvSpPr>
            <p:spPr bwMode="auto">
              <a:xfrm>
                <a:off x="1406" y="1986"/>
                <a:ext cx="355" cy="17"/>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2"/>
                      <a:pt x="3" y="0"/>
                      <a:pt x="6" y="0"/>
                    </a:cubicBezTo>
                    <a:cubicBezTo>
                      <a:pt x="234" y="0"/>
                      <a:pt x="234" y="0"/>
                      <a:pt x="234" y="0"/>
                    </a:cubicBezTo>
                    <a:cubicBezTo>
                      <a:pt x="238" y="0"/>
                      <a:pt x="240" y="2"/>
                      <a:pt x="240" y="6"/>
                    </a:cubicBezTo>
                    <a:cubicBezTo>
                      <a:pt x="240" y="9"/>
                      <a:pt x="238"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6" name="Freeform 92">
                <a:extLst>
                  <a:ext uri="{FF2B5EF4-FFF2-40B4-BE49-F238E27FC236}">
                    <a16:creationId xmlns:a16="http://schemas.microsoft.com/office/drawing/2014/main" id="{E23D667A-1363-BC57-099F-94C53E8228FC}"/>
                  </a:ext>
                </a:extLst>
              </p:cNvPr>
              <p:cNvSpPr>
                <a:spLocks/>
              </p:cNvSpPr>
              <p:nvPr/>
            </p:nvSpPr>
            <p:spPr bwMode="auto">
              <a:xfrm>
                <a:off x="1406" y="2057"/>
                <a:ext cx="355" cy="17"/>
              </a:xfrm>
              <a:custGeom>
                <a:avLst/>
                <a:gdLst>
                  <a:gd name="T0" fmla="*/ 234 w 240"/>
                  <a:gd name="T1" fmla="*/ 12 h 12"/>
                  <a:gd name="T2" fmla="*/ 6 w 240"/>
                  <a:gd name="T3" fmla="*/ 12 h 12"/>
                  <a:gd name="T4" fmla="*/ 0 w 240"/>
                  <a:gd name="T5" fmla="*/ 6 h 12"/>
                  <a:gd name="T6" fmla="*/ 6 w 240"/>
                  <a:gd name="T7" fmla="*/ 0 h 12"/>
                  <a:gd name="T8" fmla="*/ 234 w 240"/>
                  <a:gd name="T9" fmla="*/ 0 h 12"/>
                  <a:gd name="T10" fmla="*/ 240 w 240"/>
                  <a:gd name="T11" fmla="*/ 6 h 12"/>
                  <a:gd name="T12" fmla="*/ 234 w 2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234" y="12"/>
                    </a:moveTo>
                    <a:cubicBezTo>
                      <a:pt x="6" y="12"/>
                      <a:pt x="6" y="12"/>
                      <a:pt x="6" y="12"/>
                    </a:cubicBezTo>
                    <a:cubicBezTo>
                      <a:pt x="3" y="12"/>
                      <a:pt x="0" y="9"/>
                      <a:pt x="0" y="6"/>
                    </a:cubicBezTo>
                    <a:cubicBezTo>
                      <a:pt x="0" y="2"/>
                      <a:pt x="3" y="0"/>
                      <a:pt x="6" y="0"/>
                    </a:cubicBezTo>
                    <a:cubicBezTo>
                      <a:pt x="234" y="0"/>
                      <a:pt x="234" y="0"/>
                      <a:pt x="234" y="0"/>
                    </a:cubicBezTo>
                    <a:cubicBezTo>
                      <a:pt x="238" y="0"/>
                      <a:pt x="240" y="2"/>
                      <a:pt x="240" y="6"/>
                    </a:cubicBezTo>
                    <a:cubicBezTo>
                      <a:pt x="240" y="9"/>
                      <a:pt x="238" y="12"/>
                      <a:pt x="2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sp>
          <p:nvSpPr>
            <p:cNvPr id="27" name="Rectangle 26">
              <a:extLst>
                <a:ext uri="{FF2B5EF4-FFF2-40B4-BE49-F238E27FC236}">
                  <a16:creationId xmlns:a16="http://schemas.microsoft.com/office/drawing/2014/main" id="{F39B6A47-66F2-3663-0372-2BAD495ADE58}"/>
                </a:ext>
              </a:extLst>
            </p:cNvPr>
            <p:cNvSpPr/>
            <p:nvPr/>
          </p:nvSpPr>
          <p:spPr>
            <a:xfrm>
              <a:off x="10072946" y="3663684"/>
              <a:ext cx="1895986" cy="679795"/>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RelaxBanking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Sportello</a:t>
              </a:r>
            </a:p>
          </p:txBody>
        </p:sp>
      </p:grpSp>
      <p:grpSp>
        <p:nvGrpSpPr>
          <p:cNvPr id="31" name="Group 30">
            <a:extLst>
              <a:ext uri="{FF2B5EF4-FFF2-40B4-BE49-F238E27FC236}">
                <a16:creationId xmlns:a16="http://schemas.microsoft.com/office/drawing/2014/main" id="{361EAB07-91A1-4BE9-0904-8758859C92CA}"/>
              </a:ext>
            </a:extLst>
          </p:cNvPr>
          <p:cNvGrpSpPr/>
          <p:nvPr/>
        </p:nvGrpSpPr>
        <p:grpSpPr>
          <a:xfrm>
            <a:off x="166974" y="4446818"/>
            <a:ext cx="11801958" cy="679795"/>
            <a:chOff x="166974" y="4484484"/>
            <a:chExt cx="11801958" cy="679795"/>
          </a:xfrm>
        </p:grpSpPr>
        <p:sp>
          <p:nvSpPr>
            <p:cNvPr id="21" name="Rectangle 20">
              <a:extLst>
                <a:ext uri="{FF2B5EF4-FFF2-40B4-BE49-F238E27FC236}">
                  <a16:creationId xmlns:a16="http://schemas.microsoft.com/office/drawing/2014/main" id="{F005D26C-BE4C-1635-F6DE-50CADB5E8339}"/>
                </a:ext>
              </a:extLst>
            </p:cNvPr>
            <p:cNvSpPr/>
            <p:nvPr/>
          </p:nvSpPr>
          <p:spPr>
            <a:xfrm>
              <a:off x="166974" y="4484484"/>
              <a:ext cx="2490027" cy="679795"/>
            </a:xfrm>
            <a:prstGeom prst="rect">
              <a:avLst/>
            </a:prstGeom>
            <a:solidFill>
              <a:schemeClr val="accent2"/>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Stipendi Instant Payment</a:t>
              </a:r>
            </a:p>
          </p:txBody>
        </p:sp>
        <p:sp>
          <p:nvSpPr>
            <p:cNvPr id="22" name="Rectangle 21">
              <a:extLst>
                <a:ext uri="{FF2B5EF4-FFF2-40B4-BE49-F238E27FC236}">
                  <a16:creationId xmlns:a16="http://schemas.microsoft.com/office/drawing/2014/main" id="{37F8770B-D963-5DDA-FF22-A1FEC886C191}"/>
                </a:ext>
              </a:extLst>
            </p:cNvPr>
            <p:cNvSpPr/>
            <p:nvPr/>
          </p:nvSpPr>
          <p:spPr>
            <a:xfrm>
              <a:off x="2752775" y="4484484"/>
              <a:ext cx="7134199" cy="67979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Introduzione della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modalità instant payment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per il pagamento degli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Stipendi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in modalità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singola e massiva</a:t>
              </a:r>
              <a:r>
                <a:rPr kumimoji="0" lang="it-IT" sz="1200" b="1" i="0" u="none" strike="noStrike" kern="1200" cap="none" spc="0" normalizeH="0" baseline="0" noProof="0">
                  <a:ln>
                    <a:noFill/>
                  </a:ln>
                  <a:solidFill>
                    <a:srgbClr val="000000"/>
                  </a:solidFill>
                  <a:effectLst/>
                  <a:uLnTx/>
                  <a:uFillTx/>
                  <a:latin typeface="Calibri" panose="020F0502020204030204"/>
                  <a:ea typeface="+mn-ea"/>
                  <a:cs typeface="+mn-cs"/>
                </a:rPr>
                <a:t>*</a:t>
              </a:r>
              <a:endPar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grpSp>
          <p:nvGrpSpPr>
            <p:cNvPr id="63" name="Group 4">
              <a:extLst>
                <a:ext uri="{FF2B5EF4-FFF2-40B4-BE49-F238E27FC236}">
                  <a16:creationId xmlns:a16="http://schemas.microsoft.com/office/drawing/2014/main" id="{65D86256-B0B6-46AE-3655-DFFFA039A912}"/>
                </a:ext>
              </a:extLst>
            </p:cNvPr>
            <p:cNvGrpSpPr>
              <a:grpSpLocks noChangeAspect="1"/>
            </p:cNvGrpSpPr>
            <p:nvPr/>
          </p:nvGrpSpPr>
          <p:grpSpPr bwMode="auto">
            <a:xfrm>
              <a:off x="300071" y="4674931"/>
              <a:ext cx="345923" cy="298919"/>
              <a:chOff x="367" y="482"/>
              <a:chExt cx="390" cy="337"/>
            </a:xfrm>
            <a:solidFill>
              <a:srgbClr val="FFFFFF"/>
            </a:solidFill>
          </p:grpSpPr>
          <p:sp>
            <p:nvSpPr>
              <p:cNvPr id="64" name="Freeform 5">
                <a:extLst>
                  <a:ext uri="{FF2B5EF4-FFF2-40B4-BE49-F238E27FC236}">
                    <a16:creationId xmlns:a16="http://schemas.microsoft.com/office/drawing/2014/main" id="{D66A39F2-7CEA-7F72-1838-567ED4C3B129}"/>
                  </a:ext>
                </a:extLst>
              </p:cNvPr>
              <p:cNvSpPr>
                <a:spLocks/>
              </p:cNvSpPr>
              <p:nvPr/>
            </p:nvSpPr>
            <p:spPr bwMode="auto">
              <a:xfrm>
                <a:off x="367"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65" name="Freeform 6">
                <a:extLst>
                  <a:ext uri="{FF2B5EF4-FFF2-40B4-BE49-F238E27FC236}">
                    <a16:creationId xmlns:a16="http://schemas.microsoft.com/office/drawing/2014/main" id="{F9E23494-AB68-E3A5-0FA4-D1F7BF007EDA}"/>
                  </a:ext>
                </a:extLst>
              </p:cNvPr>
              <p:cNvSpPr>
                <a:spLocks/>
              </p:cNvSpPr>
              <p:nvPr/>
            </p:nvSpPr>
            <p:spPr bwMode="auto">
              <a:xfrm>
                <a:off x="580"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66" name="Freeform 7">
                <a:extLst>
                  <a:ext uri="{FF2B5EF4-FFF2-40B4-BE49-F238E27FC236}">
                    <a16:creationId xmlns:a16="http://schemas.microsoft.com/office/drawing/2014/main" id="{79773864-5DCB-B888-D9A1-2F87B4E32D73}"/>
                  </a:ext>
                </a:extLst>
              </p:cNvPr>
              <p:cNvSpPr>
                <a:spLocks noEditPoints="1"/>
              </p:cNvSpPr>
              <p:nvPr/>
            </p:nvSpPr>
            <p:spPr bwMode="auto">
              <a:xfrm>
                <a:off x="367" y="553"/>
                <a:ext cx="390" cy="266"/>
              </a:xfrm>
              <a:custGeom>
                <a:avLst/>
                <a:gdLst>
                  <a:gd name="T0" fmla="*/ 258 w 264"/>
                  <a:gd name="T1" fmla="*/ 180 h 180"/>
                  <a:gd name="T2" fmla="*/ 6 w 264"/>
                  <a:gd name="T3" fmla="*/ 180 h 180"/>
                  <a:gd name="T4" fmla="*/ 0 w 264"/>
                  <a:gd name="T5" fmla="*/ 174 h 180"/>
                  <a:gd name="T6" fmla="*/ 0 w 264"/>
                  <a:gd name="T7" fmla="*/ 6 h 180"/>
                  <a:gd name="T8" fmla="*/ 6 w 264"/>
                  <a:gd name="T9" fmla="*/ 0 h 180"/>
                  <a:gd name="T10" fmla="*/ 258 w 264"/>
                  <a:gd name="T11" fmla="*/ 0 h 180"/>
                  <a:gd name="T12" fmla="*/ 264 w 264"/>
                  <a:gd name="T13" fmla="*/ 6 h 180"/>
                  <a:gd name="T14" fmla="*/ 264 w 264"/>
                  <a:gd name="T15" fmla="*/ 174 h 180"/>
                  <a:gd name="T16" fmla="*/ 258 w 264"/>
                  <a:gd name="T17" fmla="*/ 180 h 180"/>
                  <a:gd name="T18" fmla="*/ 12 w 264"/>
                  <a:gd name="T19" fmla="*/ 168 h 180"/>
                  <a:gd name="T20" fmla="*/ 252 w 264"/>
                  <a:gd name="T21" fmla="*/ 168 h 180"/>
                  <a:gd name="T22" fmla="*/ 252 w 264"/>
                  <a:gd name="T23" fmla="*/ 12 h 180"/>
                  <a:gd name="T24" fmla="*/ 12 w 264"/>
                  <a:gd name="T25" fmla="*/ 12 h 180"/>
                  <a:gd name="T26" fmla="*/ 12 w 264"/>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180">
                    <a:moveTo>
                      <a:pt x="258" y="180"/>
                    </a:moveTo>
                    <a:cubicBezTo>
                      <a:pt x="6" y="180"/>
                      <a:pt x="6" y="180"/>
                      <a:pt x="6" y="180"/>
                    </a:cubicBezTo>
                    <a:cubicBezTo>
                      <a:pt x="3" y="180"/>
                      <a:pt x="0" y="177"/>
                      <a:pt x="0" y="174"/>
                    </a:cubicBezTo>
                    <a:cubicBezTo>
                      <a:pt x="0" y="6"/>
                      <a:pt x="0" y="6"/>
                      <a:pt x="0" y="6"/>
                    </a:cubicBezTo>
                    <a:cubicBezTo>
                      <a:pt x="0" y="3"/>
                      <a:pt x="3" y="0"/>
                      <a:pt x="6" y="0"/>
                    </a:cubicBezTo>
                    <a:cubicBezTo>
                      <a:pt x="258" y="0"/>
                      <a:pt x="258" y="0"/>
                      <a:pt x="258" y="0"/>
                    </a:cubicBezTo>
                    <a:cubicBezTo>
                      <a:pt x="262" y="0"/>
                      <a:pt x="264" y="3"/>
                      <a:pt x="264" y="6"/>
                    </a:cubicBezTo>
                    <a:cubicBezTo>
                      <a:pt x="264" y="174"/>
                      <a:pt x="264" y="174"/>
                      <a:pt x="264" y="174"/>
                    </a:cubicBezTo>
                    <a:cubicBezTo>
                      <a:pt x="264" y="177"/>
                      <a:pt x="262" y="180"/>
                      <a:pt x="258" y="180"/>
                    </a:cubicBezTo>
                    <a:close/>
                    <a:moveTo>
                      <a:pt x="12" y="168"/>
                    </a:moveTo>
                    <a:cubicBezTo>
                      <a:pt x="252" y="168"/>
                      <a:pt x="252" y="168"/>
                      <a:pt x="252" y="168"/>
                    </a:cubicBezTo>
                    <a:cubicBezTo>
                      <a:pt x="252" y="12"/>
                      <a:pt x="252" y="12"/>
                      <a:pt x="252"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67" name="Freeform 8">
                <a:extLst>
                  <a:ext uri="{FF2B5EF4-FFF2-40B4-BE49-F238E27FC236}">
                    <a16:creationId xmlns:a16="http://schemas.microsoft.com/office/drawing/2014/main" id="{C86CED3B-4627-4425-B859-0951B21CDCAD}"/>
                  </a:ext>
                </a:extLst>
              </p:cNvPr>
              <p:cNvSpPr>
                <a:spLocks noEditPoints="1"/>
              </p:cNvSpPr>
              <p:nvPr/>
            </p:nvSpPr>
            <p:spPr bwMode="auto">
              <a:xfrm>
                <a:off x="527" y="624"/>
                <a:ext cx="71" cy="89"/>
              </a:xfrm>
              <a:custGeom>
                <a:avLst/>
                <a:gdLst>
                  <a:gd name="T0" fmla="*/ 42 w 48"/>
                  <a:gd name="T1" fmla="*/ 60 h 60"/>
                  <a:gd name="T2" fmla="*/ 6 w 48"/>
                  <a:gd name="T3" fmla="*/ 60 h 60"/>
                  <a:gd name="T4" fmla="*/ 0 w 48"/>
                  <a:gd name="T5" fmla="*/ 54 h 60"/>
                  <a:gd name="T6" fmla="*/ 0 w 48"/>
                  <a:gd name="T7" fmla="*/ 6 h 60"/>
                  <a:gd name="T8" fmla="*/ 6 w 48"/>
                  <a:gd name="T9" fmla="*/ 0 h 60"/>
                  <a:gd name="T10" fmla="*/ 42 w 48"/>
                  <a:gd name="T11" fmla="*/ 0 h 60"/>
                  <a:gd name="T12" fmla="*/ 48 w 48"/>
                  <a:gd name="T13" fmla="*/ 6 h 60"/>
                  <a:gd name="T14" fmla="*/ 48 w 48"/>
                  <a:gd name="T15" fmla="*/ 54 h 60"/>
                  <a:gd name="T16" fmla="*/ 42 w 48"/>
                  <a:gd name="T17" fmla="*/ 60 h 60"/>
                  <a:gd name="T18" fmla="*/ 12 w 48"/>
                  <a:gd name="T19" fmla="*/ 48 h 60"/>
                  <a:gd name="T20" fmla="*/ 36 w 48"/>
                  <a:gd name="T21" fmla="*/ 48 h 60"/>
                  <a:gd name="T22" fmla="*/ 36 w 48"/>
                  <a:gd name="T23" fmla="*/ 12 h 60"/>
                  <a:gd name="T24" fmla="*/ 12 w 48"/>
                  <a:gd name="T25" fmla="*/ 12 h 60"/>
                  <a:gd name="T26" fmla="*/ 12 w 48"/>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42" y="60"/>
                    </a:moveTo>
                    <a:cubicBezTo>
                      <a:pt x="6" y="60"/>
                      <a:pt x="6" y="60"/>
                      <a:pt x="6" y="60"/>
                    </a:cubicBezTo>
                    <a:cubicBezTo>
                      <a:pt x="3" y="60"/>
                      <a:pt x="0" y="57"/>
                      <a:pt x="0" y="54"/>
                    </a:cubicBezTo>
                    <a:cubicBezTo>
                      <a:pt x="0" y="6"/>
                      <a:pt x="0" y="6"/>
                      <a:pt x="0" y="6"/>
                    </a:cubicBezTo>
                    <a:cubicBezTo>
                      <a:pt x="0" y="3"/>
                      <a:pt x="3" y="0"/>
                      <a:pt x="6" y="0"/>
                    </a:cubicBezTo>
                    <a:cubicBezTo>
                      <a:pt x="42" y="0"/>
                      <a:pt x="42" y="0"/>
                      <a:pt x="42" y="0"/>
                    </a:cubicBezTo>
                    <a:cubicBezTo>
                      <a:pt x="46" y="0"/>
                      <a:pt x="48" y="3"/>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68" name="Freeform 9">
                <a:extLst>
                  <a:ext uri="{FF2B5EF4-FFF2-40B4-BE49-F238E27FC236}">
                    <a16:creationId xmlns:a16="http://schemas.microsoft.com/office/drawing/2014/main" id="{CBF5B81B-F515-DF6E-D843-B63CF9DB7DE7}"/>
                  </a:ext>
                </a:extLst>
              </p:cNvPr>
              <p:cNvSpPr>
                <a:spLocks/>
              </p:cNvSpPr>
              <p:nvPr/>
            </p:nvSpPr>
            <p:spPr bwMode="auto">
              <a:xfrm>
                <a:off x="482" y="482"/>
                <a:ext cx="160" cy="80"/>
              </a:xfrm>
              <a:custGeom>
                <a:avLst/>
                <a:gdLst>
                  <a:gd name="T0" fmla="*/ 108 w 108"/>
                  <a:gd name="T1" fmla="*/ 54 h 54"/>
                  <a:gd name="T2" fmla="*/ 96 w 108"/>
                  <a:gd name="T3" fmla="*/ 54 h 54"/>
                  <a:gd name="T4" fmla="*/ 54 w 108"/>
                  <a:gd name="T5" fmla="*/ 12 h 54"/>
                  <a:gd name="T6" fmla="*/ 12 w 108"/>
                  <a:gd name="T7" fmla="*/ 54 h 54"/>
                  <a:gd name="T8" fmla="*/ 0 w 108"/>
                  <a:gd name="T9" fmla="*/ 54 h 54"/>
                  <a:gd name="T10" fmla="*/ 54 w 108"/>
                  <a:gd name="T11" fmla="*/ 0 h 54"/>
                  <a:gd name="T12" fmla="*/ 108 w 10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08" h="54">
                    <a:moveTo>
                      <a:pt x="108" y="54"/>
                    </a:moveTo>
                    <a:cubicBezTo>
                      <a:pt x="96" y="54"/>
                      <a:pt x="96" y="54"/>
                      <a:pt x="96" y="54"/>
                    </a:cubicBezTo>
                    <a:cubicBezTo>
                      <a:pt x="96" y="31"/>
                      <a:pt x="78" y="12"/>
                      <a:pt x="54" y="12"/>
                    </a:cubicBezTo>
                    <a:cubicBezTo>
                      <a:pt x="31" y="12"/>
                      <a:pt x="12" y="31"/>
                      <a:pt x="12" y="54"/>
                    </a:cubicBezTo>
                    <a:cubicBezTo>
                      <a:pt x="0" y="54"/>
                      <a:pt x="0" y="54"/>
                      <a:pt x="0" y="54"/>
                    </a:cubicBezTo>
                    <a:cubicBezTo>
                      <a:pt x="0" y="24"/>
                      <a:pt x="25" y="0"/>
                      <a:pt x="54" y="0"/>
                    </a:cubicBezTo>
                    <a:cubicBezTo>
                      <a:pt x="84" y="0"/>
                      <a:pt x="108" y="24"/>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grpSp>
        <p:sp>
          <p:nvSpPr>
            <p:cNvPr id="28" name="Rectangle 27">
              <a:extLst>
                <a:ext uri="{FF2B5EF4-FFF2-40B4-BE49-F238E27FC236}">
                  <a16:creationId xmlns:a16="http://schemas.microsoft.com/office/drawing/2014/main" id="{F15C300D-739E-164C-9364-7176FB7CF2CB}"/>
                </a:ext>
              </a:extLst>
            </p:cNvPr>
            <p:cNvSpPr/>
            <p:nvPr/>
          </p:nvSpPr>
          <p:spPr>
            <a:xfrm>
              <a:off x="10072946" y="4484484"/>
              <a:ext cx="1895986" cy="679795"/>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RelaxBanking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Sportello</a:t>
              </a:r>
            </a:p>
          </p:txBody>
        </p:sp>
      </p:grpSp>
      <p:grpSp>
        <p:nvGrpSpPr>
          <p:cNvPr id="32" name="Group 31">
            <a:extLst>
              <a:ext uri="{FF2B5EF4-FFF2-40B4-BE49-F238E27FC236}">
                <a16:creationId xmlns:a16="http://schemas.microsoft.com/office/drawing/2014/main" id="{E93A3083-2AF0-5A5B-552A-ABC7C32DD2F7}"/>
              </a:ext>
            </a:extLst>
          </p:cNvPr>
          <p:cNvGrpSpPr/>
          <p:nvPr/>
        </p:nvGrpSpPr>
        <p:grpSpPr>
          <a:xfrm>
            <a:off x="163340" y="5254308"/>
            <a:ext cx="11805592" cy="885168"/>
            <a:chOff x="163340" y="5338128"/>
            <a:chExt cx="11805592" cy="885168"/>
          </a:xfrm>
        </p:grpSpPr>
        <p:sp>
          <p:nvSpPr>
            <p:cNvPr id="24" name="Rectangle 23">
              <a:extLst>
                <a:ext uri="{FF2B5EF4-FFF2-40B4-BE49-F238E27FC236}">
                  <a16:creationId xmlns:a16="http://schemas.microsoft.com/office/drawing/2014/main" id="{7F91D6A6-705F-2FFB-1F00-D06A103AB311}"/>
                </a:ext>
              </a:extLst>
            </p:cNvPr>
            <p:cNvSpPr/>
            <p:nvPr/>
          </p:nvSpPr>
          <p:spPr>
            <a:xfrm>
              <a:off x="163340" y="5338128"/>
              <a:ext cx="2490027" cy="679795"/>
            </a:xfrm>
            <a:prstGeom prst="rect">
              <a:avLst/>
            </a:prstGeom>
            <a:solidFill>
              <a:schemeClr val="accent2"/>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Massimale Instant Payment Multicanale</a:t>
              </a:r>
            </a:p>
          </p:txBody>
        </p:sp>
        <p:sp>
          <p:nvSpPr>
            <p:cNvPr id="25" name="Rectangle 24">
              <a:extLst>
                <a:ext uri="{FF2B5EF4-FFF2-40B4-BE49-F238E27FC236}">
                  <a16:creationId xmlns:a16="http://schemas.microsoft.com/office/drawing/2014/main" id="{53B2BED2-938B-8C3F-CF0E-F509C75C75A1}"/>
                </a:ext>
              </a:extLst>
            </p:cNvPr>
            <p:cNvSpPr/>
            <p:nvPr/>
          </p:nvSpPr>
          <p:spPr>
            <a:xfrm>
              <a:off x="2749141" y="5338128"/>
              <a:ext cx="7134199" cy="67979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Introduzione di un nuovo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limite ad hoc per i pagamenti istantanei, cross-canale e modificabile dal cliente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da tutti i canali che mettono a disposizione tale modalità di pagamento;</a:t>
              </a:r>
            </a:p>
          </p:txBody>
        </p:sp>
        <p:grpSp>
          <p:nvGrpSpPr>
            <p:cNvPr id="57" name="Group 78">
              <a:extLst>
                <a:ext uri="{FF2B5EF4-FFF2-40B4-BE49-F238E27FC236}">
                  <a16:creationId xmlns:a16="http://schemas.microsoft.com/office/drawing/2014/main" id="{6998AFDB-0847-C43C-80C5-130AE976E208}"/>
                </a:ext>
              </a:extLst>
            </p:cNvPr>
            <p:cNvGrpSpPr>
              <a:grpSpLocks noChangeAspect="1"/>
            </p:cNvGrpSpPr>
            <p:nvPr/>
          </p:nvGrpSpPr>
          <p:grpSpPr bwMode="auto">
            <a:xfrm>
              <a:off x="378824" y="5516849"/>
              <a:ext cx="188417" cy="322353"/>
              <a:chOff x="3524" y="440"/>
              <a:chExt cx="249" cy="426"/>
            </a:xfrm>
            <a:solidFill>
              <a:srgbClr val="FFFFFF"/>
            </a:solidFill>
          </p:grpSpPr>
          <p:sp>
            <p:nvSpPr>
              <p:cNvPr id="58" name="Freeform 79">
                <a:extLst>
                  <a:ext uri="{FF2B5EF4-FFF2-40B4-BE49-F238E27FC236}">
                    <a16:creationId xmlns:a16="http://schemas.microsoft.com/office/drawing/2014/main" id="{3441FB5D-2AB2-9D4B-1AC0-22102938DC98}"/>
                  </a:ext>
                </a:extLst>
              </p:cNvPr>
              <p:cNvSpPr>
                <a:spLocks/>
              </p:cNvSpPr>
              <p:nvPr/>
            </p:nvSpPr>
            <p:spPr bwMode="auto">
              <a:xfrm>
                <a:off x="3640" y="618"/>
                <a:ext cx="17" cy="248"/>
              </a:xfrm>
              <a:custGeom>
                <a:avLst/>
                <a:gdLst>
                  <a:gd name="T0" fmla="*/ 6 w 12"/>
                  <a:gd name="T1" fmla="*/ 168 h 168"/>
                  <a:gd name="T2" fmla="*/ 0 w 12"/>
                  <a:gd name="T3" fmla="*/ 162 h 168"/>
                  <a:gd name="T4" fmla="*/ 0 w 12"/>
                  <a:gd name="T5" fmla="*/ 6 h 168"/>
                  <a:gd name="T6" fmla="*/ 6 w 12"/>
                  <a:gd name="T7" fmla="*/ 0 h 168"/>
                  <a:gd name="T8" fmla="*/ 12 w 12"/>
                  <a:gd name="T9" fmla="*/ 6 h 168"/>
                  <a:gd name="T10" fmla="*/ 12 w 12"/>
                  <a:gd name="T11" fmla="*/ 162 h 168"/>
                  <a:gd name="T12" fmla="*/ 6 w 1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2" h="168">
                    <a:moveTo>
                      <a:pt x="6" y="168"/>
                    </a:moveTo>
                    <a:cubicBezTo>
                      <a:pt x="3" y="168"/>
                      <a:pt x="0" y="166"/>
                      <a:pt x="0" y="162"/>
                    </a:cubicBezTo>
                    <a:cubicBezTo>
                      <a:pt x="0" y="6"/>
                      <a:pt x="0" y="6"/>
                      <a:pt x="0" y="6"/>
                    </a:cubicBezTo>
                    <a:cubicBezTo>
                      <a:pt x="0" y="3"/>
                      <a:pt x="3" y="0"/>
                      <a:pt x="6" y="0"/>
                    </a:cubicBezTo>
                    <a:cubicBezTo>
                      <a:pt x="9" y="0"/>
                      <a:pt x="12" y="3"/>
                      <a:pt x="12" y="6"/>
                    </a:cubicBezTo>
                    <a:cubicBezTo>
                      <a:pt x="12" y="162"/>
                      <a:pt x="12" y="162"/>
                      <a:pt x="12" y="162"/>
                    </a:cubicBezTo>
                    <a:cubicBezTo>
                      <a:pt x="12" y="166"/>
                      <a:pt x="9" y="168"/>
                      <a:pt x="6"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59" name="Freeform 80">
                <a:extLst>
                  <a:ext uri="{FF2B5EF4-FFF2-40B4-BE49-F238E27FC236}">
                    <a16:creationId xmlns:a16="http://schemas.microsoft.com/office/drawing/2014/main" id="{EB82141B-C0AC-1507-6534-5667B5CD98DB}"/>
                  </a:ext>
                </a:extLst>
              </p:cNvPr>
              <p:cNvSpPr>
                <a:spLocks/>
              </p:cNvSpPr>
              <p:nvPr/>
            </p:nvSpPr>
            <p:spPr bwMode="auto">
              <a:xfrm>
                <a:off x="3540" y="618"/>
                <a:ext cx="216" cy="117"/>
              </a:xfrm>
              <a:custGeom>
                <a:avLst/>
                <a:gdLst>
                  <a:gd name="T0" fmla="*/ 139 w 146"/>
                  <a:gd name="T1" fmla="*/ 78 h 79"/>
                  <a:gd name="T2" fmla="*/ 135 w 146"/>
                  <a:gd name="T3" fmla="*/ 77 h 79"/>
                  <a:gd name="T4" fmla="*/ 73 w 146"/>
                  <a:gd name="T5" fmla="*/ 15 h 79"/>
                  <a:gd name="T6" fmla="*/ 11 w 146"/>
                  <a:gd name="T7" fmla="*/ 77 h 79"/>
                  <a:gd name="T8" fmla="*/ 3 w 146"/>
                  <a:gd name="T9" fmla="*/ 77 h 79"/>
                  <a:gd name="T10" fmla="*/ 3 w 146"/>
                  <a:gd name="T11" fmla="*/ 68 h 79"/>
                  <a:gd name="T12" fmla="*/ 69 w 146"/>
                  <a:gd name="T13" fmla="*/ 2 h 79"/>
                  <a:gd name="T14" fmla="*/ 77 w 146"/>
                  <a:gd name="T15" fmla="*/ 2 h 79"/>
                  <a:gd name="T16" fmla="*/ 143 w 146"/>
                  <a:gd name="T17" fmla="*/ 68 h 79"/>
                  <a:gd name="T18" fmla="*/ 143 w 146"/>
                  <a:gd name="T19" fmla="*/ 77 h 79"/>
                  <a:gd name="T20" fmla="*/ 139 w 146"/>
                  <a:gd name="T2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9">
                    <a:moveTo>
                      <a:pt x="139" y="78"/>
                    </a:moveTo>
                    <a:cubicBezTo>
                      <a:pt x="138" y="78"/>
                      <a:pt x="136" y="78"/>
                      <a:pt x="135" y="77"/>
                    </a:cubicBezTo>
                    <a:cubicBezTo>
                      <a:pt x="73" y="15"/>
                      <a:pt x="73" y="15"/>
                      <a:pt x="73" y="15"/>
                    </a:cubicBezTo>
                    <a:cubicBezTo>
                      <a:pt x="11" y="77"/>
                      <a:pt x="11" y="77"/>
                      <a:pt x="11" y="77"/>
                    </a:cubicBezTo>
                    <a:cubicBezTo>
                      <a:pt x="9" y="79"/>
                      <a:pt x="5" y="79"/>
                      <a:pt x="3" y="77"/>
                    </a:cubicBezTo>
                    <a:cubicBezTo>
                      <a:pt x="0" y="74"/>
                      <a:pt x="0" y="71"/>
                      <a:pt x="3" y="68"/>
                    </a:cubicBezTo>
                    <a:cubicBezTo>
                      <a:pt x="69" y="2"/>
                      <a:pt x="69" y="2"/>
                      <a:pt x="69" y="2"/>
                    </a:cubicBezTo>
                    <a:cubicBezTo>
                      <a:pt x="71" y="0"/>
                      <a:pt x="75" y="0"/>
                      <a:pt x="77" y="2"/>
                    </a:cubicBezTo>
                    <a:cubicBezTo>
                      <a:pt x="143" y="68"/>
                      <a:pt x="143" y="68"/>
                      <a:pt x="143" y="68"/>
                    </a:cubicBezTo>
                    <a:cubicBezTo>
                      <a:pt x="146" y="71"/>
                      <a:pt x="146" y="74"/>
                      <a:pt x="143" y="77"/>
                    </a:cubicBezTo>
                    <a:cubicBezTo>
                      <a:pt x="142" y="78"/>
                      <a:pt x="141" y="78"/>
                      <a:pt x="1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60" name="Freeform 81">
                <a:extLst>
                  <a:ext uri="{FF2B5EF4-FFF2-40B4-BE49-F238E27FC236}">
                    <a16:creationId xmlns:a16="http://schemas.microsoft.com/office/drawing/2014/main" id="{BBC5ADEC-6142-0EF0-C69F-59EC21B17535}"/>
                  </a:ext>
                </a:extLst>
              </p:cNvPr>
              <p:cNvSpPr>
                <a:spLocks/>
              </p:cNvSpPr>
              <p:nvPr/>
            </p:nvSpPr>
            <p:spPr bwMode="auto">
              <a:xfrm>
                <a:off x="3524" y="440"/>
                <a:ext cx="249" cy="1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10"/>
                      <a:pt x="0" y="6"/>
                    </a:cubicBezTo>
                    <a:cubicBezTo>
                      <a:pt x="0" y="3"/>
                      <a:pt x="3" y="0"/>
                      <a:pt x="6" y="0"/>
                    </a:cubicBezTo>
                    <a:cubicBezTo>
                      <a:pt x="162" y="0"/>
                      <a:pt x="162" y="0"/>
                      <a:pt x="162" y="0"/>
                    </a:cubicBezTo>
                    <a:cubicBezTo>
                      <a:pt x="165" y="0"/>
                      <a:pt x="168" y="3"/>
                      <a:pt x="168" y="6"/>
                    </a:cubicBezTo>
                    <a:cubicBezTo>
                      <a:pt x="168" y="10"/>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61" name="Freeform 82">
                <a:extLst>
                  <a:ext uri="{FF2B5EF4-FFF2-40B4-BE49-F238E27FC236}">
                    <a16:creationId xmlns:a16="http://schemas.microsoft.com/office/drawing/2014/main" id="{684C89F1-D98F-FD71-6BEC-9258FE124FBC}"/>
                  </a:ext>
                </a:extLst>
              </p:cNvPr>
              <p:cNvSpPr>
                <a:spLocks/>
              </p:cNvSpPr>
              <p:nvPr/>
            </p:nvSpPr>
            <p:spPr bwMode="auto">
              <a:xfrm>
                <a:off x="3524" y="494"/>
                <a:ext cx="249" cy="17"/>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10"/>
                      <a:pt x="0" y="6"/>
                    </a:cubicBezTo>
                    <a:cubicBezTo>
                      <a:pt x="0" y="3"/>
                      <a:pt x="3" y="0"/>
                      <a:pt x="6" y="0"/>
                    </a:cubicBezTo>
                    <a:cubicBezTo>
                      <a:pt x="162" y="0"/>
                      <a:pt x="162" y="0"/>
                      <a:pt x="162" y="0"/>
                    </a:cubicBezTo>
                    <a:cubicBezTo>
                      <a:pt x="165" y="0"/>
                      <a:pt x="168" y="3"/>
                      <a:pt x="168" y="6"/>
                    </a:cubicBezTo>
                    <a:cubicBezTo>
                      <a:pt x="168" y="10"/>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62" name="Freeform 83">
                <a:extLst>
                  <a:ext uri="{FF2B5EF4-FFF2-40B4-BE49-F238E27FC236}">
                    <a16:creationId xmlns:a16="http://schemas.microsoft.com/office/drawing/2014/main" id="{32D37E45-5A81-CD1B-EE1F-D75972D41D7C}"/>
                  </a:ext>
                </a:extLst>
              </p:cNvPr>
              <p:cNvSpPr>
                <a:spLocks/>
              </p:cNvSpPr>
              <p:nvPr/>
            </p:nvSpPr>
            <p:spPr bwMode="auto">
              <a:xfrm>
                <a:off x="3524" y="547"/>
                <a:ext cx="249" cy="1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10"/>
                      <a:pt x="0" y="6"/>
                    </a:cubicBezTo>
                    <a:cubicBezTo>
                      <a:pt x="0" y="3"/>
                      <a:pt x="3" y="0"/>
                      <a:pt x="6" y="0"/>
                    </a:cubicBezTo>
                    <a:cubicBezTo>
                      <a:pt x="162" y="0"/>
                      <a:pt x="162" y="0"/>
                      <a:pt x="162" y="0"/>
                    </a:cubicBezTo>
                    <a:cubicBezTo>
                      <a:pt x="165" y="0"/>
                      <a:pt x="168" y="3"/>
                      <a:pt x="168" y="6"/>
                    </a:cubicBezTo>
                    <a:cubicBezTo>
                      <a:pt x="168" y="10"/>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nvGrpSpPr>
            <p:cNvPr id="71" name="Group 70">
              <a:extLst>
                <a:ext uri="{FF2B5EF4-FFF2-40B4-BE49-F238E27FC236}">
                  <a16:creationId xmlns:a16="http://schemas.microsoft.com/office/drawing/2014/main" id="{EF87CB52-FEF7-77D4-35EA-4DF332475834}"/>
                </a:ext>
              </a:extLst>
            </p:cNvPr>
            <p:cNvGrpSpPr/>
            <p:nvPr/>
          </p:nvGrpSpPr>
          <p:grpSpPr>
            <a:xfrm>
              <a:off x="1499952" y="5891596"/>
              <a:ext cx="1153415" cy="331700"/>
              <a:chOff x="4323683" y="5737080"/>
              <a:chExt cx="1153415" cy="331700"/>
            </a:xfrm>
          </p:grpSpPr>
          <p:grpSp>
            <p:nvGrpSpPr>
              <p:cNvPr id="72" name="Group 71">
                <a:extLst>
                  <a:ext uri="{FF2B5EF4-FFF2-40B4-BE49-F238E27FC236}">
                    <a16:creationId xmlns:a16="http://schemas.microsoft.com/office/drawing/2014/main" id="{213BFAE9-4559-C6A2-E47C-C4C886F43FAC}"/>
                  </a:ext>
                </a:extLst>
              </p:cNvPr>
              <p:cNvGrpSpPr/>
              <p:nvPr>
                <p:custDataLst>
                  <p:tags r:id="rId1"/>
                </p:custDataLst>
              </p:nvPr>
            </p:nvGrpSpPr>
            <p:grpSpPr>
              <a:xfrm>
                <a:off x="4495957" y="5785187"/>
                <a:ext cx="981141" cy="164746"/>
                <a:chOff x="-1774277" y="1498581"/>
                <a:chExt cx="1499551" cy="266262"/>
              </a:xfrm>
              <a:solidFill>
                <a:schemeClr val="bg1"/>
              </a:solidFill>
            </p:grpSpPr>
            <p:sp>
              <p:nvSpPr>
                <p:cNvPr id="76" name="TextBox 75">
                  <a:extLst>
                    <a:ext uri="{FF2B5EF4-FFF2-40B4-BE49-F238E27FC236}">
                      <a16:creationId xmlns:a16="http://schemas.microsoft.com/office/drawing/2014/main" id="{B56BAEB2-2381-A285-90B9-135B322E5B53}"/>
                    </a:ext>
                  </a:extLst>
                </p:cNvPr>
                <p:cNvSpPr txBox="1"/>
                <p:nvPr/>
              </p:nvSpPr>
              <p:spPr>
                <a:xfrm>
                  <a:off x="-1774275" y="1508826"/>
                  <a:ext cx="1499549" cy="245791"/>
                </a:xfrm>
                <a:prstGeom prst="rect">
                  <a:avLst/>
                </a:prstGeom>
                <a:grpFill/>
              </p:spPr>
              <p:txBody>
                <a:bodyPr vert="horz" wrap="square" lIns="0" tIns="0" rIns="0" bIns="0" rtlCol="0" anchor="ctr" anchorCtr="1">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it-IT" sz="1000" b="1" i="0" u="none" strike="noStrike" kern="1200" cap="none" spc="0" normalizeH="0" baseline="0" noProof="0">
                      <a:ln>
                        <a:noFill/>
                      </a:ln>
                      <a:solidFill>
                        <a:srgbClr val="000000"/>
                      </a:solidFill>
                      <a:effectLst/>
                      <a:uLnTx/>
                      <a:uFillTx/>
                      <a:latin typeface="Calibri" panose="020F0502020204030204"/>
                      <a:ea typeface="+mn-ea"/>
                      <a:cs typeface="+mn-cs"/>
                    </a:rPr>
                    <a:t>SLIDE FOCUS</a:t>
                  </a:r>
                  <a:endParaRPr kumimoji="0" lang="it-IT" sz="1050" b="1"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77" name="Straight Connector 76">
                  <a:extLst>
                    <a:ext uri="{FF2B5EF4-FFF2-40B4-BE49-F238E27FC236}">
                      <a16:creationId xmlns:a16="http://schemas.microsoft.com/office/drawing/2014/main" id="{18C479D3-4BB4-50FE-06CF-83E3D32CE48B}"/>
                    </a:ext>
                  </a:extLst>
                </p:cNvPr>
                <p:cNvCxnSpPr>
                  <a:cxnSpLocks/>
                </p:cNvCxnSpPr>
                <p:nvPr/>
              </p:nvCxnSpPr>
              <p:spPr>
                <a:xfrm>
                  <a:off x="-1774277" y="1498581"/>
                  <a:ext cx="1499549" cy="0"/>
                </a:xfrm>
                <a:prstGeom prst="line">
                  <a:avLst/>
                </a:prstGeom>
                <a:grpFill/>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6A0B4-F112-5BC4-3B86-6EDEB1DED025}"/>
                    </a:ext>
                  </a:extLst>
                </p:cNvPr>
                <p:cNvCxnSpPr>
                  <a:cxnSpLocks/>
                </p:cNvCxnSpPr>
                <p:nvPr/>
              </p:nvCxnSpPr>
              <p:spPr>
                <a:xfrm>
                  <a:off x="-1774277" y="1764843"/>
                  <a:ext cx="1499549" cy="0"/>
                </a:xfrm>
                <a:prstGeom prst="line">
                  <a:avLst/>
                </a:prstGeom>
                <a:grpFill/>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3" name="Gruppo 54">
                <a:extLst>
                  <a:ext uri="{FF2B5EF4-FFF2-40B4-BE49-F238E27FC236}">
                    <a16:creationId xmlns:a16="http://schemas.microsoft.com/office/drawing/2014/main" id="{CBB146E5-2467-DAF7-DA20-ECEBD66F7DB9}"/>
                  </a:ext>
                </a:extLst>
              </p:cNvPr>
              <p:cNvGrpSpPr/>
              <p:nvPr/>
            </p:nvGrpSpPr>
            <p:grpSpPr>
              <a:xfrm>
                <a:off x="4323683" y="5737080"/>
                <a:ext cx="318480" cy="331700"/>
                <a:chOff x="913647" y="6451264"/>
                <a:chExt cx="387865" cy="388348"/>
              </a:xfrm>
            </p:grpSpPr>
            <p:pic>
              <p:nvPicPr>
                <p:cNvPr id="74" name="Graphic 73" descr="Magnifying glass">
                  <a:extLst>
                    <a:ext uri="{FF2B5EF4-FFF2-40B4-BE49-F238E27FC236}">
                      <a16:creationId xmlns:a16="http://schemas.microsoft.com/office/drawing/2014/main" id="{ADA6E330-5896-2FAD-9B9C-1D7036EF5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647" y="6451264"/>
                  <a:ext cx="387865" cy="388348"/>
                </a:xfrm>
                <a:prstGeom prst="rect">
                  <a:avLst/>
                </a:prstGeom>
              </p:spPr>
            </p:pic>
            <p:sp>
              <p:nvSpPr>
                <p:cNvPr id="75" name="Oval 74">
                  <a:extLst>
                    <a:ext uri="{FF2B5EF4-FFF2-40B4-BE49-F238E27FC236}">
                      <a16:creationId xmlns:a16="http://schemas.microsoft.com/office/drawing/2014/main" id="{7D745C9F-D33E-FB8A-53E1-2BDCE016E4D0}"/>
                    </a:ext>
                  </a:extLst>
                </p:cNvPr>
                <p:cNvSpPr/>
                <p:nvPr/>
              </p:nvSpPr>
              <p:spPr>
                <a:xfrm>
                  <a:off x="966624" y="6502222"/>
                  <a:ext cx="203406" cy="199974"/>
                </a:xfrm>
                <a:prstGeom prst="ellipse">
                  <a:avLst/>
                </a:prstGeom>
                <a:solidFill>
                  <a:srgbClr val="5B9BD5">
                    <a:lumMod val="20000"/>
                    <a:lumOff val="80000"/>
                  </a:srgb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prstClr val="white"/>
                    </a:solidFill>
                    <a:effectLst/>
                    <a:uLnTx/>
                    <a:uFillTx/>
                    <a:latin typeface="Cambria" panose="02040503050406030204"/>
                    <a:ea typeface="+mn-ea"/>
                    <a:cs typeface="+mn-cs"/>
                  </a:endParaRPr>
                </a:p>
              </p:txBody>
            </p:sp>
          </p:grpSp>
        </p:grpSp>
        <p:sp>
          <p:nvSpPr>
            <p:cNvPr id="29" name="Rectangle 28">
              <a:extLst>
                <a:ext uri="{FF2B5EF4-FFF2-40B4-BE49-F238E27FC236}">
                  <a16:creationId xmlns:a16="http://schemas.microsoft.com/office/drawing/2014/main" id="{DECA0244-51AF-C759-92B8-C93855E19C11}"/>
                </a:ext>
              </a:extLst>
            </p:cNvPr>
            <p:cNvSpPr/>
            <p:nvPr/>
          </p:nvSpPr>
          <p:spPr>
            <a:xfrm>
              <a:off x="10072946" y="5338128"/>
              <a:ext cx="1895986" cy="679795"/>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RelaxBanking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ATM/CSA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Sportello</a:t>
              </a:r>
            </a:p>
          </p:txBody>
        </p:sp>
      </p:grpSp>
      <p:sp>
        <p:nvSpPr>
          <p:cNvPr id="16" name="Rectangle 15">
            <a:extLst>
              <a:ext uri="{FF2B5EF4-FFF2-40B4-BE49-F238E27FC236}">
                <a16:creationId xmlns:a16="http://schemas.microsoft.com/office/drawing/2014/main" id="{8F0A8E18-8E04-443D-373B-A839E54D843B}"/>
              </a:ext>
            </a:extLst>
          </p:cNvPr>
          <p:cNvSpPr/>
          <p:nvPr/>
        </p:nvSpPr>
        <p:spPr>
          <a:xfrm>
            <a:off x="2749141" y="1210157"/>
            <a:ext cx="7134199" cy="67979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Introduzione dei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bonifici istantanei (singoli)</a:t>
            </a:r>
            <a:r>
              <a:rPr kumimoji="0" lang="it-IT" sz="1050" b="1"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altri canali – inclusi i conti base</a:t>
            </a:r>
          </a:p>
        </p:txBody>
      </p:sp>
      <p:sp>
        <p:nvSpPr>
          <p:cNvPr id="17" name="Rectangle 16">
            <a:extLst>
              <a:ext uri="{FF2B5EF4-FFF2-40B4-BE49-F238E27FC236}">
                <a16:creationId xmlns:a16="http://schemas.microsoft.com/office/drawing/2014/main" id="{F50AF040-C3FE-0311-516A-6170BACEE46E}"/>
              </a:ext>
            </a:extLst>
          </p:cNvPr>
          <p:cNvSpPr/>
          <p:nvPr/>
        </p:nvSpPr>
        <p:spPr>
          <a:xfrm>
            <a:off x="10072946" y="1210157"/>
            <a:ext cx="1895986" cy="679795"/>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ATM/CSA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Sportello</a:t>
            </a:r>
          </a:p>
        </p:txBody>
      </p:sp>
      <p:grpSp>
        <p:nvGrpSpPr>
          <p:cNvPr id="20" name="Group 19">
            <a:extLst>
              <a:ext uri="{FF2B5EF4-FFF2-40B4-BE49-F238E27FC236}">
                <a16:creationId xmlns:a16="http://schemas.microsoft.com/office/drawing/2014/main" id="{4BEB4A53-F767-80E9-CB75-DB83C5601761}"/>
              </a:ext>
            </a:extLst>
          </p:cNvPr>
          <p:cNvGrpSpPr/>
          <p:nvPr/>
        </p:nvGrpSpPr>
        <p:grpSpPr>
          <a:xfrm>
            <a:off x="163340" y="2017645"/>
            <a:ext cx="11805592" cy="679795"/>
            <a:chOff x="163340" y="2042170"/>
            <a:chExt cx="11805592" cy="679795"/>
          </a:xfrm>
        </p:grpSpPr>
        <p:grpSp>
          <p:nvGrpSpPr>
            <p:cNvPr id="2" name="Group 1">
              <a:extLst>
                <a:ext uri="{FF2B5EF4-FFF2-40B4-BE49-F238E27FC236}">
                  <a16:creationId xmlns:a16="http://schemas.microsoft.com/office/drawing/2014/main" id="{CE3EDEEB-E1B0-1E9C-4AC8-404503CF1320}"/>
                </a:ext>
              </a:extLst>
            </p:cNvPr>
            <p:cNvGrpSpPr/>
            <p:nvPr/>
          </p:nvGrpSpPr>
          <p:grpSpPr>
            <a:xfrm>
              <a:off x="163340" y="2042170"/>
              <a:ext cx="11805592" cy="679795"/>
              <a:chOff x="163340" y="2042170"/>
              <a:chExt cx="11805592" cy="679795"/>
            </a:xfrm>
          </p:grpSpPr>
          <p:sp>
            <p:nvSpPr>
              <p:cNvPr id="11" name="Rectangle 10">
                <a:extLst>
                  <a:ext uri="{FF2B5EF4-FFF2-40B4-BE49-F238E27FC236}">
                    <a16:creationId xmlns:a16="http://schemas.microsoft.com/office/drawing/2014/main" id="{4AE98510-1CC0-9269-352E-1CF2BC9DF2BE}"/>
                  </a:ext>
                </a:extLst>
              </p:cNvPr>
              <p:cNvSpPr/>
              <p:nvPr/>
            </p:nvSpPr>
            <p:spPr>
              <a:xfrm>
                <a:off x="163340" y="2042170"/>
                <a:ext cx="2490027" cy="679795"/>
              </a:xfrm>
              <a:prstGeom prst="rect">
                <a:avLst/>
              </a:prstGeom>
              <a:solidFill>
                <a:schemeClr val="accent2"/>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Distinte Instant Payment Massive</a:t>
                </a:r>
              </a:p>
            </p:txBody>
          </p:sp>
          <p:sp>
            <p:nvSpPr>
              <p:cNvPr id="12" name="Rectangle 11">
                <a:extLst>
                  <a:ext uri="{FF2B5EF4-FFF2-40B4-BE49-F238E27FC236}">
                    <a16:creationId xmlns:a16="http://schemas.microsoft.com/office/drawing/2014/main" id="{1958FBE2-C30F-1471-75A8-25E949F76FDD}"/>
                  </a:ext>
                </a:extLst>
              </p:cNvPr>
              <p:cNvSpPr/>
              <p:nvPr/>
            </p:nvSpPr>
            <p:spPr>
              <a:xfrm>
                <a:off x="2749141" y="2042170"/>
                <a:ext cx="7134199" cy="67979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Introduzione delle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distinte massive (bulk)</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 per i bonifici istantanei;</a:t>
                </a:r>
              </a:p>
            </p:txBody>
          </p:sp>
          <p:sp>
            <p:nvSpPr>
              <p:cNvPr id="10" name="Rectangle 9">
                <a:extLst>
                  <a:ext uri="{FF2B5EF4-FFF2-40B4-BE49-F238E27FC236}">
                    <a16:creationId xmlns:a16="http://schemas.microsoft.com/office/drawing/2014/main" id="{B662289F-7FA4-4FF0-0DFD-2797FC5269FC}"/>
                  </a:ext>
                </a:extLst>
              </p:cNvPr>
              <p:cNvSpPr/>
              <p:nvPr/>
            </p:nvSpPr>
            <p:spPr>
              <a:xfrm>
                <a:off x="10072946" y="2042170"/>
                <a:ext cx="1895986" cy="679795"/>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RelaxBanking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Sportello</a:t>
                </a:r>
              </a:p>
            </p:txBody>
          </p:sp>
        </p:grpSp>
        <p:grpSp>
          <p:nvGrpSpPr>
            <p:cNvPr id="33" name="Group 57">
              <a:extLst>
                <a:ext uri="{FF2B5EF4-FFF2-40B4-BE49-F238E27FC236}">
                  <a16:creationId xmlns:a16="http://schemas.microsoft.com/office/drawing/2014/main" id="{EB365A78-2B59-F0C0-B259-DE567585D50B}"/>
                </a:ext>
              </a:extLst>
            </p:cNvPr>
            <p:cNvGrpSpPr>
              <a:grpSpLocks noChangeAspect="1"/>
            </p:cNvGrpSpPr>
            <p:nvPr/>
          </p:nvGrpSpPr>
          <p:grpSpPr bwMode="auto">
            <a:xfrm>
              <a:off x="342188" y="2222101"/>
              <a:ext cx="261689" cy="319933"/>
              <a:chOff x="6598" y="457"/>
              <a:chExt cx="319" cy="390"/>
            </a:xfrm>
            <a:solidFill>
              <a:srgbClr val="FFFFFF"/>
            </a:solidFill>
          </p:grpSpPr>
          <p:sp>
            <p:nvSpPr>
              <p:cNvPr id="34" name="Freeform 58">
                <a:extLst>
                  <a:ext uri="{FF2B5EF4-FFF2-40B4-BE49-F238E27FC236}">
                    <a16:creationId xmlns:a16="http://schemas.microsoft.com/office/drawing/2014/main" id="{CA591EE1-A588-65EC-62AA-2E67039EE714}"/>
                  </a:ext>
                </a:extLst>
              </p:cNvPr>
              <p:cNvSpPr>
                <a:spLocks noEditPoints="1"/>
              </p:cNvSpPr>
              <p:nvPr/>
            </p:nvSpPr>
            <p:spPr bwMode="auto">
              <a:xfrm>
                <a:off x="6669" y="457"/>
                <a:ext cx="248" cy="319"/>
              </a:xfrm>
              <a:custGeom>
                <a:avLst/>
                <a:gdLst>
                  <a:gd name="T0" fmla="*/ 162 w 168"/>
                  <a:gd name="T1" fmla="*/ 216 h 216"/>
                  <a:gd name="T2" fmla="*/ 6 w 168"/>
                  <a:gd name="T3" fmla="*/ 216 h 216"/>
                  <a:gd name="T4" fmla="*/ 0 w 168"/>
                  <a:gd name="T5" fmla="*/ 210 h 216"/>
                  <a:gd name="T6" fmla="*/ 0 w 168"/>
                  <a:gd name="T7" fmla="*/ 6 h 216"/>
                  <a:gd name="T8" fmla="*/ 6 w 168"/>
                  <a:gd name="T9" fmla="*/ 0 h 216"/>
                  <a:gd name="T10" fmla="*/ 102 w 168"/>
                  <a:gd name="T11" fmla="*/ 0 h 216"/>
                  <a:gd name="T12" fmla="*/ 106 w 168"/>
                  <a:gd name="T13" fmla="*/ 1 h 216"/>
                  <a:gd name="T14" fmla="*/ 166 w 168"/>
                  <a:gd name="T15" fmla="*/ 61 h 216"/>
                  <a:gd name="T16" fmla="*/ 168 w 168"/>
                  <a:gd name="T17" fmla="*/ 66 h 216"/>
                  <a:gd name="T18" fmla="*/ 168 w 168"/>
                  <a:gd name="T19" fmla="*/ 210 h 216"/>
                  <a:gd name="T20" fmla="*/ 162 w 168"/>
                  <a:gd name="T21" fmla="*/ 216 h 216"/>
                  <a:gd name="T22" fmla="*/ 12 w 168"/>
                  <a:gd name="T23" fmla="*/ 204 h 216"/>
                  <a:gd name="T24" fmla="*/ 156 w 168"/>
                  <a:gd name="T25" fmla="*/ 204 h 216"/>
                  <a:gd name="T26" fmla="*/ 156 w 168"/>
                  <a:gd name="T27" fmla="*/ 68 h 216"/>
                  <a:gd name="T28" fmla="*/ 99 w 168"/>
                  <a:gd name="T29" fmla="*/ 12 h 216"/>
                  <a:gd name="T30" fmla="*/ 12 w 168"/>
                  <a:gd name="T31" fmla="*/ 12 h 216"/>
                  <a:gd name="T32" fmla="*/ 12 w 168"/>
                  <a:gd name="T33"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216">
                    <a:moveTo>
                      <a:pt x="162" y="216"/>
                    </a:moveTo>
                    <a:cubicBezTo>
                      <a:pt x="6" y="216"/>
                      <a:pt x="6" y="216"/>
                      <a:pt x="6" y="216"/>
                    </a:cubicBezTo>
                    <a:cubicBezTo>
                      <a:pt x="3" y="216"/>
                      <a:pt x="0" y="213"/>
                      <a:pt x="0" y="210"/>
                    </a:cubicBezTo>
                    <a:cubicBezTo>
                      <a:pt x="0" y="6"/>
                      <a:pt x="0" y="6"/>
                      <a:pt x="0" y="6"/>
                    </a:cubicBezTo>
                    <a:cubicBezTo>
                      <a:pt x="0" y="2"/>
                      <a:pt x="3" y="0"/>
                      <a:pt x="6" y="0"/>
                    </a:cubicBezTo>
                    <a:cubicBezTo>
                      <a:pt x="102" y="0"/>
                      <a:pt x="102" y="0"/>
                      <a:pt x="102" y="0"/>
                    </a:cubicBezTo>
                    <a:cubicBezTo>
                      <a:pt x="103" y="0"/>
                      <a:pt x="105" y="0"/>
                      <a:pt x="106" y="1"/>
                    </a:cubicBezTo>
                    <a:cubicBezTo>
                      <a:pt x="166" y="61"/>
                      <a:pt x="166" y="61"/>
                      <a:pt x="166" y="61"/>
                    </a:cubicBezTo>
                    <a:cubicBezTo>
                      <a:pt x="167" y="63"/>
                      <a:pt x="168" y="64"/>
                      <a:pt x="168" y="66"/>
                    </a:cubicBezTo>
                    <a:cubicBezTo>
                      <a:pt x="168" y="210"/>
                      <a:pt x="168" y="210"/>
                      <a:pt x="168" y="210"/>
                    </a:cubicBezTo>
                    <a:cubicBezTo>
                      <a:pt x="168" y="213"/>
                      <a:pt x="165" y="216"/>
                      <a:pt x="162" y="216"/>
                    </a:cubicBezTo>
                    <a:close/>
                    <a:moveTo>
                      <a:pt x="12" y="204"/>
                    </a:moveTo>
                    <a:cubicBezTo>
                      <a:pt x="156" y="204"/>
                      <a:pt x="156" y="204"/>
                      <a:pt x="156" y="204"/>
                    </a:cubicBezTo>
                    <a:cubicBezTo>
                      <a:pt x="156" y="68"/>
                      <a:pt x="156" y="68"/>
                      <a:pt x="156" y="68"/>
                    </a:cubicBezTo>
                    <a:cubicBezTo>
                      <a:pt x="99" y="12"/>
                      <a:pt x="99" y="12"/>
                      <a:pt x="99" y="12"/>
                    </a:cubicBezTo>
                    <a:cubicBezTo>
                      <a:pt x="12" y="12"/>
                      <a:pt x="12" y="12"/>
                      <a:pt x="12" y="12"/>
                    </a:cubicBezTo>
                    <a:lnTo>
                      <a:pt x="1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35" name="Freeform 59">
                <a:extLst>
                  <a:ext uri="{FF2B5EF4-FFF2-40B4-BE49-F238E27FC236}">
                    <a16:creationId xmlns:a16="http://schemas.microsoft.com/office/drawing/2014/main" id="{8D857B38-D193-2A25-EEF1-8E8DF5E78067}"/>
                  </a:ext>
                </a:extLst>
              </p:cNvPr>
              <p:cNvSpPr>
                <a:spLocks/>
              </p:cNvSpPr>
              <p:nvPr/>
            </p:nvSpPr>
            <p:spPr bwMode="auto">
              <a:xfrm>
                <a:off x="6633" y="492"/>
                <a:ext cx="249" cy="320"/>
              </a:xfrm>
              <a:custGeom>
                <a:avLst/>
                <a:gdLst>
                  <a:gd name="T0" fmla="*/ 162 w 168"/>
                  <a:gd name="T1" fmla="*/ 216 h 216"/>
                  <a:gd name="T2" fmla="*/ 6 w 168"/>
                  <a:gd name="T3" fmla="*/ 216 h 216"/>
                  <a:gd name="T4" fmla="*/ 0 w 168"/>
                  <a:gd name="T5" fmla="*/ 210 h 216"/>
                  <a:gd name="T6" fmla="*/ 0 w 168"/>
                  <a:gd name="T7" fmla="*/ 6 h 216"/>
                  <a:gd name="T8" fmla="*/ 6 w 168"/>
                  <a:gd name="T9" fmla="*/ 0 h 216"/>
                  <a:gd name="T10" fmla="*/ 30 w 168"/>
                  <a:gd name="T11" fmla="*/ 0 h 216"/>
                  <a:gd name="T12" fmla="*/ 36 w 168"/>
                  <a:gd name="T13" fmla="*/ 6 h 216"/>
                  <a:gd name="T14" fmla="*/ 30 w 168"/>
                  <a:gd name="T15" fmla="*/ 12 h 216"/>
                  <a:gd name="T16" fmla="*/ 12 w 168"/>
                  <a:gd name="T17" fmla="*/ 12 h 216"/>
                  <a:gd name="T18" fmla="*/ 12 w 168"/>
                  <a:gd name="T19" fmla="*/ 204 h 216"/>
                  <a:gd name="T20" fmla="*/ 156 w 168"/>
                  <a:gd name="T21" fmla="*/ 204 h 216"/>
                  <a:gd name="T22" fmla="*/ 156 w 168"/>
                  <a:gd name="T23" fmla="*/ 186 h 216"/>
                  <a:gd name="T24" fmla="*/ 162 w 168"/>
                  <a:gd name="T25" fmla="*/ 180 h 216"/>
                  <a:gd name="T26" fmla="*/ 168 w 168"/>
                  <a:gd name="T27" fmla="*/ 186 h 216"/>
                  <a:gd name="T28" fmla="*/ 168 w 168"/>
                  <a:gd name="T29" fmla="*/ 210 h 216"/>
                  <a:gd name="T30" fmla="*/ 162 w 168"/>
                  <a:gd name="T3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16">
                    <a:moveTo>
                      <a:pt x="162" y="216"/>
                    </a:moveTo>
                    <a:cubicBezTo>
                      <a:pt x="6" y="216"/>
                      <a:pt x="6" y="216"/>
                      <a:pt x="6" y="216"/>
                    </a:cubicBezTo>
                    <a:cubicBezTo>
                      <a:pt x="3" y="216"/>
                      <a:pt x="0" y="213"/>
                      <a:pt x="0" y="210"/>
                    </a:cubicBezTo>
                    <a:cubicBezTo>
                      <a:pt x="0" y="6"/>
                      <a:pt x="0" y="6"/>
                      <a:pt x="0" y="6"/>
                    </a:cubicBezTo>
                    <a:cubicBezTo>
                      <a:pt x="0" y="2"/>
                      <a:pt x="3" y="0"/>
                      <a:pt x="6" y="0"/>
                    </a:cubicBezTo>
                    <a:cubicBezTo>
                      <a:pt x="30" y="0"/>
                      <a:pt x="30" y="0"/>
                      <a:pt x="30" y="0"/>
                    </a:cubicBezTo>
                    <a:cubicBezTo>
                      <a:pt x="33" y="0"/>
                      <a:pt x="36" y="2"/>
                      <a:pt x="36" y="6"/>
                    </a:cubicBezTo>
                    <a:cubicBezTo>
                      <a:pt x="36" y="9"/>
                      <a:pt x="33" y="12"/>
                      <a:pt x="30" y="12"/>
                    </a:cubicBezTo>
                    <a:cubicBezTo>
                      <a:pt x="12" y="12"/>
                      <a:pt x="12" y="12"/>
                      <a:pt x="12" y="12"/>
                    </a:cubicBezTo>
                    <a:cubicBezTo>
                      <a:pt x="12" y="204"/>
                      <a:pt x="12" y="204"/>
                      <a:pt x="12" y="204"/>
                    </a:cubicBezTo>
                    <a:cubicBezTo>
                      <a:pt x="156" y="204"/>
                      <a:pt x="156" y="204"/>
                      <a:pt x="156" y="204"/>
                    </a:cubicBezTo>
                    <a:cubicBezTo>
                      <a:pt x="156" y="186"/>
                      <a:pt x="156" y="186"/>
                      <a:pt x="156" y="186"/>
                    </a:cubicBezTo>
                    <a:cubicBezTo>
                      <a:pt x="156" y="182"/>
                      <a:pt x="159" y="180"/>
                      <a:pt x="162" y="180"/>
                    </a:cubicBezTo>
                    <a:cubicBezTo>
                      <a:pt x="165" y="180"/>
                      <a:pt x="168" y="182"/>
                      <a:pt x="168" y="186"/>
                    </a:cubicBezTo>
                    <a:cubicBezTo>
                      <a:pt x="168" y="210"/>
                      <a:pt x="168" y="210"/>
                      <a:pt x="168" y="210"/>
                    </a:cubicBezTo>
                    <a:cubicBezTo>
                      <a:pt x="168" y="213"/>
                      <a:pt x="165" y="216"/>
                      <a:pt x="162"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36" name="Freeform 60">
                <a:extLst>
                  <a:ext uri="{FF2B5EF4-FFF2-40B4-BE49-F238E27FC236}">
                    <a16:creationId xmlns:a16="http://schemas.microsoft.com/office/drawing/2014/main" id="{9176CBF7-0FBC-26CF-10DC-34F27F294A1F}"/>
                  </a:ext>
                </a:extLst>
              </p:cNvPr>
              <p:cNvSpPr>
                <a:spLocks/>
              </p:cNvSpPr>
              <p:nvPr/>
            </p:nvSpPr>
            <p:spPr bwMode="auto">
              <a:xfrm>
                <a:off x="6598" y="528"/>
                <a:ext cx="248" cy="319"/>
              </a:xfrm>
              <a:custGeom>
                <a:avLst/>
                <a:gdLst>
                  <a:gd name="T0" fmla="*/ 162 w 168"/>
                  <a:gd name="T1" fmla="*/ 216 h 216"/>
                  <a:gd name="T2" fmla="*/ 6 w 168"/>
                  <a:gd name="T3" fmla="*/ 216 h 216"/>
                  <a:gd name="T4" fmla="*/ 0 w 168"/>
                  <a:gd name="T5" fmla="*/ 210 h 216"/>
                  <a:gd name="T6" fmla="*/ 0 w 168"/>
                  <a:gd name="T7" fmla="*/ 6 h 216"/>
                  <a:gd name="T8" fmla="*/ 6 w 168"/>
                  <a:gd name="T9" fmla="*/ 0 h 216"/>
                  <a:gd name="T10" fmla="*/ 30 w 168"/>
                  <a:gd name="T11" fmla="*/ 0 h 216"/>
                  <a:gd name="T12" fmla="*/ 36 w 168"/>
                  <a:gd name="T13" fmla="*/ 6 h 216"/>
                  <a:gd name="T14" fmla="*/ 30 w 168"/>
                  <a:gd name="T15" fmla="*/ 12 h 216"/>
                  <a:gd name="T16" fmla="*/ 12 w 168"/>
                  <a:gd name="T17" fmla="*/ 12 h 216"/>
                  <a:gd name="T18" fmla="*/ 12 w 168"/>
                  <a:gd name="T19" fmla="*/ 204 h 216"/>
                  <a:gd name="T20" fmla="*/ 156 w 168"/>
                  <a:gd name="T21" fmla="*/ 204 h 216"/>
                  <a:gd name="T22" fmla="*/ 156 w 168"/>
                  <a:gd name="T23" fmla="*/ 186 h 216"/>
                  <a:gd name="T24" fmla="*/ 162 w 168"/>
                  <a:gd name="T25" fmla="*/ 180 h 216"/>
                  <a:gd name="T26" fmla="*/ 168 w 168"/>
                  <a:gd name="T27" fmla="*/ 186 h 216"/>
                  <a:gd name="T28" fmla="*/ 168 w 168"/>
                  <a:gd name="T29" fmla="*/ 210 h 216"/>
                  <a:gd name="T30" fmla="*/ 162 w 168"/>
                  <a:gd name="T3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16">
                    <a:moveTo>
                      <a:pt x="162" y="216"/>
                    </a:moveTo>
                    <a:cubicBezTo>
                      <a:pt x="6" y="216"/>
                      <a:pt x="6" y="216"/>
                      <a:pt x="6" y="216"/>
                    </a:cubicBezTo>
                    <a:cubicBezTo>
                      <a:pt x="3" y="216"/>
                      <a:pt x="0" y="213"/>
                      <a:pt x="0" y="210"/>
                    </a:cubicBezTo>
                    <a:cubicBezTo>
                      <a:pt x="0" y="6"/>
                      <a:pt x="0" y="6"/>
                      <a:pt x="0" y="6"/>
                    </a:cubicBezTo>
                    <a:cubicBezTo>
                      <a:pt x="0" y="2"/>
                      <a:pt x="3" y="0"/>
                      <a:pt x="6" y="0"/>
                    </a:cubicBezTo>
                    <a:cubicBezTo>
                      <a:pt x="30" y="0"/>
                      <a:pt x="30" y="0"/>
                      <a:pt x="30" y="0"/>
                    </a:cubicBezTo>
                    <a:cubicBezTo>
                      <a:pt x="33" y="0"/>
                      <a:pt x="36" y="2"/>
                      <a:pt x="36" y="6"/>
                    </a:cubicBezTo>
                    <a:cubicBezTo>
                      <a:pt x="36" y="9"/>
                      <a:pt x="33" y="12"/>
                      <a:pt x="30" y="12"/>
                    </a:cubicBezTo>
                    <a:cubicBezTo>
                      <a:pt x="12" y="12"/>
                      <a:pt x="12" y="12"/>
                      <a:pt x="12" y="12"/>
                    </a:cubicBezTo>
                    <a:cubicBezTo>
                      <a:pt x="12" y="204"/>
                      <a:pt x="12" y="204"/>
                      <a:pt x="12" y="204"/>
                    </a:cubicBezTo>
                    <a:cubicBezTo>
                      <a:pt x="156" y="204"/>
                      <a:pt x="156" y="204"/>
                      <a:pt x="156" y="204"/>
                    </a:cubicBezTo>
                    <a:cubicBezTo>
                      <a:pt x="156" y="186"/>
                      <a:pt x="156" y="186"/>
                      <a:pt x="156" y="186"/>
                    </a:cubicBezTo>
                    <a:cubicBezTo>
                      <a:pt x="156" y="182"/>
                      <a:pt x="159" y="180"/>
                      <a:pt x="162" y="180"/>
                    </a:cubicBezTo>
                    <a:cubicBezTo>
                      <a:pt x="165" y="180"/>
                      <a:pt x="168" y="182"/>
                      <a:pt x="168" y="186"/>
                    </a:cubicBezTo>
                    <a:cubicBezTo>
                      <a:pt x="168" y="210"/>
                      <a:pt x="168" y="210"/>
                      <a:pt x="168" y="210"/>
                    </a:cubicBezTo>
                    <a:cubicBezTo>
                      <a:pt x="168" y="213"/>
                      <a:pt x="165" y="216"/>
                      <a:pt x="162"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37" name="Freeform 61">
                <a:extLst>
                  <a:ext uri="{FF2B5EF4-FFF2-40B4-BE49-F238E27FC236}">
                    <a16:creationId xmlns:a16="http://schemas.microsoft.com/office/drawing/2014/main" id="{7951F92B-1DEF-DFAB-6061-3A82E197B40A}"/>
                  </a:ext>
                </a:extLst>
              </p:cNvPr>
              <p:cNvSpPr>
                <a:spLocks/>
              </p:cNvSpPr>
              <p:nvPr/>
            </p:nvSpPr>
            <p:spPr bwMode="auto">
              <a:xfrm>
                <a:off x="6811" y="457"/>
                <a:ext cx="106" cy="106"/>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69"/>
                      <a:pt x="0" y="66"/>
                    </a:cubicBezTo>
                    <a:cubicBezTo>
                      <a:pt x="0" y="6"/>
                      <a:pt x="0" y="6"/>
                      <a:pt x="0" y="6"/>
                    </a:cubicBezTo>
                    <a:cubicBezTo>
                      <a:pt x="0" y="2"/>
                      <a:pt x="3" y="0"/>
                      <a:pt x="6" y="0"/>
                    </a:cubicBezTo>
                    <a:cubicBezTo>
                      <a:pt x="9" y="0"/>
                      <a:pt x="12" y="2"/>
                      <a:pt x="12" y="6"/>
                    </a:cubicBezTo>
                    <a:cubicBezTo>
                      <a:pt x="12" y="60"/>
                      <a:pt x="12" y="60"/>
                      <a:pt x="12" y="60"/>
                    </a:cubicBezTo>
                    <a:cubicBezTo>
                      <a:pt x="66" y="60"/>
                      <a:pt x="66" y="60"/>
                      <a:pt x="66" y="60"/>
                    </a:cubicBezTo>
                    <a:cubicBezTo>
                      <a:pt x="69" y="60"/>
                      <a:pt x="72" y="62"/>
                      <a:pt x="72" y="66"/>
                    </a:cubicBezTo>
                    <a:cubicBezTo>
                      <a:pt x="72" y="69"/>
                      <a:pt x="69"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grpSp>
        <p:nvGrpSpPr>
          <p:cNvPr id="23" name="Group 22">
            <a:extLst>
              <a:ext uri="{FF2B5EF4-FFF2-40B4-BE49-F238E27FC236}">
                <a16:creationId xmlns:a16="http://schemas.microsoft.com/office/drawing/2014/main" id="{F13CE417-A8A5-E715-B78D-C9A671EEBFD5}"/>
              </a:ext>
            </a:extLst>
          </p:cNvPr>
          <p:cNvGrpSpPr/>
          <p:nvPr/>
        </p:nvGrpSpPr>
        <p:grpSpPr>
          <a:xfrm>
            <a:off x="163340" y="2825133"/>
            <a:ext cx="11805592" cy="686504"/>
            <a:chOff x="163340" y="2846218"/>
            <a:chExt cx="11805592" cy="686504"/>
          </a:xfrm>
        </p:grpSpPr>
        <p:sp>
          <p:nvSpPr>
            <p:cNvPr id="13" name="Rectangle 12">
              <a:extLst>
                <a:ext uri="{FF2B5EF4-FFF2-40B4-BE49-F238E27FC236}">
                  <a16:creationId xmlns:a16="http://schemas.microsoft.com/office/drawing/2014/main" id="{F6667D2E-8FC4-7543-50BD-ECB35E1E479D}"/>
                </a:ext>
              </a:extLst>
            </p:cNvPr>
            <p:cNvSpPr/>
            <p:nvPr/>
          </p:nvSpPr>
          <p:spPr>
            <a:xfrm>
              <a:off x="163340" y="2852927"/>
              <a:ext cx="2490027" cy="679795"/>
            </a:xfrm>
            <a:prstGeom prst="rect">
              <a:avLst/>
            </a:prstGeom>
            <a:solidFill>
              <a:schemeClr val="accent2"/>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Verification</a:t>
              </a: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of </a:t>
              </a:r>
              <a:r>
                <a:rPr kumimoji="0" lang="it-IT" sz="1400" b="1"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Payee</a:t>
              </a: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VoP</a:t>
              </a: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4" name="Rectangle 13">
              <a:extLst>
                <a:ext uri="{FF2B5EF4-FFF2-40B4-BE49-F238E27FC236}">
                  <a16:creationId xmlns:a16="http://schemas.microsoft.com/office/drawing/2014/main" id="{76DD2A2C-5C22-605C-EC2E-A8D7C712FDF2}"/>
                </a:ext>
              </a:extLst>
            </p:cNvPr>
            <p:cNvSpPr/>
            <p:nvPr/>
          </p:nvSpPr>
          <p:spPr>
            <a:xfrm>
              <a:off x="2749141" y="2852927"/>
              <a:ext cx="7134199" cy="67979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Servizio che </a:t>
              </a: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verifica la corrispondenza tra IBAN e intestatario del conto </a:t>
              </a:r>
              <a:r>
                <a:rPr kumimoji="0" lang="it-IT" sz="1200" b="0"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prima di confermare un bonifico (sia ordinario che istantaneo)</a:t>
              </a:r>
              <a:endParaRPr kumimoji="0" lang="it-IT" sz="1200" b="0" i="0" u="none" strike="noStrike" kern="1200" cap="none" spc="0" normalizeH="0" baseline="0" noProof="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CBCB95E2-D846-C517-DE71-7249929327A9}"/>
                </a:ext>
              </a:extLst>
            </p:cNvPr>
            <p:cNvSpPr/>
            <p:nvPr/>
          </p:nvSpPr>
          <p:spPr>
            <a:xfrm>
              <a:off x="10072946" y="2846218"/>
              <a:ext cx="1895986" cy="679795"/>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RelaxBanking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ATM/CSA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Arial" panose="020B0604020202020204" pitchFamily="34" charset="0"/>
                  <a:ea typeface="+mn-ea"/>
                  <a:cs typeface="Arial" panose="020B0604020202020204" pitchFamily="34" charset="0"/>
                </a:rPr>
                <a:t>Sportello</a:t>
              </a:r>
            </a:p>
          </p:txBody>
        </p:sp>
        <p:grpSp>
          <p:nvGrpSpPr>
            <p:cNvPr id="38" name="Group 109">
              <a:extLst>
                <a:ext uri="{FF2B5EF4-FFF2-40B4-BE49-F238E27FC236}">
                  <a16:creationId xmlns:a16="http://schemas.microsoft.com/office/drawing/2014/main" id="{8BDFC6E4-4503-FBE2-5E09-CE8094BBE971}"/>
                </a:ext>
              </a:extLst>
            </p:cNvPr>
            <p:cNvGrpSpPr>
              <a:grpSpLocks noChangeAspect="1"/>
            </p:cNvGrpSpPr>
            <p:nvPr/>
          </p:nvGrpSpPr>
          <p:grpSpPr bwMode="auto">
            <a:xfrm>
              <a:off x="304527" y="3031422"/>
              <a:ext cx="337011" cy="322805"/>
              <a:chOff x="2400" y="1728"/>
              <a:chExt cx="427" cy="409"/>
            </a:xfrm>
            <a:solidFill>
              <a:srgbClr val="FFFFFF"/>
            </a:solidFill>
          </p:grpSpPr>
          <p:sp>
            <p:nvSpPr>
              <p:cNvPr id="39" name="Freeform 110">
                <a:extLst>
                  <a:ext uri="{FF2B5EF4-FFF2-40B4-BE49-F238E27FC236}">
                    <a16:creationId xmlns:a16="http://schemas.microsoft.com/office/drawing/2014/main" id="{C5AD3131-8768-DFA5-72BF-650A95F066D0}"/>
                  </a:ext>
                </a:extLst>
              </p:cNvPr>
              <p:cNvSpPr>
                <a:spLocks noEditPoints="1"/>
              </p:cNvSpPr>
              <p:nvPr/>
            </p:nvSpPr>
            <p:spPr bwMode="auto">
              <a:xfrm>
                <a:off x="2507" y="1764"/>
                <a:ext cx="216" cy="214"/>
              </a:xfrm>
              <a:custGeom>
                <a:avLst/>
                <a:gdLst>
                  <a:gd name="T0" fmla="*/ 73 w 146"/>
                  <a:gd name="T1" fmla="*/ 145 h 145"/>
                  <a:gd name="T2" fmla="*/ 0 w 146"/>
                  <a:gd name="T3" fmla="*/ 73 h 145"/>
                  <a:gd name="T4" fmla="*/ 73 w 146"/>
                  <a:gd name="T5" fmla="*/ 0 h 145"/>
                  <a:gd name="T6" fmla="*/ 146 w 146"/>
                  <a:gd name="T7" fmla="*/ 73 h 145"/>
                  <a:gd name="T8" fmla="*/ 73 w 146"/>
                  <a:gd name="T9" fmla="*/ 145 h 145"/>
                  <a:gd name="T10" fmla="*/ 73 w 146"/>
                  <a:gd name="T11" fmla="*/ 12 h 145"/>
                  <a:gd name="T12" fmla="*/ 12 w 146"/>
                  <a:gd name="T13" fmla="*/ 73 h 145"/>
                  <a:gd name="T14" fmla="*/ 73 w 146"/>
                  <a:gd name="T15" fmla="*/ 133 h 145"/>
                  <a:gd name="T16" fmla="*/ 134 w 146"/>
                  <a:gd name="T17" fmla="*/ 73 h 145"/>
                  <a:gd name="T18" fmla="*/ 73 w 146"/>
                  <a:gd name="T19"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5">
                    <a:moveTo>
                      <a:pt x="73" y="145"/>
                    </a:moveTo>
                    <a:cubicBezTo>
                      <a:pt x="33" y="145"/>
                      <a:pt x="0" y="113"/>
                      <a:pt x="0" y="73"/>
                    </a:cubicBezTo>
                    <a:cubicBezTo>
                      <a:pt x="0" y="32"/>
                      <a:pt x="33" y="0"/>
                      <a:pt x="73" y="0"/>
                    </a:cubicBezTo>
                    <a:cubicBezTo>
                      <a:pt x="113" y="0"/>
                      <a:pt x="146" y="32"/>
                      <a:pt x="146" y="73"/>
                    </a:cubicBezTo>
                    <a:cubicBezTo>
                      <a:pt x="146" y="113"/>
                      <a:pt x="113" y="145"/>
                      <a:pt x="73" y="145"/>
                    </a:cubicBezTo>
                    <a:close/>
                    <a:moveTo>
                      <a:pt x="73" y="12"/>
                    </a:moveTo>
                    <a:cubicBezTo>
                      <a:pt x="40" y="12"/>
                      <a:pt x="12" y="39"/>
                      <a:pt x="12" y="73"/>
                    </a:cubicBezTo>
                    <a:cubicBezTo>
                      <a:pt x="12" y="106"/>
                      <a:pt x="40" y="133"/>
                      <a:pt x="73" y="133"/>
                    </a:cubicBezTo>
                    <a:cubicBezTo>
                      <a:pt x="107" y="133"/>
                      <a:pt x="134" y="106"/>
                      <a:pt x="134" y="73"/>
                    </a:cubicBezTo>
                    <a:cubicBezTo>
                      <a:pt x="134" y="39"/>
                      <a:pt x="107" y="12"/>
                      <a:pt x="7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0" name="Freeform 111">
                <a:extLst>
                  <a:ext uri="{FF2B5EF4-FFF2-40B4-BE49-F238E27FC236}">
                    <a16:creationId xmlns:a16="http://schemas.microsoft.com/office/drawing/2014/main" id="{DFBB7052-D6DA-30AF-8E0C-413307066D85}"/>
                  </a:ext>
                </a:extLst>
              </p:cNvPr>
              <p:cNvSpPr>
                <a:spLocks noEditPoints="1"/>
              </p:cNvSpPr>
              <p:nvPr/>
            </p:nvSpPr>
            <p:spPr bwMode="auto">
              <a:xfrm>
                <a:off x="2449" y="1961"/>
                <a:ext cx="333" cy="176"/>
              </a:xfrm>
              <a:custGeom>
                <a:avLst/>
                <a:gdLst>
                  <a:gd name="T0" fmla="*/ 219 w 225"/>
                  <a:gd name="T1" fmla="*/ 119 h 119"/>
                  <a:gd name="T2" fmla="*/ 6 w 225"/>
                  <a:gd name="T3" fmla="*/ 119 h 119"/>
                  <a:gd name="T4" fmla="*/ 0 w 225"/>
                  <a:gd name="T5" fmla="*/ 113 h 119"/>
                  <a:gd name="T6" fmla="*/ 112 w 225"/>
                  <a:gd name="T7" fmla="*/ 0 h 119"/>
                  <a:gd name="T8" fmla="*/ 225 w 225"/>
                  <a:gd name="T9" fmla="*/ 113 h 119"/>
                  <a:gd name="T10" fmla="*/ 219 w 225"/>
                  <a:gd name="T11" fmla="*/ 119 h 119"/>
                  <a:gd name="T12" fmla="*/ 12 w 225"/>
                  <a:gd name="T13" fmla="*/ 107 h 119"/>
                  <a:gd name="T14" fmla="*/ 213 w 225"/>
                  <a:gd name="T15" fmla="*/ 107 h 119"/>
                  <a:gd name="T16" fmla="*/ 112 w 225"/>
                  <a:gd name="T17" fmla="*/ 12 h 119"/>
                  <a:gd name="T18" fmla="*/ 12 w 225"/>
                  <a:gd name="T19"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119">
                    <a:moveTo>
                      <a:pt x="219" y="119"/>
                    </a:moveTo>
                    <a:cubicBezTo>
                      <a:pt x="6" y="119"/>
                      <a:pt x="6" y="119"/>
                      <a:pt x="6" y="119"/>
                    </a:cubicBezTo>
                    <a:cubicBezTo>
                      <a:pt x="2" y="119"/>
                      <a:pt x="0" y="116"/>
                      <a:pt x="0" y="113"/>
                    </a:cubicBezTo>
                    <a:cubicBezTo>
                      <a:pt x="0" y="51"/>
                      <a:pt x="50" y="0"/>
                      <a:pt x="112" y="0"/>
                    </a:cubicBezTo>
                    <a:cubicBezTo>
                      <a:pt x="174" y="0"/>
                      <a:pt x="225" y="51"/>
                      <a:pt x="225" y="113"/>
                    </a:cubicBezTo>
                    <a:cubicBezTo>
                      <a:pt x="225" y="116"/>
                      <a:pt x="222" y="119"/>
                      <a:pt x="219" y="119"/>
                    </a:cubicBezTo>
                    <a:close/>
                    <a:moveTo>
                      <a:pt x="12" y="107"/>
                    </a:moveTo>
                    <a:cubicBezTo>
                      <a:pt x="213" y="107"/>
                      <a:pt x="213" y="107"/>
                      <a:pt x="213" y="107"/>
                    </a:cubicBezTo>
                    <a:cubicBezTo>
                      <a:pt x="210" y="54"/>
                      <a:pt x="166" y="12"/>
                      <a:pt x="112" y="12"/>
                    </a:cubicBezTo>
                    <a:cubicBezTo>
                      <a:pt x="59" y="12"/>
                      <a:pt x="15" y="54"/>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1" name="Freeform 112">
                <a:extLst>
                  <a:ext uri="{FF2B5EF4-FFF2-40B4-BE49-F238E27FC236}">
                    <a16:creationId xmlns:a16="http://schemas.microsoft.com/office/drawing/2014/main" id="{13DB6DAC-DC9D-4792-BE01-DE636B53A147}"/>
                  </a:ext>
                </a:extLst>
              </p:cNvPr>
              <p:cNvSpPr>
                <a:spLocks/>
              </p:cNvSpPr>
              <p:nvPr/>
            </p:nvSpPr>
            <p:spPr bwMode="auto">
              <a:xfrm>
                <a:off x="2400" y="1924"/>
                <a:ext cx="71" cy="71"/>
              </a:xfrm>
              <a:custGeom>
                <a:avLst/>
                <a:gdLst>
                  <a:gd name="T0" fmla="*/ 42 w 48"/>
                  <a:gd name="T1" fmla="*/ 48 h 48"/>
                  <a:gd name="T2" fmla="*/ 6 w 48"/>
                  <a:gd name="T3" fmla="*/ 48 h 48"/>
                  <a:gd name="T4" fmla="*/ 0 w 48"/>
                  <a:gd name="T5" fmla="*/ 42 h 48"/>
                  <a:gd name="T6" fmla="*/ 0 w 48"/>
                  <a:gd name="T7" fmla="*/ 6 h 48"/>
                  <a:gd name="T8" fmla="*/ 6 w 48"/>
                  <a:gd name="T9" fmla="*/ 0 h 48"/>
                  <a:gd name="T10" fmla="*/ 12 w 48"/>
                  <a:gd name="T11" fmla="*/ 6 h 48"/>
                  <a:gd name="T12" fmla="*/ 12 w 48"/>
                  <a:gd name="T13" fmla="*/ 36 h 48"/>
                  <a:gd name="T14" fmla="*/ 42 w 48"/>
                  <a:gd name="T15" fmla="*/ 36 h 48"/>
                  <a:gd name="T16" fmla="*/ 48 w 48"/>
                  <a:gd name="T17" fmla="*/ 42 h 48"/>
                  <a:gd name="T18" fmla="*/ 42 w 4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2" y="48"/>
                    </a:moveTo>
                    <a:cubicBezTo>
                      <a:pt x="6" y="48"/>
                      <a:pt x="6" y="48"/>
                      <a:pt x="6" y="48"/>
                    </a:cubicBezTo>
                    <a:cubicBezTo>
                      <a:pt x="3" y="48"/>
                      <a:pt x="0" y="45"/>
                      <a:pt x="0" y="42"/>
                    </a:cubicBezTo>
                    <a:cubicBezTo>
                      <a:pt x="0" y="6"/>
                      <a:pt x="0" y="6"/>
                      <a:pt x="0" y="6"/>
                    </a:cubicBezTo>
                    <a:cubicBezTo>
                      <a:pt x="0" y="3"/>
                      <a:pt x="3" y="0"/>
                      <a:pt x="6" y="0"/>
                    </a:cubicBezTo>
                    <a:cubicBezTo>
                      <a:pt x="9" y="0"/>
                      <a:pt x="12" y="3"/>
                      <a:pt x="12" y="6"/>
                    </a:cubicBezTo>
                    <a:cubicBezTo>
                      <a:pt x="12" y="36"/>
                      <a:pt x="12" y="36"/>
                      <a:pt x="12" y="36"/>
                    </a:cubicBezTo>
                    <a:cubicBezTo>
                      <a:pt x="42" y="36"/>
                      <a:pt x="42" y="36"/>
                      <a:pt x="42" y="36"/>
                    </a:cubicBezTo>
                    <a:cubicBezTo>
                      <a:pt x="45" y="36"/>
                      <a:pt x="48" y="39"/>
                      <a:pt x="48" y="42"/>
                    </a:cubicBezTo>
                    <a:cubicBezTo>
                      <a:pt x="48" y="45"/>
                      <a:pt x="45" y="48"/>
                      <a:pt x="4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2" name="Freeform 113">
                <a:extLst>
                  <a:ext uri="{FF2B5EF4-FFF2-40B4-BE49-F238E27FC236}">
                    <a16:creationId xmlns:a16="http://schemas.microsoft.com/office/drawing/2014/main" id="{AFDC63BB-CF46-C7B0-5D25-469BC7515C92}"/>
                  </a:ext>
                </a:extLst>
              </p:cNvPr>
              <p:cNvSpPr>
                <a:spLocks/>
              </p:cNvSpPr>
              <p:nvPr/>
            </p:nvSpPr>
            <p:spPr bwMode="auto">
              <a:xfrm>
                <a:off x="2400" y="1728"/>
                <a:ext cx="71" cy="70"/>
              </a:xfrm>
              <a:custGeom>
                <a:avLst/>
                <a:gdLst>
                  <a:gd name="T0" fmla="*/ 6 w 48"/>
                  <a:gd name="T1" fmla="*/ 47 h 47"/>
                  <a:gd name="T2" fmla="*/ 0 w 48"/>
                  <a:gd name="T3" fmla="*/ 41 h 47"/>
                  <a:gd name="T4" fmla="*/ 0 w 48"/>
                  <a:gd name="T5" fmla="*/ 6 h 47"/>
                  <a:gd name="T6" fmla="*/ 6 w 48"/>
                  <a:gd name="T7" fmla="*/ 0 h 47"/>
                  <a:gd name="T8" fmla="*/ 42 w 48"/>
                  <a:gd name="T9" fmla="*/ 0 h 47"/>
                  <a:gd name="T10" fmla="*/ 48 w 48"/>
                  <a:gd name="T11" fmla="*/ 6 h 47"/>
                  <a:gd name="T12" fmla="*/ 42 w 48"/>
                  <a:gd name="T13" fmla="*/ 12 h 47"/>
                  <a:gd name="T14" fmla="*/ 12 w 48"/>
                  <a:gd name="T15" fmla="*/ 12 h 47"/>
                  <a:gd name="T16" fmla="*/ 12 w 48"/>
                  <a:gd name="T17" fmla="*/ 41 h 47"/>
                  <a:gd name="T18" fmla="*/ 6 w 4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6" y="47"/>
                    </a:moveTo>
                    <a:cubicBezTo>
                      <a:pt x="3" y="47"/>
                      <a:pt x="0" y="45"/>
                      <a:pt x="0" y="41"/>
                    </a:cubicBezTo>
                    <a:cubicBezTo>
                      <a:pt x="0" y="6"/>
                      <a:pt x="0" y="6"/>
                      <a:pt x="0" y="6"/>
                    </a:cubicBezTo>
                    <a:cubicBezTo>
                      <a:pt x="0" y="3"/>
                      <a:pt x="3" y="0"/>
                      <a:pt x="6" y="0"/>
                    </a:cubicBezTo>
                    <a:cubicBezTo>
                      <a:pt x="42" y="0"/>
                      <a:pt x="42" y="0"/>
                      <a:pt x="42" y="0"/>
                    </a:cubicBezTo>
                    <a:cubicBezTo>
                      <a:pt x="45" y="0"/>
                      <a:pt x="48" y="3"/>
                      <a:pt x="48" y="6"/>
                    </a:cubicBezTo>
                    <a:cubicBezTo>
                      <a:pt x="48" y="9"/>
                      <a:pt x="45" y="12"/>
                      <a:pt x="42" y="12"/>
                    </a:cubicBezTo>
                    <a:cubicBezTo>
                      <a:pt x="12" y="12"/>
                      <a:pt x="12" y="12"/>
                      <a:pt x="12" y="12"/>
                    </a:cubicBezTo>
                    <a:cubicBezTo>
                      <a:pt x="12" y="41"/>
                      <a:pt x="12" y="41"/>
                      <a:pt x="12" y="41"/>
                    </a:cubicBezTo>
                    <a:cubicBezTo>
                      <a:pt x="12" y="45"/>
                      <a:pt x="9" y="47"/>
                      <a:pt x="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3" name="Freeform 114">
                <a:extLst>
                  <a:ext uri="{FF2B5EF4-FFF2-40B4-BE49-F238E27FC236}">
                    <a16:creationId xmlns:a16="http://schemas.microsoft.com/office/drawing/2014/main" id="{0FDFBE09-298E-AA48-9DC8-E401184BFBBD}"/>
                  </a:ext>
                </a:extLst>
              </p:cNvPr>
              <p:cNvSpPr>
                <a:spLocks/>
              </p:cNvSpPr>
              <p:nvPr/>
            </p:nvSpPr>
            <p:spPr bwMode="auto">
              <a:xfrm>
                <a:off x="2756" y="1728"/>
                <a:ext cx="71" cy="70"/>
              </a:xfrm>
              <a:custGeom>
                <a:avLst/>
                <a:gdLst>
                  <a:gd name="T0" fmla="*/ 42 w 48"/>
                  <a:gd name="T1" fmla="*/ 47 h 47"/>
                  <a:gd name="T2" fmla="*/ 36 w 48"/>
                  <a:gd name="T3" fmla="*/ 41 h 47"/>
                  <a:gd name="T4" fmla="*/ 36 w 48"/>
                  <a:gd name="T5" fmla="*/ 12 h 47"/>
                  <a:gd name="T6" fmla="*/ 6 w 48"/>
                  <a:gd name="T7" fmla="*/ 12 h 47"/>
                  <a:gd name="T8" fmla="*/ 0 w 48"/>
                  <a:gd name="T9" fmla="*/ 6 h 47"/>
                  <a:gd name="T10" fmla="*/ 6 w 48"/>
                  <a:gd name="T11" fmla="*/ 0 h 47"/>
                  <a:gd name="T12" fmla="*/ 42 w 48"/>
                  <a:gd name="T13" fmla="*/ 0 h 47"/>
                  <a:gd name="T14" fmla="*/ 48 w 48"/>
                  <a:gd name="T15" fmla="*/ 6 h 47"/>
                  <a:gd name="T16" fmla="*/ 48 w 48"/>
                  <a:gd name="T17" fmla="*/ 41 h 47"/>
                  <a:gd name="T18" fmla="*/ 42 w 4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42" y="47"/>
                    </a:moveTo>
                    <a:cubicBezTo>
                      <a:pt x="39" y="47"/>
                      <a:pt x="36" y="45"/>
                      <a:pt x="36" y="41"/>
                    </a:cubicBezTo>
                    <a:cubicBezTo>
                      <a:pt x="36" y="12"/>
                      <a:pt x="36" y="12"/>
                      <a:pt x="36" y="12"/>
                    </a:cubicBezTo>
                    <a:cubicBezTo>
                      <a:pt x="6" y="12"/>
                      <a:pt x="6" y="12"/>
                      <a:pt x="6" y="12"/>
                    </a:cubicBezTo>
                    <a:cubicBezTo>
                      <a:pt x="3" y="12"/>
                      <a:pt x="0" y="9"/>
                      <a:pt x="0" y="6"/>
                    </a:cubicBezTo>
                    <a:cubicBezTo>
                      <a:pt x="0" y="3"/>
                      <a:pt x="3" y="0"/>
                      <a:pt x="6" y="0"/>
                    </a:cubicBezTo>
                    <a:cubicBezTo>
                      <a:pt x="42" y="0"/>
                      <a:pt x="42" y="0"/>
                      <a:pt x="42" y="0"/>
                    </a:cubicBezTo>
                    <a:cubicBezTo>
                      <a:pt x="45" y="0"/>
                      <a:pt x="48" y="3"/>
                      <a:pt x="48" y="6"/>
                    </a:cubicBezTo>
                    <a:cubicBezTo>
                      <a:pt x="48" y="41"/>
                      <a:pt x="48" y="41"/>
                      <a:pt x="48" y="41"/>
                    </a:cubicBezTo>
                    <a:cubicBezTo>
                      <a:pt x="48" y="45"/>
                      <a:pt x="45" y="4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44" name="Freeform 115">
                <a:extLst>
                  <a:ext uri="{FF2B5EF4-FFF2-40B4-BE49-F238E27FC236}">
                    <a16:creationId xmlns:a16="http://schemas.microsoft.com/office/drawing/2014/main" id="{462F2EC0-0311-647D-85CC-C8BC434F632B}"/>
                  </a:ext>
                </a:extLst>
              </p:cNvPr>
              <p:cNvSpPr>
                <a:spLocks/>
              </p:cNvSpPr>
              <p:nvPr/>
            </p:nvSpPr>
            <p:spPr bwMode="auto">
              <a:xfrm>
                <a:off x="2756" y="1924"/>
                <a:ext cx="71" cy="71"/>
              </a:xfrm>
              <a:custGeom>
                <a:avLst/>
                <a:gdLst>
                  <a:gd name="T0" fmla="*/ 42 w 48"/>
                  <a:gd name="T1" fmla="*/ 48 h 48"/>
                  <a:gd name="T2" fmla="*/ 6 w 48"/>
                  <a:gd name="T3" fmla="*/ 48 h 48"/>
                  <a:gd name="T4" fmla="*/ 0 w 48"/>
                  <a:gd name="T5" fmla="*/ 42 h 48"/>
                  <a:gd name="T6" fmla="*/ 6 w 48"/>
                  <a:gd name="T7" fmla="*/ 36 h 48"/>
                  <a:gd name="T8" fmla="*/ 36 w 48"/>
                  <a:gd name="T9" fmla="*/ 36 h 48"/>
                  <a:gd name="T10" fmla="*/ 36 w 48"/>
                  <a:gd name="T11" fmla="*/ 6 h 48"/>
                  <a:gd name="T12" fmla="*/ 42 w 48"/>
                  <a:gd name="T13" fmla="*/ 0 h 48"/>
                  <a:gd name="T14" fmla="*/ 48 w 48"/>
                  <a:gd name="T15" fmla="*/ 6 h 48"/>
                  <a:gd name="T16" fmla="*/ 48 w 48"/>
                  <a:gd name="T17" fmla="*/ 42 h 48"/>
                  <a:gd name="T18" fmla="*/ 42 w 4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2" y="48"/>
                    </a:moveTo>
                    <a:cubicBezTo>
                      <a:pt x="6" y="48"/>
                      <a:pt x="6" y="48"/>
                      <a:pt x="6" y="48"/>
                    </a:cubicBezTo>
                    <a:cubicBezTo>
                      <a:pt x="3" y="48"/>
                      <a:pt x="0" y="45"/>
                      <a:pt x="0" y="42"/>
                    </a:cubicBezTo>
                    <a:cubicBezTo>
                      <a:pt x="0" y="39"/>
                      <a:pt x="3" y="36"/>
                      <a:pt x="6" y="36"/>
                    </a:cubicBezTo>
                    <a:cubicBezTo>
                      <a:pt x="36" y="36"/>
                      <a:pt x="36" y="36"/>
                      <a:pt x="36" y="36"/>
                    </a:cubicBezTo>
                    <a:cubicBezTo>
                      <a:pt x="36" y="6"/>
                      <a:pt x="36" y="6"/>
                      <a:pt x="36" y="6"/>
                    </a:cubicBezTo>
                    <a:cubicBezTo>
                      <a:pt x="36" y="3"/>
                      <a:pt x="39" y="0"/>
                      <a:pt x="42" y="0"/>
                    </a:cubicBezTo>
                    <a:cubicBezTo>
                      <a:pt x="45" y="0"/>
                      <a:pt x="48" y="3"/>
                      <a:pt x="48" y="6"/>
                    </a:cubicBezTo>
                    <a:cubicBezTo>
                      <a:pt x="48" y="42"/>
                      <a:pt x="48" y="42"/>
                      <a:pt x="48" y="42"/>
                    </a:cubicBezTo>
                    <a:cubicBezTo>
                      <a:pt x="48" y="45"/>
                      <a:pt x="45" y="48"/>
                      <a:pt x="4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grpSp>
        <p:nvGrpSpPr>
          <p:cNvPr id="91" name="Group 90">
            <a:extLst>
              <a:ext uri="{FF2B5EF4-FFF2-40B4-BE49-F238E27FC236}">
                <a16:creationId xmlns:a16="http://schemas.microsoft.com/office/drawing/2014/main" id="{31A1CFEE-1848-C160-661C-63C5F402CDFB}"/>
              </a:ext>
            </a:extLst>
          </p:cNvPr>
          <p:cNvGrpSpPr/>
          <p:nvPr/>
        </p:nvGrpSpPr>
        <p:grpSpPr>
          <a:xfrm>
            <a:off x="163340" y="1210157"/>
            <a:ext cx="2490027" cy="679795"/>
            <a:chOff x="163340" y="1210157"/>
            <a:chExt cx="2490027" cy="679795"/>
          </a:xfrm>
        </p:grpSpPr>
        <p:sp>
          <p:nvSpPr>
            <p:cNvPr id="15" name="Rectangle 14">
              <a:extLst>
                <a:ext uri="{FF2B5EF4-FFF2-40B4-BE49-F238E27FC236}">
                  <a16:creationId xmlns:a16="http://schemas.microsoft.com/office/drawing/2014/main" id="{580DFB73-659B-9D99-97F9-F2A49F6A5584}"/>
                </a:ext>
              </a:extLst>
            </p:cNvPr>
            <p:cNvSpPr/>
            <p:nvPr/>
          </p:nvSpPr>
          <p:spPr>
            <a:xfrm>
              <a:off x="163340" y="1210157"/>
              <a:ext cx="2490027" cy="679795"/>
            </a:xfrm>
            <a:prstGeom prst="rect">
              <a:avLst/>
            </a:prstGeom>
            <a:solidFill>
              <a:schemeClr val="accent2"/>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Bonifici Instant (Singoli)</a:t>
              </a:r>
            </a:p>
          </p:txBody>
        </p:sp>
        <p:grpSp>
          <p:nvGrpSpPr>
            <p:cNvPr id="90" name="Group 89">
              <a:extLst>
                <a:ext uri="{FF2B5EF4-FFF2-40B4-BE49-F238E27FC236}">
                  <a16:creationId xmlns:a16="http://schemas.microsoft.com/office/drawing/2014/main" id="{D39FD656-6575-7023-5B5C-0EB6EF262FDB}"/>
                </a:ext>
              </a:extLst>
            </p:cNvPr>
            <p:cNvGrpSpPr/>
            <p:nvPr/>
          </p:nvGrpSpPr>
          <p:grpSpPr>
            <a:xfrm>
              <a:off x="299642" y="1376172"/>
              <a:ext cx="358406" cy="347765"/>
              <a:chOff x="299642" y="1376172"/>
              <a:chExt cx="358406" cy="347765"/>
            </a:xfrm>
          </p:grpSpPr>
          <p:sp>
            <p:nvSpPr>
              <p:cNvPr id="70" name="Freeform 92">
                <a:extLst>
                  <a:ext uri="{FF2B5EF4-FFF2-40B4-BE49-F238E27FC236}">
                    <a16:creationId xmlns:a16="http://schemas.microsoft.com/office/drawing/2014/main" id="{64C1BC91-66DD-E1FB-98FA-0FC0A2FE8BB5}"/>
                  </a:ext>
                </a:extLst>
              </p:cNvPr>
              <p:cNvSpPr>
                <a:spLocks/>
              </p:cNvSpPr>
              <p:nvPr/>
            </p:nvSpPr>
            <p:spPr bwMode="auto">
              <a:xfrm>
                <a:off x="461661" y="1376172"/>
                <a:ext cx="47460" cy="93283"/>
              </a:xfrm>
              <a:custGeom>
                <a:avLst/>
                <a:gdLst>
                  <a:gd name="T0" fmla="*/ 7 w 38"/>
                  <a:gd name="T1" fmla="*/ 75 h 75"/>
                  <a:gd name="T2" fmla="*/ 3 w 38"/>
                  <a:gd name="T3" fmla="*/ 74 h 75"/>
                  <a:gd name="T4" fmla="*/ 2 w 38"/>
                  <a:gd name="T5" fmla="*/ 65 h 75"/>
                  <a:gd name="T6" fmla="*/ 24 w 38"/>
                  <a:gd name="T7" fmla="*/ 38 h 75"/>
                  <a:gd name="T8" fmla="*/ 2 w 38"/>
                  <a:gd name="T9" fmla="*/ 11 h 75"/>
                  <a:gd name="T10" fmla="*/ 3 w 38"/>
                  <a:gd name="T11" fmla="*/ 2 h 75"/>
                  <a:gd name="T12" fmla="*/ 11 w 38"/>
                  <a:gd name="T13" fmla="*/ 3 h 75"/>
                  <a:gd name="T14" fmla="*/ 36 w 38"/>
                  <a:gd name="T15" fmla="*/ 34 h 75"/>
                  <a:gd name="T16" fmla="*/ 36 w 38"/>
                  <a:gd name="T17" fmla="*/ 42 h 75"/>
                  <a:gd name="T18" fmla="*/ 11 w 38"/>
                  <a:gd name="T19" fmla="*/ 73 h 75"/>
                  <a:gd name="T20" fmla="*/ 7 w 38"/>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75">
                    <a:moveTo>
                      <a:pt x="7" y="75"/>
                    </a:moveTo>
                    <a:cubicBezTo>
                      <a:pt x="5" y="75"/>
                      <a:pt x="4" y="75"/>
                      <a:pt x="3" y="74"/>
                    </a:cubicBezTo>
                    <a:cubicBezTo>
                      <a:pt x="0" y="72"/>
                      <a:pt x="0" y="68"/>
                      <a:pt x="2" y="65"/>
                    </a:cubicBezTo>
                    <a:cubicBezTo>
                      <a:pt x="24" y="38"/>
                      <a:pt x="24" y="38"/>
                      <a:pt x="24" y="38"/>
                    </a:cubicBezTo>
                    <a:cubicBezTo>
                      <a:pt x="2" y="11"/>
                      <a:pt x="2" y="11"/>
                      <a:pt x="2" y="11"/>
                    </a:cubicBezTo>
                    <a:cubicBezTo>
                      <a:pt x="0" y="8"/>
                      <a:pt x="0" y="4"/>
                      <a:pt x="3" y="2"/>
                    </a:cubicBezTo>
                    <a:cubicBezTo>
                      <a:pt x="5" y="0"/>
                      <a:pt x="9" y="1"/>
                      <a:pt x="11" y="3"/>
                    </a:cubicBezTo>
                    <a:cubicBezTo>
                      <a:pt x="36" y="34"/>
                      <a:pt x="36" y="34"/>
                      <a:pt x="36" y="34"/>
                    </a:cubicBezTo>
                    <a:cubicBezTo>
                      <a:pt x="38" y="36"/>
                      <a:pt x="38" y="40"/>
                      <a:pt x="36" y="42"/>
                    </a:cubicBezTo>
                    <a:cubicBezTo>
                      <a:pt x="11" y="73"/>
                      <a:pt x="11" y="73"/>
                      <a:pt x="11" y="73"/>
                    </a:cubicBezTo>
                    <a:cubicBezTo>
                      <a:pt x="10" y="74"/>
                      <a:pt x="8" y="75"/>
                      <a:pt x="7"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79" name="Freeform 93">
                <a:extLst>
                  <a:ext uri="{FF2B5EF4-FFF2-40B4-BE49-F238E27FC236}">
                    <a16:creationId xmlns:a16="http://schemas.microsoft.com/office/drawing/2014/main" id="{D91390FB-9103-2B17-2E20-E6688EDDDA66}"/>
                  </a:ext>
                </a:extLst>
              </p:cNvPr>
              <p:cNvSpPr>
                <a:spLocks/>
              </p:cNvSpPr>
              <p:nvPr/>
            </p:nvSpPr>
            <p:spPr bwMode="auto">
              <a:xfrm>
                <a:off x="433021" y="1415449"/>
                <a:ext cx="74463" cy="1554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80" name="Freeform 94">
                <a:extLst>
                  <a:ext uri="{FF2B5EF4-FFF2-40B4-BE49-F238E27FC236}">
                    <a16:creationId xmlns:a16="http://schemas.microsoft.com/office/drawing/2014/main" id="{A76D1F54-F958-16E3-10BC-58634C6F2F66}"/>
                  </a:ext>
                </a:extLst>
              </p:cNvPr>
              <p:cNvSpPr>
                <a:spLocks/>
              </p:cNvSpPr>
              <p:nvPr/>
            </p:nvSpPr>
            <p:spPr bwMode="auto">
              <a:xfrm>
                <a:off x="433021" y="1629836"/>
                <a:ext cx="47460" cy="94101"/>
              </a:xfrm>
              <a:custGeom>
                <a:avLst/>
                <a:gdLst>
                  <a:gd name="T0" fmla="*/ 31 w 38"/>
                  <a:gd name="T1" fmla="*/ 75 h 75"/>
                  <a:gd name="T2" fmla="*/ 26 w 38"/>
                  <a:gd name="T3" fmla="*/ 73 h 75"/>
                  <a:gd name="T4" fmla="*/ 2 w 38"/>
                  <a:gd name="T5" fmla="*/ 42 h 75"/>
                  <a:gd name="T6" fmla="*/ 2 w 38"/>
                  <a:gd name="T7" fmla="*/ 34 h 75"/>
                  <a:gd name="T8" fmla="*/ 26 w 38"/>
                  <a:gd name="T9" fmla="*/ 3 h 75"/>
                  <a:gd name="T10" fmla="*/ 35 w 38"/>
                  <a:gd name="T11" fmla="*/ 2 h 75"/>
                  <a:gd name="T12" fmla="*/ 36 w 38"/>
                  <a:gd name="T13" fmla="*/ 11 h 75"/>
                  <a:gd name="T14" fmla="*/ 14 w 38"/>
                  <a:gd name="T15" fmla="*/ 38 h 75"/>
                  <a:gd name="T16" fmla="*/ 36 w 38"/>
                  <a:gd name="T17" fmla="*/ 65 h 75"/>
                  <a:gd name="T18" fmla="*/ 35 w 38"/>
                  <a:gd name="T19" fmla="*/ 74 h 75"/>
                  <a:gd name="T20" fmla="*/ 31 w 38"/>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75">
                    <a:moveTo>
                      <a:pt x="31" y="75"/>
                    </a:moveTo>
                    <a:cubicBezTo>
                      <a:pt x="29" y="75"/>
                      <a:pt x="28" y="74"/>
                      <a:pt x="26" y="73"/>
                    </a:cubicBezTo>
                    <a:cubicBezTo>
                      <a:pt x="2" y="42"/>
                      <a:pt x="2" y="42"/>
                      <a:pt x="2" y="42"/>
                    </a:cubicBezTo>
                    <a:cubicBezTo>
                      <a:pt x="0" y="40"/>
                      <a:pt x="0" y="36"/>
                      <a:pt x="2" y="34"/>
                    </a:cubicBezTo>
                    <a:cubicBezTo>
                      <a:pt x="26" y="3"/>
                      <a:pt x="26" y="3"/>
                      <a:pt x="26" y="3"/>
                    </a:cubicBezTo>
                    <a:cubicBezTo>
                      <a:pt x="28" y="1"/>
                      <a:pt x="32" y="0"/>
                      <a:pt x="35" y="2"/>
                    </a:cubicBezTo>
                    <a:cubicBezTo>
                      <a:pt x="37" y="4"/>
                      <a:pt x="38" y="8"/>
                      <a:pt x="36" y="11"/>
                    </a:cubicBezTo>
                    <a:cubicBezTo>
                      <a:pt x="14" y="38"/>
                      <a:pt x="14" y="38"/>
                      <a:pt x="14" y="38"/>
                    </a:cubicBezTo>
                    <a:cubicBezTo>
                      <a:pt x="36" y="65"/>
                      <a:pt x="36" y="65"/>
                      <a:pt x="36" y="65"/>
                    </a:cubicBezTo>
                    <a:cubicBezTo>
                      <a:pt x="38" y="68"/>
                      <a:pt x="37" y="72"/>
                      <a:pt x="35" y="74"/>
                    </a:cubicBezTo>
                    <a:cubicBezTo>
                      <a:pt x="34" y="75"/>
                      <a:pt x="32" y="75"/>
                      <a:pt x="31"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81" name="Freeform 95">
                <a:extLst>
                  <a:ext uri="{FF2B5EF4-FFF2-40B4-BE49-F238E27FC236}">
                    <a16:creationId xmlns:a16="http://schemas.microsoft.com/office/drawing/2014/main" id="{7B5B94EF-53BF-0160-BBC6-9DD0BE3F2717}"/>
                  </a:ext>
                </a:extLst>
              </p:cNvPr>
              <p:cNvSpPr>
                <a:spLocks/>
              </p:cNvSpPr>
              <p:nvPr/>
            </p:nvSpPr>
            <p:spPr bwMode="auto">
              <a:xfrm>
                <a:off x="433021" y="1669931"/>
                <a:ext cx="74463" cy="14729"/>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82" name="Freeform 99">
                <a:extLst>
                  <a:ext uri="{FF2B5EF4-FFF2-40B4-BE49-F238E27FC236}">
                    <a16:creationId xmlns:a16="http://schemas.microsoft.com/office/drawing/2014/main" id="{FA539FE9-AD95-3A62-DDB3-0588B1540DF8}"/>
                  </a:ext>
                </a:extLst>
              </p:cNvPr>
              <p:cNvSpPr>
                <a:spLocks noEditPoints="1"/>
              </p:cNvSpPr>
              <p:nvPr/>
            </p:nvSpPr>
            <p:spPr bwMode="auto">
              <a:xfrm>
                <a:off x="299642" y="1445725"/>
                <a:ext cx="90011" cy="9001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5" y="0"/>
                      <a:pt x="72" y="16"/>
                      <a:pt x="72" y="36"/>
                    </a:cubicBezTo>
                    <a:cubicBezTo>
                      <a:pt x="72" y="56"/>
                      <a:pt x="55" y="72"/>
                      <a:pt x="36" y="72"/>
                    </a:cubicBezTo>
                    <a:close/>
                    <a:moveTo>
                      <a:pt x="36" y="12"/>
                    </a:moveTo>
                    <a:cubicBezTo>
                      <a:pt x="22" y="12"/>
                      <a:pt x="12" y="23"/>
                      <a:pt x="12" y="36"/>
                    </a:cubicBezTo>
                    <a:cubicBezTo>
                      <a:pt x="12" y="49"/>
                      <a:pt x="22" y="60"/>
                      <a:pt x="36" y="60"/>
                    </a:cubicBezTo>
                    <a:cubicBezTo>
                      <a:pt x="49" y="60"/>
                      <a:pt x="60" y="49"/>
                      <a:pt x="60" y="36"/>
                    </a:cubicBezTo>
                    <a:cubicBezTo>
                      <a:pt x="60" y="23"/>
                      <a:pt x="49" y="12"/>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83" name="Freeform 100">
                <a:extLst>
                  <a:ext uri="{FF2B5EF4-FFF2-40B4-BE49-F238E27FC236}">
                    <a16:creationId xmlns:a16="http://schemas.microsoft.com/office/drawing/2014/main" id="{776DC045-B60B-741A-0518-B8C4F38AA298}"/>
                  </a:ext>
                </a:extLst>
              </p:cNvPr>
              <p:cNvSpPr>
                <a:spLocks noEditPoints="1"/>
              </p:cNvSpPr>
              <p:nvPr/>
            </p:nvSpPr>
            <p:spPr bwMode="auto">
              <a:xfrm>
                <a:off x="299642" y="1550463"/>
                <a:ext cx="90011" cy="149744"/>
              </a:xfrm>
              <a:custGeom>
                <a:avLst/>
                <a:gdLst>
                  <a:gd name="T0" fmla="*/ 66 w 72"/>
                  <a:gd name="T1" fmla="*/ 120 h 120"/>
                  <a:gd name="T2" fmla="*/ 6 w 72"/>
                  <a:gd name="T3" fmla="*/ 120 h 120"/>
                  <a:gd name="T4" fmla="*/ 0 w 72"/>
                  <a:gd name="T5" fmla="*/ 114 h 120"/>
                  <a:gd name="T6" fmla="*/ 0 w 72"/>
                  <a:gd name="T7" fmla="*/ 36 h 120"/>
                  <a:gd name="T8" fmla="*/ 36 w 72"/>
                  <a:gd name="T9" fmla="*/ 0 h 120"/>
                  <a:gd name="T10" fmla="*/ 72 w 72"/>
                  <a:gd name="T11" fmla="*/ 36 h 120"/>
                  <a:gd name="T12" fmla="*/ 72 w 72"/>
                  <a:gd name="T13" fmla="*/ 114 h 120"/>
                  <a:gd name="T14" fmla="*/ 66 w 72"/>
                  <a:gd name="T15" fmla="*/ 120 h 120"/>
                  <a:gd name="T16" fmla="*/ 12 w 72"/>
                  <a:gd name="T17" fmla="*/ 108 h 120"/>
                  <a:gd name="T18" fmla="*/ 60 w 72"/>
                  <a:gd name="T19" fmla="*/ 108 h 120"/>
                  <a:gd name="T20" fmla="*/ 60 w 72"/>
                  <a:gd name="T21" fmla="*/ 36 h 120"/>
                  <a:gd name="T22" fmla="*/ 36 w 72"/>
                  <a:gd name="T23" fmla="*/ 12 h 120"/>
                  <a:gd name="T24" fmla="*/ 12 w 72"/>
                  <a:gd name="T25" fmla="*/ 36 h 120"/>
                  <a:gd name="T26" fmla="*/ 12 w 72"/>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66" y="120"/>
                    </a:moveTo>
                    <a:cubicBezTo>
                      <a:pt x="6" y="120"/>
                      <a:pt x="6" y="120"/>
                      <a:pt x="6" y="120"/>
                    </a:cubicBezTo>
                    <a:cubicBezTo>
                      <a:pt x="2" y="120"/>
                      <a:pt x="0" y="117"/>
                      <a:pt x="0" y="114"/>
                    </a:cubicBezTo>
                    <a:cubicBezTo>
                      <a:pt x="0" y="36"/>
                      <a:pt x="0" y="36"/>
                      <a:pt x="0" y="36"/>
                    </a:cubicBezTo>
                    <a:cubicBezTo>
                      <a:pt x="0" y="16"/>
                      <a:pt x="16" y="0"/>
                      <a:pt x="36" y="0"/>
                    </a:cubicBezTo>
                    <a:cubicBezTo>
                      <a:pt x="55" y="0"/>
                      <a:pt x="72" y="16"/>
                      <a:pt x="72" y="36"/>
                    </a:cubicBezTo>
                    <a:cubicBezTo>
                      <a:pt x="72" y="114"/>
                      <a:pt x="72" y="114"/>
                      <a:pt x="72" y="114"/>
                    </a:cubicBezTo>
                    <a:cubicBezTo>
                      <a:pt x="72" y="117"/>
                      <a:pt x="69" y="120"/>
                      <a:pt x="66" y="120"/>
                    </a:cubicBezTo>
                    <a:close/>
                    <a:moveTo>
                      <a:pt x="12" y="108"/>
                    </a:moveTo>
                    <a:cubicBezTo>
                      <a:pt x="60" y="108"/>
                      <a:pt x="60" y="108"/>
                      <a:pt x="60" y="108"/>
                    </a:cubicBezTo>
                    <a:cubicBezTo>
                      <a:pt x="60" y="36"/>
                      <a:pt x="60" y="36"/>
                      <a:pt x="60" y="36"/>
                    </a:cubicBezTo>
                    <a:cubicBezTo>
                      <a:pt x="60" y="23"/>
                      <a:pt x="49" y="12"/>
                      <a:pt x="36" y="12"/>
                    </a:cubicBezTo>
                    <a:cubicBezTo>
                      <a:pt x="22" y="12"/>
                      <a:pt x="12" y="23"/>
                      <a:pt x="12" y="36"/>
                    </a:cubicBezTo>
                    <a:lnTo>
                      <a:pt x="12"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84" name="Freeform 101">
                <a:extLst>
                  <a:ext uri="{FF2B5EF4-FFF2-40B4-BE49-F238E27FC236}">
                    <a16:creationId xmlns:a16="http://schemas.microsoft.com/office/drawing/2014/main" id="{159D995E-2867-0639-C556-C013989D2068}"/>
                  </a:ext>
                </a:extLst>
              </p:cNvPr>
              <p:cNvSpPr>
                <a:spLocks noEditPoints="1"/>
              </p:cNvSpPr>
              <p:nvPr/>
            </p:nvSpPr>
            <p:spPr bwMode="auto">
              <a:xfrm>
                <a:off x="568037" y="1445725"/>
                <a:ext cx="90011" cy="9001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5" y="0"/>
                      <a:pt x="72" y="16"/>
                      <a:pt x="72" y="36"/>
                    </a:cubicBezTo>
                    <a:cubicBezTo>
                      <a:pt x="72" y="56"/>
                      <a:pt x="55" y="72"/>
                      <a:pt x="36" y="72"/>
                    </a:cubicBezTo>
                    <a:close/>
                    <a:moveTo>
                      <a:pt x="36" y="12"/>
                    </a:moveTo>
                    <a:cubicBezTo>
                      <a:pt x="22" y="12"/>
                      <a:pt x="12" y="23"/>
                      <a:pt x="12" y="36"/>
                    </a:cubicBezTo>
                    <a:cubicBezTo>
                      <a:pt x="12" y="49"/>
                      <a:pt x="22" y="60"/>
                      <a:pt x="36" y="60"/>
                    </a:cubicBezTo>
                    <a:cubicBezTo>
                      <a:pt x="49" y="60"/>
                      <a:pt x="60" y="49"/>
                      <a:pt x="60" y="36"/>
                    </a:cubicBezTo>
                    <a:cubicBezTo>
                      <a:pt x="60" y="23"/>
                      <a:pt x="49" y="12"/>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sp>
            <p:nvSpPr>
              <p:cNvPr id="85" name="Freeform 102">
                <a:extLst>
                  <a:ext uri="{FF2B5EF4-FFF2-40B4-BE49-F238E27FC236}">
                    <a16:creationId xmlns:a16="http://schemas.microsoft.com/office/drawing/2014/main" id="{CBBA5B54-6D99-0163-0B90-F74D849F7407}"/>
                  </a:ext>
                </a:extLst>
              </p:cNvPr>
              <p:cNvSpPr>
                <a:spLocks noEditPoints="1"/>
              </p:cNvSpPr>
              <p:nvPr/>
            </p:nvSpPr>
            <p:spPr bwMode="auto">
              <a:xfrm>
                <a:off x="568037" y="1550463"/>
                <a:ext cx="90011" cy="149744"/>
              </a:xfrm>
              <a:custGeom>
                <a:avLst/>
                <a:gdLst>
                  <a:gd name="T0" fmla="*/ 66 w 72"/>
                  <a:gd name="T1" fmla="*/ 120 h 120"/>
                  <a:gd name="T2" fmla="*/ 6 w 72"/>
                  <a:gd name="T3" fmla="*/ 120 h 120"/>
                  <a:gd name="T4" fmla="*/ 0 w 72"/>
                  <a:gd name="T5" fmla="*/ 114 h 120"/>
                  <a:gd name="T6" fmla="*/ 0 w 72"/>
                  <a:gd name="T7" fmla="*/ 36 h 120"/>
                  <a:gd name="T8" fmla="*/ 36 w 72"/>
                  <a:gd name="T9" fmla="*/ 0 h 120"/>
                  <a:gd name="T10" fmla="*/ 72 w 72"/>
                  <a:gd name="T11" fmla="*/ 36 h 120"/>
                  <a:gd name="T12" fmla="*/ 72 w 72"/>
                  <a:gd name="T13" fmla="*/ 114 h 120"/>
                  <a:gd name="T14" fmla="*/ 66 w 72"/>
                  <a:gd name="T15" fmla="*/ 120 h 120"/>
                  <a:gd name="T16" fmla="*/ 12 w 72"/>
                  <a:gd name="T17" fmla="*/ 108 h 120"/>
                  <a:gd name="T18" fmla="*/ 60 w 72"/>
                  <a:gd name="T19" fmla="*/ 108 h 120"/>
                  <a:gd name="T20" fmla="*/ 60 w 72"/>
                  <a:gd name="T21" fmla="*/ 36 h 120"/>
                  <a:gd name="T22" fmla="*/ 36 w 72"/>
                  <a:gd name="T23" fmla="*/ 12 h 120"/>
                  <a:gd name="T24" fmla="*/ 12 w 72"/>
                  <a:gd name="T25" fmla="*/ 36 h 120"/>
                  <a:gd name="T26" fmla="*/ 12 w 72"/>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66" y="120"/>
                    </a:moveTo>
                    <a:cubicBezTo>
                      <a:pt x="6" y="120"/>
                      <a:pt x="6" y="120"/>
                      <a:pt x="6" y="120"/>
                    </a:cubicBezTo>
                    <a:cubicBezTo>
                      <a:pt x="2" y="120"/>
                      <a:pt x="0" y="117"/>
                      <a:pt x="0" y="114"/>
                    </a:cubicBezTo>
                    <a:cubicBezTo>
                      <a:pt x="0" y="36"/>
                      <a:pt x="0" y="36"/>
                      <a:pt x="0" y="36"/>
                    </a:cubicBezTo>
                    <a:cubicBezTo>
                      <a:pt x="0" y="16"/>
                      <a:pt x="16" y="0"/>
                      <a:pt x="36" y="0"/>
                    </a:cubicBezTo>
                    <a:cubicBezTo>
                      <a:pt x="55" y="0"/>
                      <a:pt x="72" y="16"/>
                      <a:pt x="72" y="36"/>
                    </a:cubicBezTo>
                    <a:cubicBezTo>
                      <a:pt x="72" y="114"/>
                      <a:pt x="72" y="114"/>
                      <a:pt x="72" y="114"/>
                    </a:cubicBezTo>
                    <a:cubicBezTo>
                      <a:pt x="72" y="117"/>
                      <a:pt x="69" y="120"/>
                      <a:pt x="66" y="120"/>
                    </a:cubicBezTo>
                    <a:close/>
                    <a:moveTo>
                      <a:pt x="12" y="108"/>
                    </a:moveTo>
                    <a:cubicBezTo>
                      <a:pt x="60" y="108"/>
                      <a:pt x="60" y="108"/>
                      <a:pt x="60" y="108"/>
                    </a:cubicBezTo>
                    <a:cubicBezTo>
                      <a:pt x="60" y="36"/>
                      <a:pt x="60" y="36"/>
                      <a:pt x="60" y="36"/>
                    </a:cubicBezTo>
                    <a:cubicBezTo>
                      <a:pt x="60" y="23"/>
                      <a:pt x="49" y="12"/>
                      <a:pt x="36" y="12"/>
                    </a:cubicBezTo>
                    <a:cubicBezTo>
                      <a:pt x="22" y="12"/>
                      <a:pt x="12" y="23"/>
                      <a:pt x="12" y="36"/>
                    </a:cubicBezTo>
                    <a:lnTo>
                      <a:pt x="12"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833D"/>
                  </a:solidFill>
                  <a:effectLst/>
                  <a:uLnTx/>
                  <a:uFillTx/>
                  <a:latin typeface="Calibri" panose="020F0502020204030204"/>
                  <a:ea typeface="+mn-ea"/>
                  <a:cs typeface="Arial" panose="020B0604020202020204" pitchFamily="34" charset="0"/>
                </a:endParaRPr>
              </a:p>
            </p:txBody>
          </p:sp>
          <p:grpSp>
            <p:nvGrpSpPr>
              <p:cNvPr id="86" name="Group 85">
                <a:extLst>
                  <a:ext uri="{FF2B5EF4-FFF2-40B4-BE49-F238E27FC236}">
                    <a16:creationId xmlns:a16="http://schemas.microsoft.com/office/drawing/2014/main" id="{FAF3AA84-9825-C603-A3DD-728021FE052F}"/>
                  </a:ext>
                </a:extLst>
              </p:cNvPr>
              <p:cNvGrpSpPr/>
              <p:nvPr/>
            </p:nvGrpSpPr>
            <p:grpSpPr>
              <a:xfrm>
                <a:off x="443658" y="1521672"/>
                <a:ext cx="53188" cy="68888"/>
                <a:chOff x="6687077" y="5506787"/>
                <a:chExt cx="81225" cy="105201"/>
              </a:xfrm>
              <a:solidFill>
                <a:schemeClr val="bg1"/>
              </a:solidFill>
            </p:grpSpPr>
            <p:sp>
              <p:nvSpPr>
                <p:cNvPr id="87" name="Freeform 217">
                  <a:extLst>
                    <a:ext uri="{FF2B5EF4-FFF2-40B4-BE49-F238E27FC236}">
                      <a16:creationId xmlns:a16="http://schemas.microsoft.com/office/drawing/2014/main" id="{3F88DF21-C12B-BB38-AD4B-5A705ADE052F}"/>
                    </a:ext>
                  </a:extLst>
                </p:cNvPr>
                <p:cNvSpPr>
                  <a:spLocks/>
                </p:cNvSpPr>
                <p:nvPr/>
              </p:nvSpPr>
              <p:spPr bwMode="auto">
                <a:xfrm>
                  <a:off x="6714234" y="5506787"/>
                  <a:ext cx="54068" cy="105201"/>
                </a:xfrm>
                <a:custGeom>
                  <a:avLst/>
                  <a:gdLst>
                    <a:gd name="T0" fmla="*/ 72 w 144"/>
                    <a:gd name="T1" fmla="*/ 288 h 288"/>
                    <a:gd name="T2" fmla="*/ 0 w 144"/>
                    <a:gd name="T3" fmla="*/ 216 h 288"/>
                    <a:gd name="T4" fmla="*/ 0 w 144"/>
                    <a:gd name="T5" fmla="*/ 72 h 288"/>
                    <a:gd name="T6" fmla="*/ 72 w 144"/>
                    <a:gd name="T7" fmla="*/ 0 h 288"/>
                    <a:gd name="T8" fmla="*/ 144 w 144"/>
                    <a:gd name="T9" fmla="*/ 72 h 288"/>
                    <a:gd name="T10" fmla="*/ 138 w 144"/>
                    <a:gd name="T11" fmla="*/ 78 h 288"/>
                    <a:gd name="T12" fmla="*/ 132 w 144"/>
                    <a:gd name="T13" fmla="*/ 72 h 288"/>
                    <a:gd name="T14" fmla="*/ 72 w 144"/>
                    <a:gd name="T15" fmla="*/ 12 h 288"/>
                    <a:gd name="T16" fmla="*/ 12 w 144"/>
                    <a:gd name="T17" fmla="*/ 72 h 288"/>
                    <a:gd name="T18" fmla="*/ 12 w 144"/>
                    <a:gd name="T19" fmla="*/ 216 h 288"/>
                    <a:gd name="T20" fmla="*/ 72 w 144"/>
                    <a:gd name="T21" fmla="*/ 276 h 288"/>
                    <a:gd name="T22" fmla="*/ 132 w 144"/>
                    <a:gd name="T23" fmla="*/ 216 h 288"/>
                    <a:gd name="T24" fmla="*/ 138 w 144"/>
                    <a:gd name="T25" fmla="*/ 210 h 288"/>
                    <a:gd name="T26" fmla="*/ 144 w 144"/>
                    <a:gd name="T27" fmla="*/ 216 h 288"/>
                    <a:gd name="T28" fmla="*/ 72 w 144"/>
                    <a:gd name="T2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88">
                      <a:moveTo>
                        <a:pt x="72" y="288"/>
                      </a:moveTo>
                      <a:cubicBezTo>
                        <a:pt x="33" y="288"/>
                        <a:pt x="0" y="255"/>
                        <a:pt x="0" y="216"/>
                      </a:cubicBezTo>
                      <a:cubicBezTo>
                        <a:pt x="0" y="72"/>
                        <a:pt x="0" y="72"/>
                        <a:pt x="0" y="72"/>
                      </a:cubicBezTo>
                      <a:cubicBezTo>
                        <a:pt x="0" y="32"/>
                        <a:pt x="33" y="0"/>
                        <a:pt x="72" y="0"/>
                      </a:cubicBezTo>
                      <a:cubicBezTo>
                        <a:pt x="112" y="0"/>
                        <a:pt x="144" y="32"/>
                        <a:pt x="144" y="72"/>
                      </a:cubicBezTo>
                      <a:cubicBezTo>
                        <a:pt x="144" y="75"/>
                        <a:pt x="142" y="78"/>
                        <a:pt x="138" y="78"/>
                      </a:cubicBezTo>
                      <a:cubicBezTo>
                        <a:pt x="135" y="78"/>
                        <a:pt x="132" y="75"/>
                        <a:pt x="132" y="72"/>
                      </a:cubicBezTo>
                      <a:cubicBezTo>
                        <a:pt x="132" y="39"/>
                        <a:pt x="105" y="12"/>
                        <a:pt x="72" y="12"/>
                      </a:cubicBezTo>
                      <a:cubicBezTo>
                        <a:pt x="39" y="12"/>
                        <a:pt x="12" y="39"/>
                        <a:pt x="12" y="72"/>
                      </a:cubicBezTo>
                      <a:cubicBezTo>
                        <a:pt x="12" y="216"/>
                        <a:pt x="12" y="216"/>
                        <a:pt x="12" y="216"/>
                      </a:cubicBezTo>
                      <a:cubicBezTo>
                        <a:pt x="12" y="249"/>
                        <a:pt x="39" y="276"/>
                        <a:pt x="72" y="276"/>
                      </a:cubicBezTo>
                      <a:cubicBezTo>
                        <a:pt x="105" y="276"/>
                        <a:pt x="132" y="249"/>
                        <a:pt x="132" y="216"/>
                      </a:cubicBezTo>
                      <a:cubicBezTo>
                        <a:pt x="132" y="212"/>
                        <a:pt x="135" y="210"/>
                        <a:pt x="138" y="210"/>
                      </a:cubicBezTo>
                      <a:cubicBezTo>
                        <a:pt x="142" y="210"/>
                        <a:pt x="144" y="212"/>
                        <a:pt x="144" y="216"/>
                      </a:cubicBezTo>
                      <a:cubicBezTo>
                        <a:pt x="144" y="255"/>
                        <a:pt x="112" y="288"/>
                        <a:pt x="72" y="28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88" name="Freeform 218">
                  <a:extLst>
                    <a:ext uri="{FF2B5EF4-FFF2-40B4-BE49-F238E27FC236}">
                      <a16:creationId xmlns:a16="http://schemas.microsoft.com/office/drawing/2014/main" id="{27F96461-FE11-5014-23C7-1BA14B0D9CC9}"/>
                    </a:ext>
                  </a:extLst>
                </p:cNvPr>
                <p:cNvSpPr>
                  <a:spLocks/>
                </p:cNvSpPr>
                <p:nvPr/>
              </p:nvSpPr>
              <p:spPr bwMode="auto">
                <a:xfrm>
                  <a:off x="6687077" y="5550581"/>
                  <a:ext cx="72174" cy="4404"/>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89" name="Freeform 219">
                  <a:extLst>
                    <a:ext uri="{FF2B5EF4-FFF2-40B4-BE49-F238E27FC236}">
                      <a16:creationId xmlns:a16="http://schemas.microsoft.com/office/drawing/2014/main" id="{9939E45F-F43F-AF02-49E6-A1DD7709A122}"/>
                    </a:ext>
                  </a:extLst>
                </p:cNvPr>
                <p:cNvSpPr>
                  <a:spLocks/>
                </p:cNvSpPr>
                <p:nvPr/>
              </p:nvSpPr>
              <p:spPr bwMode="auto">
                <a:xfrm>
                  <a:off x="6687077" y="5569506"/>
                  <a:ext cx="63121" cy="4404"/>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9"/>
                        <a:pt x="0" y="6"/>
                      </a:cubicBezTo>
                      <a:cubicBezTo>
                        <a:pt x="0" y="2"/>
                        <a:pt x="3" y="0"/>
                        <a:pt x="6" y="0"/>
                      </a:cubicBezTo>
                      <a:cubicBezTo>
                        <a:pt x="162" y="0"/>
                        <a:pt x="162" y="0"/>
                        <a:pt x="162" y="0"/>
                      </a:cubicBezTo>
                      <a:cubicBezTo>
                        <a:pt x="166" y="0"/>
                        <a:pt x="168" y="2"/>
                        <a:pt x="168" y="6"/>
                      </a:cubicBezTo>
                      <a:cubicBezTo>
                        <a:pt x="168" y="9"/>
                        <a:pt x="166" y="12"/>
                        <a:pt x="162"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grpSp>
      <p:sp>
        <p:nvSpPr>
          <p:cNvPr id="105" name="TextBox 85">
            <a:extLst>
              <a:ext uri="{FF2B5EF4-FFF2-40B4-BE49-F238E27FC236}">
                <a16:creationId xmlns:a16="http://schemas.microsoft.com/office/drawing/2014/main" id="{85FFE429-DB01-D53F-0A67-2CB1ED71750B}"/>
              </a:ext>
            </a:extLst>
          </p:cNvPr>
          <p:cNvSpPr txBox="1"/>
          <p:nvPr/>
        </p:nvSpPr>
        <p:spPr>
          <a:xfrm>
            <a:off x="6198967" y="6225031"/>
            <a:ext cx="390765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it-IT" sz="900" b="0" i="0" u="none" strike="noStrike" kern="1200" cap="none" spc="0" normalizeH="0" baseline="0" noProof="0">
                <a:ln>
                  <a:noFill/>
                </a:ln>
                <a:solidFill>
                  <a:srgbClr val="000000"/>
                </a:solidFill>
                <a:effectLst/>
                <a:uLnTx/>
                <a:uFillTx/>
                <a:latin typeface="Calibri" panose="020F0502020204030204"/>
                <a:ea typeface="+mn-ea"/>
                <a:cs typeface="+mn-cs"/>
              </a:rPr>
              <a:t>nel rispetto del principio di parità commissionale tra ordinario e istantanei</a:t>
            </a:r>
            <a:endParaRPr kumimoji="0" lang="it-IT" sz="900" b="0" i="0" u="none" strike="noStrike" kern="1200" cap="none" spc="0" normalizeH="0" baseline="0" noProof="0">
              <a:ln>
                <a:noFill/>
              </a:ln>
              <a:solidFill>
                <a:srgbClr val="E7E6E6">
                  <a:lumMod val="1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0445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A6B4B-6E11-E581-D72B-5A74062D5AB0}"/>
            </a:ext>
          </a:extLst>
        </p:cNvPr>
        <p:cNvGrpSpPr/>
        <p:nvPr/>
      </p:nvGrpSpPr>
      <p:grpSpPr>
        <a:xfrm>
          <a:off x="0" y="0"/>
          <a:ext cx="0" cy="0"/>
          <a:chOff x="0" y="0"/>
          <a:chExt cx="0" cy="0"/>
        </a:xfrm>
      </p:grpSpPr>
      <p:sp>
        <p:nvSpPr>
          <p:cNvPr id="9" name="Segnaposto numero diapositiva 3">
            <a:extLst>
              <a:ext uri="{FF2B5EF4-FFF2-40B4-BE49-F238E27FC236}">
                <a16:creationId xmlns:a16="http://schemas.microsoft.com/office/drawing/2014/main" id="{76DDA351-40B6-7771-A60A-716B7C00BD87}"/>
              </a:ext>
            </a:extLst>
          </p:cNvPr>
          <p:cNvSpPr txBox="1">
            <a:spLocks/>
          </p:cNvSpPr>
          <p:nvPr/>
        </p:nvSpPr>
        <p:spPr>
          <a:xfrm>
            <a:off x="10106623" y="6225031"/>
            <a:ext cx="1327759" cy="365125"/>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000" b="0" i="0" u="none" strike="noStrike" kern="1200" cap="none" spc="0" normalizeH="0" baseline="0" noProof="0" dirty="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21" name="Titolo 2">
            <a:extLst>
              <a:ext uri="{FF2B5EF4-FFF2-40B4-BE49-F238E27FC236}">
                <a16:creationId xmlns:a16="http://schemas.microsoft.com/office/drawing/2014/main" id="{691064F5-1AFD-C48D-A652-4071D3D61D6D}"/>
              </a:ext>
            </a:extLst>
          </p:cNvPr>
          <p:cNvSpPr txBox="1">
            <a:spLocks/>
          </p:cNvSpPr>
          <p:nvPr/>
        </p:nvSpPr>
        <p:spPr>
          <a:xfrm>
            <a:off x="239177" y="216412"/>
            <a:ext cx="11277600" cy="334099"/>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3493"/>
                </a:solidFill>
                <a:effectLst/>
                <a:uLnTx/>
                <a:uFillTx/>
                <a:latin typeface="Arial"/>
                <a:ea typeface="+mj-ea"/>
                <a:cs typeface="Arial"/>
              </a:rPr>
              <a:t>Focus: VoP Retail</a:t>
            </a:r>
            <a:endParaRPr kumimoji="0" lang="it-IT" sz="2400" b="1" i="1" u="none" strike="noStrike" kern="1200" cap="none" spc="0" normalizeH="0" baseline="0" noProof="0">
              <a:ln>
                <a:noFill/>
              </a:ln>
              <a:solidFill>
                <a:srgbClr val="FF0000"/>
              </a:solidFill>
              <a:effectLst/>
              <a:highlight>
                <a:srgbClr val="FFFF00"/>
              </a:highlight>
              <a:uLnTx/>
              <a:uFillTx/>
              <a:latin typeface="Arial"/>
              <a:ea typeface="+mj-ea"/>
              <a:cs typeface="Arial"/>
            </a:endParaRPr>
          </a:p>
        </p:txBody>
      </p:sp>
      <p:sp>
        <p:nvSpPr>
          <p:cNvPr id="2" name="Rectangle: Rounded Corners 3">
            <a:extLst>
              <a:ext uri="{FF2B5EF4-FFF2-40B4-BE49-F238E27FC236}">
                <a16:creationId xmlns:a16="http://schemas.microsoft.com/office/drawing/2014/main" id="{462F0860-915D-94E4-58B6-F3583B3D0FD7}"/>
              </a:ext>
            </a:extLst>
          </p:cNvPr>
          <p:cNvSpPr/>
          <p:nvPr/>
        </p:nvSpPr>
        <p:spPr>
          <a:xfrm>
            <a:off x="0" y="679014"/>
            <a:ext cx="12192000" cy="667444"/>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E7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Il R.E. 886/2024 prevede che il PSP offra, a titolo gratuito, al PSU di verificare che il nominativo del beneficiario corrisponda all’intestatario dell’IBAN inserito prima di effettuare il bonifico (sia SCT che SCT </a:t>
            </a:r>
            <a:r>
              <a:rPr kumimoji="0" lang="it-IT" sz="10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Inst</a:t>
            </a:r>
            <a:r>
              <a:rPr kumimoji="0" lang="it-IT" sz="1000" b="0" i="0" u="none" strike="noStrike" kern="1200" cap="none" spc="0" normalizeH="0" baseline="0" noProof="0">
                <a:ln>
                  <a:noFill/>
                </a:ln>
                <a:solidFill>
                  <a:srgbClr val="E7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su tutti i canali dove sarà possibile disporre tale tipologia di bonifici. </a:t>
            </a:r>
          </a:p>
        </p:txBody>
      </p:sp>
      <p:sp>
        <p:nvSpPr>
          <p:cNvPr id="24" name="Rectangle: Rounded Corners 23">
            <a:extLst>
              <a:ext uri="{FF2B5EF4-FFF2-40B4-BE49-F238E27FC236}">
                <a16:creationId xmlns:a16="http://schemas.microsoft.com/office/drawing/2014/main" id="{96330869-0741-B872-B00B-1D8B08D96F1C}"/>
              </a:ext>
            </a:extLst>
          </p:cNvPr>
          <p:cNvSpPr/>
          <p:nvPr/>
        </p:nvSpPr>
        <p:spPr>
          <a:xfrm>
            <a:off x="408458" y="1782437"/>
            <a:ext cx="8659376" cy="219761"/>
          </a:xfrm>
          <a:prstGeom prst="roundRect">
            <a:avLst>
              <a:gd name="adj" fmla="val 759"/>
            </a:avLst>
          </a:prstGeom>
          <a:solidFill>
            <a:srgbClr val="00276E"/>
          </a:solidFill>
          <a:ln w="28575">
            <a:solidFill>
              <a:srgbClr val="0027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VOP  ATTIVATO</a:t>
            </a:r>
          </a:p>
        </p:txBody>
      </p:sp>
      <p:grpSp>
        <p:nvGrpSpPr>
          <p:cNvPr id="29" name="Group 28">
            <a:extLst>
              <a:ext uri="{FF2B5EF4-FFF2-40B4-BE49-F238E27FC236}">
                <a16:creationId xmlns:a16="http://schemas.microsoft.com/office/drawing/2014/main" id="{654C7DFE-E2D4-BE10-D1A7-1DE76DCC81B5}"/>
              </a:ext>
            </a:extLst>
          </p:cNvPr>
          <p:cNvGrpSpPr/>
          <p:nvPr/>
        </p:nvGrpSpPr>
        <p:grpSpPr>
          <a:xfrm>
            <a:off x="408458" y="2058959"/>
            <a:ext cx="8659376" cy="586078"/>
            <a:chOff x="440275" y="1401852"/>
            <a:chExt cx="8659376" cy="586078"/>
          </a:xfrm>
        </p:grpSpPr>
        <p:sp>
          <p:nvSpPr>
            <p:cNvPr id="49" name="Rectangle 48">
              <a:extLst>
                <a:ext uri="{FF2B5EF4-FFF2-40B4-BE49-F238E27FC236}">
                  <a16:creationId xmlns:a16="http://schemas.microsoft.com/office/drawing/2014/main" id="{26751EA9-6609-BB95-F990-AC20B9963735}"/>
                </a:ext>
              </a:extLst>
            </p:cNvPr>
            <p:cNvSpPr/>
            <p:nvPr/>
          </p:nvSpPr>
          <p:spPr>
            <a:xfrm>
              <a:off x="440275" y="1401852"/>
              <a:ext cx="2750233" cy="586078"/>
            </a:xfrm>
            <a:prstGeom prst="rect">
              <a:avLst/>
            </a:prstGeom>
            <a:solidFill>
              <a:srgbClr val="DFF0FA"/>
            </a:solidFill>
            <a:ln w="19050">
              <a:solidFill>
                <a:srgbClr val="DFF0FA"/>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MATCH</a:t>
              </a:r>
            </a:p>
          </p:txBody>
        </p:sp>
        <p:sp>
          <p:nvSpPr>
            <p:cNvPr id="50" name="Rectangle 49">
              <a:extLst>
                <a:ext uri="{FF2B5EF4-FFF2-40B4-BE49-F238E27FC236}">
                  <a16:creationId xmlns:a16="http://schemas.microsoft.com/office/drawing/2014/main" id="{65133F5C-CE7D-4F95-CC73-0F2D8DBF6C06}"/>
                </a:ext>
              </a:extLst>
            </p:cNvPr>
            <p:cNvSpPr/>
            <p:nvPr/>
          </p:nvSpPr>
          <p:spPr>
            <a:xfrm>
              <a:off x="3393737" y="1401852"/>
              <a:ext cx="2750233" cy="586078"/>
            </a:xfrm>
            <a:prstGeom prst="rect">
              <a:avLst/>
            </a:prstGeom>
            <a:solidFill>
              <a:srgbClr val="2392D2"/>
            </a:solid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NO MATCH/CLOSE MATCH</a:t>
              </a:r>
            </a:p>
          </p:txBody>
        </p:sp>
        <p:sp>
          <p:nvSpPr>
            <p:cNvPr id="51" name="Rectangle 50">
              <a:extLst>
                <a:ext uri="{FF2B5EF4-FFF2-40B4-BE49-F238E27FC236}">
                  <a16:creationId xmlns:a16="http://schemas.microsoft.com/office/drawing/2014/main" id="{E2FA22D0-2A90-93B6-E145-4789D292DED5}"/>
                </a:ext>
              </a:extLst>
            </p:cNvPr>
            <p:cNvSpPr/>
            <p:nvPr/>
          </p:nvSpPr>
          <p:spPr>
            <a:xfrm>
              <a:off x="6327651" y="1401852"/>
              <a:ext cx="2772000" cy="586078"/>
            </a:xfrm>
            <a:prstGeom prst="rect">
              <a:avLst/>
            </a:prstGeom>
            <a:solidFill>
              <a:srgbClr val="003F5D"/>
            </a:solid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VERIFICATION NOT POSSIBLE</a:t>
              </a:r>
              <a:r>
                <a:rPr kumimoji="0" lang="it-IT" sz="12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0" name="Oval 29">
            <a:extLst>
              <a:ext uri="{FF2B5EF4-FFF2-40B4-BE49-F238E27FC236}">
                <a16:creationId xmlns:a16="http://schemas.microsoft.com/office/drawing/2014/main" id="{AC138085-4ED2-BE6A-F2E3-36896C4E1A89}"/>
              </a:ext>
            </a:extLst>
          </p:cNvPr>
          <p:cNvSpPr>
            <a:spLocks noChangeAspect="1"/>
          </p:cNvSpPr>
          <p:nvPr/>
        </p:nvSpPr>
        <p:spPr>
          <a:xfrm>
            <a:off x="265974" y="2058959"/>
            <a:ext cx="250144" cy="250144"/>
          </a:xfrm>
          <a:prstGeom prst="ellipse">
            <a:avLst/>
          </a:prstGeom>
          <a:solidFill>
            <a:srgbClr val="DFF0FA"/>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31" name="Oval 30">
            <a:extLst>
              <a:ext uri="{FF2B5EF4-FFF2-40B4-BE49-F238E27FC236}">
                <a16:creationId xmlns:a16="http://schemas.microsoft.com/office/drawing/2014/main" id="{36A36A78-96BB-B45B-7AAA-9CDD7FC5AAB4}"/>
              </a:ext>
            </a:extLst>
          </p:cNvPr>
          <p:cNvSpPr>
            <a:spLocks noChangeAspect="1"/>
          </p:cNvSpPr>
          <p:nvPr/>
        </p:nvSpPr>
        <p:spPr>
          <a:xfrm>
            <a:off x="3210014" y="2058959"/>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32" name="Oval 31">
            <a:extLst>
              <a:ext uri="{FF2B5EF4-FFF2-40B4-BE49-F238E27FC236}">
                <a16:creationId xmlns:a16="http://schemas.microsoft.com/office/drawing/2014/main" id="{CCEBE38A-E476-BF74-4AAD-42C05274A6E9}"/>
              </a:ext>
            </a:extLst>
          </p:cNvPr>
          <p:cNvSpPr>
            <a:spLocks noChangeAspect="1"/>
          </p:cNvSpPr>
          <p:nvPr/>
        </p:nvSpPr>
        <p:spPr>
          <a:xfrm>
            <a:off x="6186424" y="2058959"/>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cxnSp>
        <p:nvCxnSpPr>
          <p:cNvPr id="19" name="Straight Connector 32">
            <a:extLst>
              <a:ext uri="{FF2B5EF4-FFF2-40B4-BE49-F238E27FC236}">
                <a16:creationId xmlns:a16="http://schemas.microsoft.com/office/drawing/2014/main" id="{BD8F1304-52B7-44EB-3BE2-FD8CC44699AF}"/>
              </a:ext>
            </a:extLst>
          </p:cNvPr>
          <p:cNvCxnSpPr/>
          <p:nvPr/>
        </p:nvCxnSpPr>
        <p:spPr>
          <a:xfrm>
            <a:off x="3245469" y="2582170"/>
            <a:ext cx="0" cy="277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33">
            <a:extLst>
              <a:ext uri="{FF2B5EF4-FFF2-40B4-BE49-F238E27FC236}">
                <a16:creationId xmlns:a16="http://schemas.microsoft.com/office/drawing/2014/main" id="{F04D82B8-373C-AA43-B8B5-9E93BA912BB8}"/>
              </a:ext>
            </a:extLst>
          </p:cNvPr>
          <p:cNvCxnSpPr>
            <a:cxnSpLocks/>
          </p:cNvCxnSpPr>
          <p:nvPr/>
        </p:nvCxnSpPr>
        <p:spPr>
          <a:xfrm>
            <a:off x="6198404" y="2564445"/>
            <a:ext cx="0" cy="277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5528BFCA-9447-B439-F044-F6568FB83C13}"/>
              </a:ext>
            </a:extLst>
          </p:cNvPr>
          <p:cNvSpPr/>
          <p:nvPr/>
        </p:nvSpPr>
        <p:spPr>
          <a:xfrm>
            <a:off x="398095" y="2739204"/>
            <a:ext cx="2750233" cy="936000"/>
          </a:xfrm>
          <a:prstGeom prst="roundRect">
            <a:avLst>
              <a:gd name="adj" fmla="val 6934"/>
            </a:avLst>
          </a:prstGeom>
          <a:noFill/>
          <a:ln w="19050">
            <a:solidFill>
              <a:srgbClr val="DFF0FA"/>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 disposizione </a:t>
            </a:r>
          </a:p>
        </p:txBody>
      </p:sp>
      <p:sp>
        <p:nvSpPr>
          <p:cNvPr id="25" name="Rectangle: Rounded Corners 35">
            <a:extLst>
              <a:ext uri="{FF2B5EF4-FFF2-40B4-BE49-F238E27FC236}">
                <a16:creationId xmlns:a16="http://schemas.microsoft.com/office/drawing/2014/main" id="{23FF1D20-8881-71CC-9800-CE1A0D5526FE}"/>
              </a:ext>
            </a:extLst>
          </p:cNvPr>
          <p:cNvSpPr/>
          <p:nvPr/>
        </p:nvSpPr>
        <p:spPr>
          <a:xfrm>
            <a:off x="3373089" y="2739205"/>
            <a:ext cx="2750233" cy="936000"/>
          </a:xfrm>
          <a:prstGeom prst="roundRect">
            <a:avLst>
              <a:gd name="adj" fmla="val 6934"/>
            </a:avLst>
          </a:prstGeom>
          <a:no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disposizione SENZA modifiche</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assumendosi il rischio e relativa responsabilità di indirizzare i fondi verso un iban non intestato a tale nominativo</a:t>
            </a:r>
          </a:p>
        </p:txBody>
      </p:sp>
      <p:sp>
        <p:nvSpPr>
          <p:cNvPr id="26" name="Oval 36">
            <a:extLst>
              <a:ext uri="{FF2B5EF4-FFF2-40B4-BE49-F238E27FC236}">
                <a16:creationId xmlns:a16="http://schemas.microsoft.com/office/drawing/2014/main" id="{C8BEBD55-B61F-9859-3B78-220AA2B2465A}"/>
              </a:ext>
            </a:extLst>
          </p:cNvPr>
          <p:cNvSpPr>
            <a:spLocks noChangeAspect="1"/>
          </p:cNvSpPr>
          <p:nvPr/>
        </p:nvSpPr>
        <p:spPr>
          <a:xfrm>
            <a:off x="3234910" y="2710161"/>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a:t>
            </a:r>
          </a:p>
        </p:txBody>
      </p:sp>
      <p:sp>
        <p:nvSpPr>
          <p:cNvPr id="38" name="Rectangle: Rounded Corners 37">
            <a:extLst>
              <a:ext uri="{FF2B5EF4-FFF2-40B4-BE49-F238E27FC236}">
                <a16:creationId xmlns:a16="http://schemas.microsoft.com/office/drawing/2014/main" id="{0D01A3B1-4C18-6A64-7670-2B209962D2F8}"/>
              </a:ext>
            </a:extLst>
          </p:cNvPr>
          <p:cNvSpPr/>
          <p:nvPr/>
        </p:nvSpPr>
        <p:spPr>
          <a:xfrm>
            <a:off x="3366000" y="3766720"/>
            <a:ext cx="2750233" cy="936000"/>
          </a:xfrm>
          <a:prstGeom prst="roundRect">
            <a:avLst>
              <a:gd name="adj" fmla="val 6934"/>
            </a:avLst>
          </a:prstGeom>
          <a:no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decide di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MODIFICARE</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 dati della disposizione e rieffettua il VoP</a:t>
            </a:r>
          </a:p>
        </p:txBody>
      </p:sp>
      <p:sp>
        <p:nvSpPr>
          <p:cNvPr id="39" name="Oval 38">
            <a:extLst>
              <a:ext uri="{FF2B5EF4-FFF2-40B4-BE49-F238E27FC236}">
                <a16:creationId xmlns:a16="http://schemas.microsoft.com/office/drawing/2014/main" id="{82665529-C1BC-32A0-0969-1C7E555552A0}"/>
              </a:ext>
            </a:extLst>
          </p:cNvPr>
          <p:cNvSpPr>
            <a:spLocks noChangeAspect="1"/>
          </p:cNvSpPr>
          <p:nvPr/>
        </p:nvSpPr>
        <p:spPr>
          <a:xfrm>
            <a:off x="3234910" y="3766721"/>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t>
            </a:r>
          </a:p>
        </p:txBody>
      </p:sp>
      <p:sp>
        <p:nvSpPr>
          <p:cNvPr id="40" name="Rectangle: Rounded Corners 39">
            <a:extLst>
              <a:ext uri="{FF2B5EF4-FFF2-40B4-BE49-F238E27FC236}">
                <a16:creationId xmlns:a16="http://schemas.microsoft.com/office/drawing/2014/main" id="{0F1D4001-B9D1-82BD-8E68-A015CC5FD035}"/>
              </a:ext>
            </a:extLst>
          </p:cNvPr>
          <p:cNvSpPr/>
          <p:nvPr/>
        </p:nvSpPr>
        <p:spPr>
          <a:xfrm>
            <a:off x="3369543" y="4805342"/>
            <a:ext cx="2750233" cy="936000"/>
          </a:xfrm>
          <a:prstGeom prst="roundRect">
            <a:avLst>
              <a:gd name="adj" fmla="val 6934"/>
            </a:avLst>
          </a:prstGeom>
          <a:no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PROCEDE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 la disposizione</a:t>
            </a:r>
          </a:p>
        </p:txBody>
      </p:sp>
      <p:sp>
        <p:nvSpPr>
          <p:cNvPr id="41" name="Oval 40">
            <a:extLst>
              <a:ext uri="{FF2B5EF4-FFF2-40B4-BE49-F238E27FC236}">
                <a16:creationId xmlns:a16="http://schemas.microsoft.com/office/drawing/2014/main" id="{DCB0E70B-94A7-1F86-7BCB-4C9D581C33A9}"/>
              </a:ext>
            </a:extLst>
          </p:cNvPr>
          <p:cNvSpPr>
            <a:spLocks noChangeAspect="1"/>
          </p:cNvSpPr>
          <p:nvPr/>
        </p:nvSpPr>
        <p:spPr>
          <a:xfrm>
            <a:off x="3234910" y="4769203"/>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44" name="Rectangle: Rounded Corners 43">
            <a:extLst>
              <a:ext uri="{FF2B5EF4-FFF2-40B4-BE49-F238E27FC236}">
                <a16:creationId xmlns:a16="http://schemas.microsoft.com/office/drawing/2014/main" id="{3E9E4F48-46CC-3CAB-EB70-F531AC9C4629}"/>
              </a:ext>
            </a:extLst>
          </p:cNvPr>
          <p:cNvSpPr/>
          <p:nvPr/>
        </p:nvSpPr>
        <p:spPr>
          <a:xfrm>
            <a:off x="9184284" y="1782437"/>
            <a:ext cx="2741742" cy="869680"/>
          </a:xfrm>
          <a:prstGeom prst="roundRect">
            <a:avLst>
              <a:gd name="adj" fmla="val 759"/>
            </a:avLst>
          </a:prstGeom>
          <a:solidFill>
            <a:srgbClr val="E5EAEB"/>
          </a:solidFill>
          <a:ln w="19050">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è previsto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ai sensi normativi che il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cliente possa rinunciare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 </a:t>
            </a:r>
            <a:r>
              <a:rPr kumimoji="0" lang="it-IT" sz="10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Verification</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of </a:t>
            </a:r>
            <a:r>
              <a:rPr kumimoji="0" lang="it-IT" sz="10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Payee</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 singole disposizioni di pagamento</a:t>
            </a:r>
          </a:p>
        </p:txBody>
      </p:sp>
      <p:sp>
        <p:nvSpPr>
          <p:cNvPr id="45" name="Rectangle: Rounded Corners 44">
            <a:extLst>
              <a:ext uri="{FF2B5EF4-FFF2-40B4-BE49-F238E27FC236}">
                <a16:creationId xmlns:a16="http://schemas.microsoft.com/office/drawing/2014/main" id="{E0E7CBA2-CE56-47A2-8C40-56C39674E5EA}"/>
              </a:ext>
            </a:extLst>
          </p:cNvPr>
          <p:cNvSpPr/>
          <p:nvPr/>
        </p:nvSpPr>
        <p:spPr>
          <a:xfrm>
            <a:off x="6317601" y="2730398"/>
            <a:ext cx="2750233" cy="936000"/>
          </a:xfrm>
          <a:prstGeom prst="roundRect">
            <a:avLst>
              <a:gd name="adj" fmla="val 6934"/>
            </a:avLst>
          </a:prstGeom>
          <a:no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 disposizione senza  effettuare il VoP. assumendosi il rischio di indirizzare i fondi verso un iban non intestato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tale nominativo</a:t>
            </a:r>
          </a:p>
        </p:txBody>
      </p:sp>
      <p:sp>
        <p:nvSpPr>
          <p:cNvPr id="27" name="Rectangle: Rounded Corners 46">
            <a:extLst>
              <a:ext uri="{FF2B5EF4-FFF2-40B4-BE49-F238E27FC236}">
                <a16:creationId xmlns:a16="http://schemas.microsoft.com/office/drawing/2014/main" id="{1DB87F7F-7114-3FA7-3A31-BA24208EA6A2}"/>
              </a:ext>
            </a:extLst>
          </p:cNvPr>
          <p:cNvSpPr/>
          <p:nvPr/>
        </p:nvSpPr>
        <p:spPr>
          <a:xfrm>
            <a:off x="6317601" y="3764987"/>
            <a:ext cx="2750233" cy="936000"/>
          </a:xfrm>
          <a:prstGeom prst="roundRect">
            <a:avLst>
              <a:gd name="adj" fmla="val 6934"/>
            </a:avLst>
          </a:prstGeom>
          <a:no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AUTORIZZA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 disposizione ma ne inserisce una nuova.</a:t>
            </a:r>
          </a:p>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seguito dell’inserimento di una nuova disposizione si dovrà effettuare il </a:t>
            </a:r>
            <a:r>
              <a:rPr kumimoji="0" lang="it-IT"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VoP</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2" name="Rettangolo 51">
            <a:extLst>
              <a:ext uri="{FF2B5EF4-FFF2-40B4-BE49-F238E27FC236}">
                <a16:creationId xmlns:a16="http://schemas.microsoft.com/office/drawing/2014/main" id="{3F13F191-D9C7-CBFE-5F31-D84B56E64076}"/>
              </a:ext>
            </a:extLst>
          </p:cNvPr>
          <p:cNvSpPr/>
          <p:nvPr/>
        </p:nvSpPr>
        <p:spPr>
          <a:xfrm>
            <a:off x="6311496" y="5891308"/>
            <a:ext cx="2813817" cy="667445"/>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0" cap="none" spc="0" normalizeH="0" baseline="30000" noProof="0">
                <a:ln>
                  <a:noFill/>
                </a:ln>
                <a:solidFill>
                  <a:srgbClr val="E7E6E6">
                    <a:lumMod val="10000"/>
                  </a:srgbClr>
                </a:solidFill>
                <a:effectLst/>
                <a:uLnTx/>
                <a:uFillTx/>
                <a:latin typeface="Arial"/>
                <a:ea typeface="+mn-ea"/>
                <a:cs typeface="+mn-cs"/>
                <a:sym typeface="Arial"/>
              </a:rPr>
              <a:t>1</a:t>
            </a:r>
            <a:r>
              <a:rPr kumimoji="0" lang="it-IT" sz="1100" b="0" i="0" u="none" strike="noStrike" kern="0" cap="none" spc="0" normalizeH="0" baseline="0" noProof="0">
                <a:ln>
                  <a:noFill/>
                </a:ln>
                <a:solidFill>
                  <a:srgbClr val="E7E6E6">
                    <a:lumMod val="10000"/>
                  </a:srgbClr>
                </a:solidFill>
                <a:effectLst/>
                <a:uLnTx/>
                <a:uFillTx/>
                <a:latin typeface="Arial"/>
                <a:ea typeface="+mn-ea"/>
                <a:cs typeface="+mn-cs"/>
                <a:sym typeface="Arial"/>
              </a:rPr>
              <a:t> </a:t>
            </a:r>
            <a:r>
              <a:rPr kumimoji="0" lang="it-IT" sz="800" b="0" i="0" u="none" strike="noStrike" kern="0" cap="none" spc="0" normalizeH="0" baseline="0" noProof="0">
                <a:ln>
                  <a:noFill/>
                </a:ln>
                <a:solidFill>
                  <a:srgbClr val="E7E6E6">
                    <a:lumMod val="10000"/>
                  </a:srgbClr>
                </a:solidFill>
                <a:effectLst/>
                <a:uLnTx/>
                <a:uFillTx/>
                <a:latin typeface="Arial"/>
                <a:ea typeface="+mn-ea"/>
                <a:cs typeface="+mn-cs"/>
                <a:sym typeface="Arial"/>
              </a:rPr>
              <a:t>Potrebbe essere di tre tipi:</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Disservizio banca beneficiaria</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Disservizio sistemi BCC Iccrea</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obbligatorietà per la banca beneficiaria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100" b="0" i="0" u="none" strike="noStrike" kern="0" cap="none" spc="0" normalizeH="0" baseline="0" noProof="0">
              <a:ln>
                <a:noFill/>
              </a:ln>
              <a:solidFill>
                <a:srgbClr val="E7E6E6">
                  <a:lumMod val="10000"/>
                </a:srgbClr>
              </a:solidFill>
              <a:effectLst/>
              <a:uLnTx/>
              <a:uFillTx/>
              <a:latin typeface="Arial"/>
              <a:ea typeface="+mn-ea"/>
              <a:cs typeface="+mn-cs"/>
              <a:sym typeface="Arial"/>
            </a:endParaRPr>
          </a:p>
        </p:txBody>
      </p:sp>
      <p:sp>
        <p:nvSpPr>
          <p:cNvPr id="43" name="Oval 42">
            <a:extLst>
              <a:ext uri="{FF2B5EF4-FFF2-40B4-BE49-F238E27FC236}">
                <a16:creationId xmlns:a16="http://schemas.microsoft.com/office/drawing/2014/main" id="{5D17A919-A5E2-47C2-8775-C503DBF7BBBB}"/>
              </a:ext>
            </a:extLst>
          </p:cNvPr>
          <p:cNvSpPr>
            <a:spLocks noChangeAspect="1"/>
          </p:cNvSpPr>
          <p:nvPr/>
        </p:nvSpPr>
        <p:spPr>
          <a:xfrm>
            <a:off x="6167924" y="2703070"/>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a:t>
            </a:r>
          </a:p>
        </p:txBody>
      </p:sp>
      <p:sp>
        <p:nvSpPr>
          <p:cNvPr id="46" name="Oval 45">
            <a:extLst>
              <a:ext uri="{FF2B5EF4-FFF2-40B4-BE49-F238E27FC236}">
                <a16:creationId xmlns:a16="http://schemas.microsoft.com/office/drawing/2014/main" id="{DAC4E92C-2628-D8AF-306F-1CD6A1E8869A}"/>
              </a:ext>
            </a:extLst>
          </p:cNvPr>
          <p:cNvSpPr>
            <a:spLocks noChangeAspect="1"/>
          </p:cNvSpPr>
          <p:nvPr/>
        </p:nvSpPr>
        <p:spPr>
          <a:xfrm>
            <a:off x="6167924" y="3730585"/>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t>
            </a:r>
          </a:p>
        </p:txBody>
      </p:sp>
    </p:spTree>
    <p:extLst>
      <p:ext uri="{BB962C8B-B14F-4D97-AF65-F5344CB8AC3E}">
        <p14:creationId xmlns:p14="http://schemas.microsoft.com/office/powerpoint/2010/main" val="170547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84B4-9410-FD0E-4540-092FB17777F1}"/>
            </a:ext>
          </a:extLst>
        </p:cNvPr>
        <p:cNvGrpSpPr/>
        <p:nvPr/>
      </p:nvGrpSpPr>
      <p:grpSpPr>
        <a:xfrm>
          <a:off x="0" y="0"/>
          <a:ext cx="0" cy="0"/>
          <a:chOff x="0" y="0"/>
          <a:chExt cx="0" cy="0"/>
        </a:xfrm>
      </p:grpSpPr>
      <p:sp>
        <p:nvSpPr>
          <p:cNvPr id="9" name="Segnaposto numero diapositiva 3">
            <a:extLst>
              <a:ext uri="{FF2B5EF4-FFF2-40B4-BE49-F238E27FC236}">
                <a16:creationId xmlns:a16="http://schemas.microsoft.com/office/drawing/2014/main" id="{0D4C606B-B852-13D2-1FDE-E3B61FC488E4}"/>
              </a:ext>
            </a:extLst>
          </p:cNvPr>
          <p:cNvSpPr txBox="1">
            <a:spLocks/>
          </p:cNvSpPr>
          <p:nvPr/>
        </p:nvSpPr>
        <p:spPr>
          <a:xfrm>
            <a:off x="10106623" y="6225031"/>
            <a:ext cx="1327759" cy="365125"/>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0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21" name="Titolo 2">
            <a:extLst>
              <a:ext uri="{FF2B5EF4-FFF2-40B4-BE49-F238E27FC236}">
                <a16:creationId xmlns:a16="http://schemas.microsoft.com/office/drawing/2014/main" id="{1C68AC13-EB8E-FDC0-B86D-F869FEA1F1E1}"/>
              </a:ext>
            </a:extLst>
          </p:cNvPr>
          <p:cNvSpPr txBox="1">
            <a:spLocks/>
          </p:cNvSpPr>
          <p:nvPr/>
        </p:nvSpPr>
        <p:spPr>
          <a:xfrm>
            <a:off x="239177" y="216412"/>
            <a:ext cx="11277600" cy="334099"/>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3493"/>
                </a:solidFill>
                <a:effectLst/>
                <a:uLnTx/>
                <a:uFillTx/>
                <a:latin typeface="Arial"/>
                <a:ea typeface="+mj-ea"/>
                <a:cs typeface="Arial"/>
              </a:rPr>
              <a:t>Focus: VoP Imprese</a:t>
            </a:r>
            <a:endParaRPr kumimoji="0" lang="it-IT" sz="2400" b="1" i="1" u="none" strike="noStrike" kern="1200" cap="none" spc="0" normalizeH="0" baseline="0" noProof="0">
              <a:ln>
                <a:noFill/>
              </a:ln>
              <a:solidFill>
                <a:srgbClr val="FF0000"/>
              </a:solidFill>
              <a:effectLst/>
              <a:highlight>
                <a:srgbClr val="FFFF00"/>
              </a:highlight>
              <a:uLnTx/>
              <a:uFillTx/>
              <a:latin typeface="Arial"/>
              <a:ea typeface="+mj-ea"/>
              <a:cs typeface="Arial"/>
            </a:endParaRPr>
          </a:p>
        </p:txBody>
      </p:sp>
      <p:cxnSp>
        <p:nvCxnSpPr>
          <p:cNvPr id="3" name="Straight Connector 1">
            <a:extLst>
              <a:ext uri="{FF2B5EF4-FFF2-40B4-BE49-F238E27FC236}">
                <a16:creationId xmlns:a16="http://schemas.microsoft.com/office/drawing/2014/main" id="{B66A14CD-988E-33CB-14E5-2E3F97CA0BF2}"/>
              </a:ext>
            </a:extLst>
          </p:cNvPr>
          <p:cNvCxnSpPr>
            <a:cxnSpLocks/>
          </p:cNvCxnSpPr>
          <p:nvPr/>
        </p:nvCxnSpPr>
        <p:spPr>
          <a:xfrm>
            <a:off x="3245469" y="2228216"/>
            <a:ext cx="0" cy="277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Rectangle: Rounded Corners 24">
            <a:extLst>
              <a:ext uri="{FF2B5EF4-FFF2-40B4-BE49-F238E27FC236}">
                <a16:creationId xmlns:a16="http://schemas.microsoft.com/office/drawing/2014/main" id="{6603DAD0-4F27-AB55-69B5-4A3EDCDF6FFD}"/>
              </a:ext>
            </a:extLst>
          </p:cNvPr>
          <p:cNvSpPr/>
          <p:nvPr/>
        </p:nvSpPr>
        <p:spPr>
          <a:xfrm>
            <a:off x="9224039" y="1444378"/>
            <a:ext cx="2620288" cy="244408"/>
          </a:xfrm>
          <a:prstGeom prst="roundRect">
            <a:avLst>
              <a:gd name="adj" fmla="val 759"/>
            </a:avLst>
          </a:prstGeom>
          <a:solidFill>
            <a:schemeClr val="bg1">
              <a:lumMod val="95000"/>
            </a:schemeClr>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VOP DISATTIVATO</a:t>
            </a:r>
          </a:p>
        </p:txBody>
      </p:sp>
      <p:sp>
        <p:nvSpPr>
          <p:cNvPr id="77" name="Rectangle 76">
            <a:extLst>
              <a:ext uri="{FF2B5EF4-FFF2-40B4-BE49-F238E27FC236}">
                <a16:creationId xmlns:a16="http://schemas.microsoft.com/office/drawing/2014/main" id="{26751EA9-6609-BB95-F990-AC20B9963735}"/>
              </a:ext>
            </a:extLst>
          </p:cNvPr>
          <p:cNvSpPr/>
          <p:nvPr/>
        </p:nvSpPr>
        <p:spPr>
          <a:xfrm>
            <a:off x="348530" y="1729810"/>
            <a:ext cx="2750233" cy="586078"/>
          </a:xfrm>
          <a:prstGeom prst="rect">
            <a:avLst/>
          </a:prstGeom>
          <a:solidFill>
            <a:srgbClr val="DFF0FA"/>
          </a:solidFill>
          <a:ln w="19050">
            <a:solidFill>
              <a:srgbClr val="DFF0FA"/>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MATCH DI TUTTE LE OPERAZIONI IN DISTINTA</a:t>
            </a:r>
          </a:p>
        </p:txBody>
      </p:sp>
      <p:sp>
        <p:nvSpPr>
          <p:cNvPr id="78" name="Rectangle 77">
            <a:extLst>
              <a:ext uri="{FF2B5EF4-FFF2-40B4-BE49-F238E27FC236}">
                <a16:creationId xmlns:a16="http://schemas.microsoft.com/office/drawing/2014/main" id="{65133F5C-CE7D-4F95-CC73-0F2D8DBF6C06}"/>
              </a:ext>
            </a:extLst>
          </p:cNvPr>
          <p:cNvSpPr/>
          <p:nvPr/>
        </p:nvSpPr>
        <p:spPr>
          <a:xfrm>
            <a:off x="3301992" y="1729810"/>
            <a:ext cx="2750233" cy="586078"/>
          </a:xfrm>
          <a:prstGeom prst="rect">
            <a:avLst/>
          </a:prstGeom>
          <a:solidFill>
            <a:srgbClr val="2392D2"/>
          </a:solid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NO MATCH/CLOSE MATCH DI TUTTE O ALCUNE OPERAZIONI IN DISTINTA</a:t>
            </a:r>
          </a:p>
        </p:txBody>
      </p:sp>
      <p:sp>
        <p:nvSpPr>
          <p:cNvPr id="79" name="Rectangle 78">
            <a:extLst>
              <a:ext uri="{FF2B5EF4-FFF2-40B4-BE49-F238E27FC236}">
                <a16:creationId xmlns:a16="http://schemas.microsoft.com/office/drawing/2014/main" id="{E2FA22D0-2A90-93B6-E145-4789D292DED5}"/>
              </a:ext>
            </a:extLst>
          </p:cNvPr>
          <p:cNvSpPr/>
          <p:nvPr/>
        </p:nvSpPr>
        <p:spPr>
          <a:xfrm>
            <a:off x="6235906" y="1729810"/>
            <a:ext cx="2772000" cy="586078"/>
          </a:xfrm>
          <a:prstGeom prst="rect">
            <a:avLst/>
          </a:prstGeom>
          <a:solidFill>
            <a:srgbClr val="003F5D"/>
          </a:solid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VERIFICATION NOT POSSIBLE </a:t>
            </a:r>
            <a:r>
              <a:rPr kumimoji="0" lang="it-IT" sz="11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DI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TUTTE O ALCUNE OPERAZIONI IN DISTINTA</a:t>
            </a:r>
          </a:p>
        </p:txBody>
      </p:sp>
      <p:sp>
        <p:nvSpPr>
          <p:cNvPr id="5" name="Oval 26">
            <a:extLst>
              <a:ext uri="{FF2B5EF4-FFF2-40B4-BE49-F238E27FC236}">
                <a16:creationId xmlns:a16="http://schemas.microsoft.com/office/drawing/2014/main" id="{AC138085-4ED2-BE6A-F2E3-36896C4E1A89}"/>
              </a:ext>
            </a:extLst>
          </p:cNvPr>
          <p:cNvSpPr>
            <a:spLocks noChangeAspect="1"/>
          </p:cNvSpPr>
          <p:nvPr/>
        </p:nvSpPr>
        <p:spPr>
          <a:xfrm>
            <a:off x="206046" y="1722730"/>
            <a:ext cx="250144" cy="250144"/>
          </a:xfrm>
          <a:prstGeom prst="ellipse">
            <a:avLst/>
          </a:prstGeom>
          <a:solidFill>
            <a:srgbClr val="DFF0FA"/>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6" name="Oval 27">
            <a:extLst>
              <a:ext uri="{FF2B5EF4-FFF2-40B4-BE49-F238E27FC236}">
                <a16:creationId xmlns:a16="http://schemas.microsoft.com/office/drawing/2014/main" id="{36A36A78-96BB-B45B-7AAA-9CDD7FC5AAB4}"/>
              </a:ext>
            </a:extLst>
          </p:cNvPr>
          <p:cNvSpPr>
            <a:spLocks noChangeAspect="1"/>
          </p:cNvSpPr>
          <p:nvPr/>
        </p:nvSpPr>
        <p:spPr>
          <a:xfrm>
            <a:off x="3150086" y="1722730"/>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52" name="Oval 51">
            <a:extLst>
              <a:ext uri="{FF2B5EF4-FFF2-40B4-BE49-F238E27FC236}">
                <a16:creationId xmlns:a16="http://schemas.microsoft.com/office/drawing/2014/main" id="{CCEBE38A-E476-BF74-4AAD-42C05274A6E9}"/>
              </a:ext>
            </a:extLst>
          </p:cNvPr>
          <p:cNvSpPr>
            <a:spLocks noChangeAspect="1"/>
          </p:cNvSpPr>
          <p:nvPr/>
        </p:nvSpPr>
        <p:spPr>
          <a:xfrm>
            <a:off x="6126496" y="1722730"/>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53" name="Rectangle: Rounded Corners 52">
            <a:extLst>
              <a:ext uri="{FF2B5EF4-FFF2-40B4-BE49-F238E27FC236}">
                <a16:creationId xmlns:a16="http://schemas.microsoft.com/office/drawing/2014/main" id="{C9E4EC3B-C367-1D23-AEDC-9D0F4036B948}"/>
              </a:ext>
            </a:extLst>
          </p:cNvPr>
          <p:cNvSpPr/>
          <p:nvPr/>
        </p:nvSpPr>
        <p:spPr>
          <a:xfrm>
            <a:off x="9224039" y="1729810"/>
            <a:ext cx="2620288" cy="586078"/>
          </a:xfrm>
          <a:prstGeom prst="roundRect">
            <a:avLst>
              <a:gd name="adj" fmla="val 759"/>
            </a:avLst>
          </a:prstGeom>
          <a:solidFill>
            <a:schemeClr val="bg1">
              <a:lumMod val="7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DISATTIVA IL SERVIZIO VOP CON POSSIBILITÀ DI RIATTIVAZIONE </a:t>
            </a:r>
          </a:p>
        </p:txBody>
      </p:sp>
      <p:cxnSp>
        <p:nvCxnSpPr>
          <p:cNvPr id="55" name="Straight Connector 54">
            <a:extLst>
              <a:ext uri="{FF2B5EF4-FFF2-40B4-BE49-F238E27FC236}">
                <a16:creationId xmlns:a16="http://schemas.microsoft.com/office/drawing/2014/main" id="{F04D82B8-373C-AA43-B8B5-9E93BA912BB8}"/>
              </a:ext>
            </a:extLst>
          </p:cNvPr>
          <p:cNvCxnSpPr>
            <a:cxnSpLocks/>
          </p:cNvCxnSpPr>
          <p:nvPr/>
        </p:nvCxnSpPr>
        <p:spPr>
          <a:xfrm>
            <a:off x="6138476" y="2228216"/>
            <a:ext cx="0" cy="3780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751557D-143A-A512-12AD-E9D325131FD1}"/>
              </a:ext>
            </a:extLst>
          </p:cNvPr>
          <p:cNvCxnSpPr>
            <a:cxnSpLocks/>
          </p:cNvCxnSpPr>
          <p:nvPr/>
        </p:nvCxnSpPr>
        <p:spPr>
          <a:xfrm>
            <a:off x="9084998" y="1421889"/>
            <a:ext cx="0" cy="456561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BFA5077-06B5-6054-DC1B-24CDE30848D8}"/>
              </a:ext>
            </a:extLst>
          </p:cNvPr>
          <p:cNvSpPr>
            <a:spLocks noChangeAspect="1"/>
          </p:cNvSpPr>
          <p:nvPr/>
        </p:nvSpPr>
        <p:spPr>
          <a:xfrm>
            <a:off x="9111291" y="1620434"/>
            <a:ext cx="250144" cy="250144"/>
          </a:xfrm>
          <a:prstGeom prst="ellipse">
            <a:avLst/>
          </a:prstGeom>
          <a:solidFill>
            <a:schemeClr val="bg1">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58" name="Rectangle: Rounded Corners 57">
            <a:extLst>
              <a:ext uri="{FF2B5EF4-FFF2-40B4-BE49-F238E27FC236}">
                <a16:creationId xmlns:a16="http://schemas.microsoft.com/office/drawing/2014/main" id="{5528BFCA-9447-B439-F044-F6568FB83C13}"/>
              </a:ext>
            </a:extLst>
          </p:cNvPr>
          <p:cNvSpPr/>
          <p:nvPr/>
        </p:nvSpPr>
        <p:spPr>
          <a:xfrm>
            <a:off x="365151" y="2395613"/>
            <a:ext cx="2750233" cy="810000"/>
          </a:xfrm>
          <a:prstGeom prst="roundRect">
            <a:avLst>
              <a:gd name="adj" fmla="val 6934"/>
            </a:avLst>
          </a:prstGeom>
          <a:noFill/>
          <a:ln w="19050">
            <a:solidFill>
              <a:srgbClr val="DFF0FA"/>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 distinta </a:t>
            </a:r>
          </a:p>
        </p:txBody>
      </p:sp>
      <p:sp>
        <p:nvSpPr>
          <p:cNvPr id="59" name="Rectangle: Rounded Corners 58">
            <a:extLst>
              <a:ext uri="{FF2B5EF4-FFF2-40B4-BE49-F238E27FC236}">
                <a16:creationId xmlns:a16="http://schemas.microsoft.com/office/drawing/2014/main" id="{23FF1D20-8881-71CC-9800-CE1A0D5526FE}"/>
              </a:ext>
            </a:extLst>
          </p:cNvPr>
          <p:cNvSpPr/>
          <p:nvPr/>
        </p:nvSpPr>
        <p:spPr>
          <a:xfrm>
            <a:off x="3313161" y="2402977"/>
            <a:ext cx="2750233" cy="810000"/>
          </a:xfrm>
          <a:prstGeom prst="roundRect">
            <a:avLst>
              <a:gd name="adj" fmla="val 6934"/>
            </a:avLst>
          </a:prstGeom>
          <a:no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distinta SENZA modifiche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assumendosi il rischio e relativa responsabilità di indirizzare i fondi verso un iban non intestato a tale nominativo</a:t>
            </a:r>
            <a:endPar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Oval 59">
            <a:extLst>
              <a:ext uri="{FF2B5EF4-FFF2-40B4-BE49-F238E27FC236}">
                <a16:creationId xmlns:a16="http://schemas.microsoft.com/office/drawing/2014/main" id="{C8BEBD55-B61F-9859-3B78-220AA2B2465A}"/>
              </a:ext>
            </a:extLst>
          </p:cNvPr>
          <p:cNvSpPr>
            <a:spLocks noChangeAspect="1"/>
          </p:cNvSpPr>
          <p:nvPr/>
        </p:nvSpPr>
        <p:spPr>
          <a:xfrm>
            <a:off x="3174982" y="2373932"/>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a:t>
            </a:r>
          </a:p>
        </p:txBody>
      </p:sp>
      <p:sp>
        <p:nvSpPr>
          <p:cNvPr id="61" name="Rectangle: Rounded Corners 60">
            <a:extLst>
              <a:ext uri="{FF2B5EF4-FFF2-40B4-BE49-F238E27FC236}">
                <a16:creationId xmlns:a16="http://schemas.microsoft.com/office/drawing/2014/main" id="{0D01A3B1-4C18-6A64-7670-2B209962D2F8}"/>
              </a:ext>
            </a:extLst>
          </p:cNvPr>
          <p:cNvSpPr/>
          <p:nvPr/>
        </p:nvSpPr>
        <p:spPr>
          <a:xfrm>
            <a:off x="3306072" y="3329908"/>
            <a:ext cx="2750233" cy="810000"/>
          </a:xfrm>
          <a:prstGeom prst="roundRect">
            <a:avLst>
              <a:gd name="adj" fmla="val 6934"/>
            </a:avLst>
          </a:prstGeom>
          <a:no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decide di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SFILARE/MODIFICARE</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nella distinta le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operazioni</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che risultano in no match/close match 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il resto</a:t>
            </a:r>
          </a:p>
        </p:txBody>
      </p:sp>
      <p:sp>
        <p:nvSpPr>
          <p:cNvPr id="62" name="Oval 61">
            <a:extLst>
              <a:ext uri="{FF2B5EF4-FFF2-40B4-BE49-F238E27FC236}">
                <a16:creationId xmlns:a16="http://schemas.microsoft.com/office/drawing/2014/main" id="{82665529-C1BC-32A0-0969-1C7E555552A0}"/>
              </a:ext>
            </a:extLst>
          </p:cNvPr>
          <p:cNvSpPr>
            <a:spLocks noChangeAspect="1"/>
          </p:cNvSpPr>
          <p:nvPr/>
        </p:nvSpPr>
        <p:spPr>
          <a:xfrm>
            <a:off x="3174982" y="3329908"/>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t>
            </a:r>
          </a:p>
        </p:txBody>
      </p:sp>
      <p:sp>
        <p:nvSpPr>
          <p:cNvPr id="63" name="Rectangle: Rounded Corners 62">
            <a:extLst>
              <a:ext uri="{FF2B5EF4-FFF2-40B4-BE49-F238E27FC236}">
                <a16:creationId xmlns:a16="http://schemas.microsoft.com/office/drawing/2014/main" id="{0F1D4001-B9D1-82BD-8E68-A015CC5FD035}"/>
              </a:ext>
            </a:extLst>
          </p:cNvPr>
          <p:cNvSpPr/>
          <p:nvPr/>
        </p:nvSpPr>
        <p:spPr>
          <a:xfrm>
            <a:off x="3309615" y="4258802"/>
            <a:ext cx="2750233" cy="810000"/>
          </a:xfrm>
          <a:prstGeom prst="roundRect">
            <a:avLst>
              <a:gd name="adj" fmla="val 6934"/>
            </a:avLst>
          </a:prstGeom>
          <a:noFill/>
          <a:ln w="19050">
            <a:solidFill>
              <a:srgbClr val="2392D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AUTORIZZA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 distinta ma ne inserisce una nuova.</a:t>
            </a:r>
          </a:p>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seguito dell’inserimento di una nuova distinta si dovrà effettuare il </a:t>
            </a:r>
            <a:r>
              <a:rPr kumimoji="0" lang="it-IT"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VoP</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64" name="Oval 63">
            <a:extLst>
              <a:ext uri="{FF2B5EF4-FFF2-40B4-BE49-F238E27FC236}">
                <a16:creationId xmlns:a16="http://schemas.microsoft.com/office/drawing/2014/main" id="{DCB0E70B-94A7-1F86-7BCB-4C9D581C33A9}"/>
              </a:ext>
            </a:extLst>
          </p:cNvPr>
          <p:cNvSpPr>
            <a:spLocks noChangeAspect="1"/>
          </p:cNvSpPr>
          <p:nvPr/>
        </p:nvSpPr>
        <p:spPr>
          <a:xfrm>
            <a:off x="3174982" y="4222662"/>
            <a:ext cx="250144" cy="250144"/>
          </a:xfrm>
          <a:prstGeom prst="ellipse">
            <a:avLst/>
          </a:prstGeom>
          <a:solidFill>
            <a:srgbClr val="2392D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67" name="Rectangle: Rounded Corners 66">
            <a:extLst>
              <a:ext uri="{FF2B5EF4-FFF2-40B4-BE49-F238E27FC236}">
                <a16:creationId xmlns:a16="http://schemas.microsoft.com/office/drawing/2014/main" id="{E8309C8E-49DA-0BF1-A4AF-C8DF641D7492}"/>
              </a:ext>
            </a:extLst>
          </p:cNvPr>
          <p:cNvSpPr/>
          <p:nvPr/>
        </p:nvSpPr>
        <p:spPr>
          <a:xfrm>
            <a:off x="9224039" y="2406518"/>
            <a:ext cx="2620288" cy="3580985"/>
          </a:xfrm>
          <a:prstGeom prst="roundRect">
            <a:avLst>
              <a:gd name="adj" fmla="val 3057"/>
            </a:avLst>
          </a:prstGeom>
          <a:noFill/>
          <a:ln w="19050">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0975" marR="0" lvl="1" indent="-952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tramite apposito flag,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disabilita il servizio VoP.</a:t>
            </a:r>
            <a:endPar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80975" marR="0" lvl="1" indent="-952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 la disabilitazione da home banking e Open banking sarà richiesta la conferma tramite SCA. Da sportello sarà richiesta la firma di un modulo.</a:t>
            </a:r>
          </a:p>
          <a:p>
            <a:pPr marL="180975" marR="0" lvl="1" indent="-952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Disabilitando il servizio alla presentazione delle distinte non sarà effettuato il controllo di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coerenza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tra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IBAN e nominativo del beneficiario.</a:t>
            </a:r>
          </a:p>
          <a:p>
            <a:pPr marL="180975" marR="0" lvl="1" indent="-952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 distinta, a seguito dell’autorizzazione da parte del cliente, viene elaborata seguendo l’iter standard in base alla tipologia di distinta se SCT ordinario o </a:t>
            </a:r>
            <a:r>
              <a:rPr kumimoji="0" lang="it-IT"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Inst</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180975" marR="0" lvl="1" indent="-952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 cliente sarà garantita la possibilità di riattivare il servizio in qualsiasi momento con le stesse modalità di autenticazione previste per la disattivazione</a:t>
            </a:r>
          </a:p>
        </p:txBody>
      </p:sp>
      <p:sp>
        <p:nvSpPr>
          <p:cNvPr id="70" name="Rectangle: Rounded Corners 69">
            <a:extLst>
              <a:ext uri="{FF2B5EF4-FFF2-40B4-BE49-F238E27FC236}">
                <a16:creationId xmlns:a16="http://schemas.microsoft.com/office/drawing/2014/main" id="{B1870777-FE8F-14A4-F8F3-3F5B1A416EF6}"/>
              </a:ext>
            </a:extLst>
          </p:cNvPr>
          <p:cNvSpPr/>
          <p:nvPr/>
        </p:nvSpPr>
        <p:spPr>
          <a:xfrm>
            <a:off x="6238798" y="2408860"/>
            <a:ext cx="2750233" cy="810000"/>
          </a:xfrm>
          <a:prstGeom prst="roundRect">
            <a:avLst>
              <a:gd name="adj" fmla="val 6934"/>
            </a:avLst>
          </a:prstGeom>
          <a:no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 distinta senza  effettuare il VoP assumendosi il rischio e relativa responsabilità di indirizzare i fondi verso un iban non intestato a tale nominativo</a:t>
            </a:r>
          </a:p>
        </p:txBody>
      </p:sp>
      <p:sp>
        <p:nvSpPr>
          <p:cNvPr id="71" name="Oval 70">
            <a:extLst>
              <a:ext uri="{FF2B5EF4-FFF2-40B4-BE49-F238E27FC236}">
                <a16:creationId xmlns:a16="http://schemas.microsoft.com/office/drawing/2014/main" id="{E66E7E62-D445-8DF5-E762-C1F52C43745A}"/>
              </a:ext>
            </a:extLst>
          </p:cNvPr>
          <p:cNvSpPr>
            <a:spLocks noChangeAspect="1"/>
          </p:cNvSpPr>
          <p:nvPr/>
        </p:nvSpPr>
        <p:spPr>
          <a:xfrm>
            <a:off x="6089121" y="2372720"/>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a:t>
            </a:r>
          </a:p>
        </p:txBody>
      </p:sp>
      <p:sp>
        <p:nvSpPr>
          <p:cNvPr id="72" name="Rectangle: Rounded Corners 71">
            <a:extLst>
              <a:ext uri="{FF2B5EF4-FFF2-40B4-BE49-F238E27FC236}">
                <a16:creationId xmlns:a16="http://schemas.microsoft.com/office/drawing/2014/main" id="{D0B13B45-9B4A-B4F5-ECC7-8F4C75B77E01}"/>
              </a:ext>
            </a:extLst>
          </p:cNvPr>
          <p:cNvSpPr/>
          <p:nvPr/>
        </p:nvSpPr>
        <p:spPr>
          <a:xfrm>
            <a:off x="6238798" y="3333721"/>
            <a:ext cx="2750233" cy="810000"/>
          </a:xfrm>
          <a:prstGeom prst="roundRect">
            <a:avLst>
              <a:gd name="adj" fmla="val 6934"/>
            </a:avLst>
          </a:prstGeom>
          <a:no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decide di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SFILARE/MODIFICARE</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nella distinta le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operazioni</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per cui non è stato possibile effettuare il </a:t>
            </a:r>
            <a:r>
              <a:rPr kumimoji="0" lang="it-IT"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VoP</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AUTORIZZA</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il resto</a:t>
            </a:r>
          </a:p>
        </p:txBody>
      </p:sp>
      <p:sp>
        <p:nvSpPr>
          <p:cNvPr id="73" name="Oval 72">
            <a:extLst>
              <a:ext uri="{FF2B5EF4-FFF2-40B4-BE49-F238E27FC236}">
                <a16:creationId xmlns:a16="http://schemas.microsoft.com/office/drawing/2014/main" id="{DFB4D2F9-2C69-ED8E-0DF3-9C0332B537A5}"/>
              </a:ext>
            </a:extLst>
          </p:cNvPr>
          <p:cNvSpPr>
            <a:spLocks noChangeAspect="1"/>
          </p:cNvSpPr>
          <p:nvPr/>
        </p:nvSpPr>
        <p:spPr>
          <a:xfrm>
            <a:off x="6089121" y="3297581"/>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t>
            </a:r>
          </a:p>
        </p:txBody>
      </p:sp>
      <p:sp>
        <p:nvSpPr>
          <p:cNvPr id="74" name="Rectangle: Rounded Corners 73">
            <a:extLst>
              <a:ext uri="{FF2B5EF4-FFF2-40B4-BE49-F238E27FC236}">
                <a16:creationId xmlns:a16="http://schemas.microsoft.com/office/drawing/2014/main" id="{3FAB7146-CA58-2CCD-EBC1-34787912F268}"/>
              </a:ext>
            </a:extLst>
          </p:cNvPr>
          <p:cNvSpPr/>
          <p:nvPr/>
        </p:nvSpPr>
        <p:spPr>
          <a:xfrm>
            <a:off x="6238798" y="4256455"/>
            <a:ext cx="2750233" cy="810000"/>
          </a:xfrm>
          <a:prstGeom prst="roundRect">
            <a:avLst>
              <a:gd name="adj" fmla="val 6934"/>
            </a:avLst>
          </a:prstGeom>
          <a:noFill/>
          <a:ln w="19050">
            <a:solidFill>
              <a:srgbClr val="003F5D"/>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cliente </a:t>
            </a: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AUTORIZZA </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 distinta ma ne inserisce una nuova.</a:t>
            </a:r>
          </a:p>
          <a:p>
            <a:pPr marL="92075" marR="0" lvl="1"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seguito dell’inserimento di una nuova distinta si dovrà effettuare il </a:t>
            </a:r>
            <a:r>
              <a:rPr kumimoji="0" lang="it-IT"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VoP</a:t>
            </a: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75" name="Oval 74">
            <a:extLst>
              <a:ext uri="{FF2B5EF4-FFF2-40B4-BE49-F238E27FC236}">
                <a16:creationId xmlns:a16="http://schemas.microsoft.com/office/drawing/2014/main" id="{3B5D7FF7-8564-543A-87E3-F086506C71F9}"/>
              </a:ext>
            </a:extLst>
          </p:cNvPr>
          <p:cNvSpPr>
            <a:spLocks noChangeAspect="1"/>
          </p:cNvSpPr>
          <p:nvPr/>
        </p:nvSpPr>
        <p:spPr>
          <a:xfrm>
            <a:off x="6089121" y="4220315"/>
            <a:ext cx="250144" cy="250144"/>
          </a:xfrm>
          <a:prstGeom prst="ellipse">
            <a:avLst/>
          </a:prstGeom>
          <a:solidFill>
            <a:srgbClr val="003F5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80" name="Rectangle: Rounded Corners 79">
            <a:extLst>
              <a:ext uri="{FF2B5EF4-FFF2-40B4-BE49-F238E27FC236}">
                <a16:creationId xmlns:a16="http://schemas.microsoft.com/office/drawing/2014/main" id="{32076041-224C-B299-A9CE-8E3A5A916004}"/>
              </a:ext>
            </a:extLst>
          </p:cNvPr>
          <p:cNvSpPr/>
          <p:nvPr/>
        </p:nvSpPr>
        <p:spPr>
          <a:xfrm>
            <a:off x="348530" y="1446208"/>
            <a:ext cx="8659376" cy="219761"/>
          </a:xfrm>
          <a:prstGeom prst="roundRect">
            <a:avLst>
              <a:gd name="adj" fmla="val 759"/>
            </a:avLst>
          </a:prstGeom>
          <a:solidFill>
            <a:srgbClr val="00276E"/>
          </a:solidFill>
          <a:ln w="28575">
            <a:solidFill>
              <a:srgbClr val="0027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VOP  ATTIVATO</a:t>
            </a:r>
          </a:p>
        </p:txBody>
      </p:sp>
      <p:sp>
        <p:nvSpPr>
          <p:cNvPr id="7" name="Rectangle: Rounded Corners 3">
            <a:extLst>
              <a:ext uri="{FF2B5EF4-FFF2-40B4-BE49-F238E27FC236}">
                <a16:creationId xmlns:a16="http://schemas.microsoft.com/office/drawing/2014/main" id="{462F0860-915D-94E4-58B6-F3583B3D0FD7}"/>
              </a:ext>
            </a:extLst>
          </p:cNvPr>
          <p:cNvSpPr/>
          <p:nvPr/>
        </p:nvSpPr>
        <p:spPr>
          <a:xfrm>
            <a:off x="0" y="679014"/>
            <a:ext cx="12192000" cy="667444"/>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E7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Il R.E. 886/2024 prevede che il PSP offra, a titolo gratuito, al PSU di verificare che il nominativo del beneficiario corrisponda all’intestatario dell’IBAN inserito prima di effettuare il bonifico (sia SCT che SCT </a:t>
            </a:r>
            <a:r>
              <a:rPr kumimoji="0" lang="it-IT" sz="10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Inst</a:t>
            </a:r>
            <a:r>
              <a:rPr kumimoji="0" lang="it-IT" sz="1000" b="0" i="0" u="none" strike="noStrike" kern="1200" cap="none" spc="0" normalizeH="0" baseline="0" noProof="0">
                <a:ln>
                  <a:noFill/>
                </a:ln>
                <a:solidFill>
                  <a:srgbClr val="E7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anche in modalità Bulk. In tal caso il cliente impresa può decidere di disattivare la verifica del beneficiario. </a:t>
            </a:r>
          </a:p>
        </p:txBody>
      </p:sp>
      <p:sp>
        <p:nvSpPr>
          <p:cNvPr id="10" name="Rettangolo 9">
            <a:extLst>
              <a:ext uri="{FF2B5EF4-FFF2-40B4-BE49-F238E27FC236}">
                <a16:creationId xmlns:a16="http://schemas.microsoft.com/office/drawing/2014/main" id="{9FE7C16C-53F2-F25F-2CA2-638E223FC418}"/>
              </a:ext>
            </a:extLst>
          </p:cNvPr>
          <p:cNvSpPr/>
          <p:nvPr/>
        </p:nvSpPr>
        <p:spPr>
          <a:xfrm>
            <a:off x="6311496" y="5891308"/>
            <a:ext cx="2813817" cy="667445"/>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50" b="0" i="0" u="none" strike="noStrike" kern="0" cap="none" spc="0" normalizeH="0" baseline="30000" noProof="0">
                <a:ln>
                  <a:noFill/>
                </a:ln>
                <a:solidFill>
                  <a:srgbClr val="E7E6E6">
                    <a:lumMod val="10000"/>
                  </a:srgbClr>
                </a:solidFill>
                <a:effectLst/>
                <a:uLnTx/>
                <a:uFillTx/>
                <a:latin typeface="Arial"/>
                <a:ea typeface="+mn-ea"/>
                <a:cs typeface="+mn-cs"/>
                <a:sym typeface="Arial"/>
              </a:rPr>
              <a:t>1</a:t>
            </a:r>
            <a:r>
              <a:rPr kumimoji="0" lang="it-IT" sz="1100" b="0" i="0" u="none" strike="noStrike" kern="0" cap="none" spc="0" normalizeH="0" baseline="0" noProof="0">
                <a:ln>
                  <a:noFill/>
                </a:ln>
                <a:solidFill>
                  <a:srgbClr val="E7E6E6">
                    <a:lumMod val="10000"/>
                  </a:srgbClr>
                </a:solidFill>
                <a:effectLst/>
                <a:uLnTx/>
                <a:uFillTx/>
                <a:latin typeface="Arial"/>
                <a:ea typeface="+mn-ea"/>
                <a:cs typeface="+mn-cs"/>
                <a:sym typeface="Arial"/>
              </a:rPr>
              <a:t> </a:t>
            </a:r>
            <a:r>
              <a:rPr kumimoji="0" lang="it-IT" sz="800" b="0" i="0" u="none" strike="noStrike" kern="0" cap="none" spc="0" normalizeH="0" baseline="0" noProof="0">
                <a:ln>
                  <a:noFill/>
                </a:ln>
                <a:solidFill>
                  <a:srgbClr val="E7E6E6">
                    <a:lumMod val="10000"/>
                  </a:srgbClr>
                </a:solidFill>
                <a:effectLst/>
                <a:uLnTx/>
                <a:uFillTx/>
                <a:latin typeface="Arial"/>
                <a:ea typeface="+mn-ea"/>
                <a:cs typeface="+mn-cs"/>
                <a:sym typeface="Arial"/>
              </a:rPr>
              <a:t>Potrebbe essere di tre tipi:</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Disservizio banca beneficiaria</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Disservizio sistemi BCC Iccrea</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Non obbligatorietà per la banca beneficiaria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100" b="0" i="0" u="none" strike="noStrike" kern="0" cap="none" spc="0" normalizeH="0" baseline="0" noProof="0">
              <a:ln>
                <a:noFill/>
              </a:ln>
              <a:solidFill>
                <a:srgbClr val="E7E6E6">
                  <a:lumMod val="10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407647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0A939-3D6C-1F5A-0510-F66DC2B6E5BF}"/>
            </a:ext>
          </a:extLst>
        </p:cNvPr>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E0B6F0DD-F10B-36CB-D880-AF6256D23BA4}"/>
              </a:ext>
            </a:extLst>
          </p:cNvPr>
          <p:cNvCxnSpPr>
            <a:cxnSpLocks/>
          </p:cNvCxnSpPr>
          <p:nvPr/>
        </p:nvCxnSpPr>
        <p:spPr>
          <a:xfrm>
            <a:off x="19542" y="2764112"/>
            <a:ext cx="12152916" cy="0"/>
          </a:xfrm>
          <a:prstGeom prst="line">
            <a:avLst/>
          </a:prstGeom>
          <a:noFill/>
          <a:ln w="12700" cap="flat" cmpd="sng" algn="ctr">
            <a:solidFill>
              <a:srgbClr val="5A5A5A"/>
            </a:solidFill>
            <a:prstDash val="dash"/>
          </a:ln>
          <a:effectLst/>
        </p:spPr>
      </p:cxnSp>
      <p:sp>
        <p:nvSpPr>
          <p:cNvPr id="5" name="Titolo 2">
            <a:extLst>
              <a:ext uri="{FF2B5EF4-FFF2-40B4-BE49-F238E27FC236}">
                <a16:creationId xmlns:a16="http://schemas.microsoft.com/office/drawing/2014/main" id="{187CB2E9-ADE4-E0D5-6FC7-9C82ACC8DBCF}"/>
              </a:ext>
            </a:extLst>
          </p:cNvPr>
          <p:cNvSpPr txBox="1">
            <a:spLocks/>
          </p:cNvSpPr>
          <p:nvPr/>
        </p:nvSpPr>
        <p:spPr>
          <a:xfrm>
            <a:off x="239177" y="216412"/>
            <a:ext cx="11277600" cy="334099"/>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3493"/>
                </a:solidFill>
                <a:effectLst/>
                <a:uLnTx/>
                <a:uFillTx/>
                <a:latin typeface="Arial"/>
                <a:ea typeface="+mj-ea"/>
                <a:cs typeface="Arial"/>
              </a:rPr>
              <a:t>Mitigazione del Rischio: Cosa Può Fare il Cliente</a:t>
            </a:r>
          </a:p>
        </p:txBody>
      </p:sp>
      <p:sp>
        <p:nvSpPr>
          <p:cNvPr id="101" name="Rectangle 100">
            <a:extLst>
              <a:ext uri="{FF2B5EF4-FFF2-40B4-BE49-F238E27FC236}">
                <a16:creationId xmlns:a16="http://schemas.microsoft.com/office/drawing/2014/main" id="{801F65FC-1ADA-95C4-53B7-8A4BD1DD75CA}"/>
              </a:ext>
            </a:extLst>
          </p:cNvPr>
          <p:cNvSpPr/>
          <p:nvPr/>
        </p:nvSpPr>
        <p:spPr>
          <a:xfrm>
            <a:off x="0" y="1003027"/>
            <a:ext cx="12192000" cy="833077"/>
          </a:xfrm>
          <a:prstGeom prst="rect">
            <a:avLst/>
          </a:prstGeom>
          <a:solidFill>
            <a:srgbClr val="E2F0D9"/>
          </a:solidFill>
          <a:ln w="12700" cap="flat" cmpd="sng" algn="ctr">
            <a:noFill/>
            <a:prstDash val="solid"/>
            <a:miter lim="800000"/>
          </a:ln>
          <a:effectLst>
            <a:outerShdw blurRad="50800" dist="38100" dir="5400000" algn="t" rotWithShape="0">
              <a:prstClr val="black">
                <a:alpha val="40000"/>
              </a:prstClr>
            </a:outerShdw>
          </a:effectLst>
        </p:spPr>
        <p:txBody>
          <a:bodyPr lIns="360000" tIns="91440" rIns="36000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E7E6E6">
                    <a:lumMod val="10000"/>
                  </a:srgbClr>
                </a:solidFill>
                <a:effectLst/>
                <a:uLnTx/>
                <a:uFillTx/>
                <a:latin typeface="Calibri" panose="020F0502020204030204"/>
                <a:ea typeface="+mn-ea"/>
                <a:cs typeface="+mn-cs"/>
              </a:rPr>
              <a:t>Il cliente </a:t>
            </a:r>
            <a:r>
              <a:rPr kumimoji="0" lang="it-IT"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rPr>
              <a:t>avrà inoltre a disposizione diverse modalità per </a:t>
            </a:r>
            <a:r>
              <a:rPr kumimoji="0" lang="it-IT" sz="1200" b="1" i="0" u="none" strike="noStrike" kern="0" cap="none" spc="0" normalizeH="0" baseline="0" noProof="0">
                <a:ln>
                  <a:noFill/>
                </a:ln>
                <a:solidFill>
                  <a:srgbClr val="E7E6E6">
                    <a:lumMod val="10000"/>
                  </a:srgbClr>
                </a:solidFill>
                <a:effectLst/>
                <a:uLnTx/>
                <a:uFillTx/>
                <a:latin typeface="Calibri" panose="020F0502020204030204"/>
                <a:ea typeface="+mn-ea"/>
                <a:cs typeface="+mn-cs"/>
              </a:rPr>
              <a:t>limitare autonomamente l’utilizzo dei pagamenti istantanei</a:t>
            </a:r>
            <a:r>
              <a:rPr kumimoji="0" lang="it-IT"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rPr>
              <a:t>, contribuendo attivamente alla </a:t>
            </a:r>
            <a:r>
              <a:rPr kumimoji="0" lang="it-IT" sz="1200" b="1" i="0" u="none" strike="noStrike" kern="0" cap="none" spc="0" normalizeH="0" baseline="0" noProof="0">
                <a:ln>
                  <a:noFill/>
                </a:ln>
                <a:solidFill>
                  <a:srgbClr val="E7E6E6">
                    <a:lumMod val="10000"/>
                  </a:srgbClr>
                </a:solidFill>
                <a:effectLst/>
                <a:uLnTx/>
                <a:uFillTx/>
                <a:latin typeface="Calibri" panose="020F0502020204030204"/>
                <a:ea typeface="+mn-ea"/>
                <a:cs typeface="+mn-cs"/>
              </a:rPr>
              <a:t>mitigazione del rischio</a:t>
            </a:r>
            <a:r>
              <a:rPr kumimoji="0" lang="it-IT"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rPr>
              <a:t>. Di seguito sono riportate le principali opzioni che può attivare in autonomia attraverso i canali disponibili.</a:t>
            </a:r>
          </a:p>
        </p:txBody>
      </p:sp>
      <p:grpSp>
        <p:nvGrpSpPr>
          <p:cNvPr id="2" name="Group 1">
            <a:extLst>
              <a:ext uri="{FF2B5EF4-FFF2-40B4-BE49-F238E27FC236}">
                <a16:creationId xmlns:a16="http://schemas.microsoft.com/office/drawing/2014/main" id="{2E6FDC7E-C039-E1FC-DA3E-59F35FD3A4F2}"/>
              </a:ext>
            </a:extLst>
          </p:cNvPr>
          <p:cNvGrpSpPr/>
          <p:nvPr/>
        </p:nvGrpSpPr>
        <p:grpSpPr>
          <a:xfrm>
            <a:off x="794440" y="2345952"/>
            <a:ext cx="2032105" cy="2524892"/>
            <a:chOff x="1184297" y="2345952"/>
            <a:chExt cx="2032105" cy="2524892"/>
          </a:xfrm>
        </p:grpSpPr>
        <p:cxnSp>
          <p:nvCxnSpPr>
            <p:cNvPr id="4" name="Straight Connector 3">
              <a:extLst>
                <a:ext uri="{FF2B5EF4-FFF2-40B4-BE49-F238E27FC236}">
                  <a16:creationId xmlns:a16="http://schemas.microsoft.com/office/drawing/2014/main" id="{389954A6-C6D1-E51B-F70D-EB784E343375}"/>
                </a:ext>
              </a:extLst>
            </p:cNvPr>
            <p:cNvCxnSpPr>
              <a:cxnSpLocks/>
            </p:cNvCxnSpPr>
            <p:nvPr/>
          </p:nvCxnSpPr>
          <p:spPr>
            <a:xfrm>
              <a:off x="1184297" y="3351995"/>
              <a:ext cx="2032105" cy="0"/>
            </a:xfrm>
            <a:prstGeom prst="line">
              <a:avLst/>
            </a:prstGeom>
            <a:noFill/>
            <a:ln w="12700" cap="flat" cmpd="sng" algn="ctr">
              <a:solidFill>
                <a:schemeClr val="accent2"/>
              </a:solidFill>
              <a:prstDash val="solid"/>
            </a:ln>
            <a:effectLst/>
          </p:spPr>
        </p:cxnSp>
        <p:sp>
          <p:nvSpPr>
            <p:cNvPr id="6" name="TextBox 5">
              <a:extLst>
                <a:ext uri="{FF2B5EF4-FFF2-40B4-BE49-F238E27FC236}">
                  <a16:creationId xmlns:a16="http://schemas.microsoft.com/office/drawing/2014/main" id="{0B9F8386-2D24-6ABD-C7F7-6CAC2FCE9BD9}"/>
                </a:ext>
              </a:extLst>
            </p:cNvPr>
            <p:cNvSpPr txBox="1">
              <a:spLocks noChangeArrowheads="1"/>
            </p:cNvSpPr>
            <p:nvPr/>
          </p:nvSpPr>
          <p:spPr bwMode="auto">
            <a:xfrm>
              <a:off x="1184297" y="3412535"/>
              <a:ext cx="2032105" cy="1458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400" b="1" i="0" u="none" strike="noStrike" kern="1200" cap="none" spc="0" normalizeH="0" baseline="0" noProof="0">
                  <a:ln>
                    <a:noFill/>
                  </a:ln>
                  <a:solidFill>
                    <a:srgbClr val="006F34"/>
                  </a:solidFill>
                  <a:effectLst/>
                  <a:uLnTx/>
                  <a:uFillTx/>
                  <a:latin typeface="Calibri" panose="020F0502020204030204"/>
                  <a:ea typeface="ＭＳ Ｐゴシック" charset="0"/>
                  <a:cs typeface="Arial" panose="020B0604020202020204" pitchFamily="34" charset="0"/>
                </a:rPr>
                <a:t>IMPOSTARE IL LIMITE MULTICANALE A ZERO</a:t>
              </a:r>
            </a:p>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Il cliente può </a:t>
              </a: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azzerare autonomamente </a:t>
              </a: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il limite multicanale per i pagamenti istantanei su </a:t>
              </a: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ciascuno dei canali disponibili </a:t>
              </a: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(RelaxBanking, Sportello, ATM/CSA)</a:t>
              </a:r>
              <a:endParaRPr kumimoji="0" lang="en-US"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endParaRPr>
            </a:p>
          </p:txBody>
        </p:sp>
        <p:sp>
          <p:nvSpPr>
            <p:cNvPr id="7" name="Oval 6">
              <a:extLst>
                <a:ext uri="{FF2B5EF4-FFF2-40B4-BE49-F238E27FC236}">
                  <a16:creationId xmlns:a16="http://schemas.microsoft.com/office/drawing/2014/main" id="{739C7FBD-10A6-6DD7-CCDD-F3D03166F317}"/>
                </a:ext>
              </a:extLst>
            </p:cNvPr>
            <p:cNvSpPr/>
            <p:nvPr/>
          </p:nvSpPr>
          <p:spPr>
            <a:xfrm>
              <a:off x="1782190" y="2345952"/>
              <a:ext cx="836319" cy="836320"/>
            </a:xfrm>
            <a:prstGeom prst="ellipse">
              <a:avLst/>
            </a:prstGeom>
            <a:solidFill>
              <a:schemeClr val="bg2"/>
            </a:solidFill>
            <a:ln w="19050" cap="flat" cmpd="sng" algn="ctr">
              <a:solidFill>
                <a:schemeClr val="accent2"/>
              </a:solidFill>
              <a:prstDash val="solid"/>
            </a:ln>
            <a:effectLst/>
          </p:spPr>
          <p:txBody>
            <a:bodyPr lIns="219419" tIns="109711" rIns="219419" bIns="109711"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03" name="Group 95">
              <a:extLst>
                <a:ext uri="{FF2B5EF4-FFF2-40B4-BE49-F238E27FC236}">
                  <a16:creationId xmlns:a16="http://schemas.microsoft.com/office/drawing/2014/main" id="{628F4AEC-2BBD-8F7B-AF5F-4C2D4CBB778E}"/>
                </a:ext>
              </a:extLst>
            </p:cNvPr>
            <p:cNvGrpSpPr>
              <a:grpSpLocks noChangeAspect="1"/>
            </p:cNvGrpSpPr>
            <p:nvPr/>
          </p:nvGrpSpPr>
          <p:grpSpPr bwMode="auto">
            <a:xfrm>
              <a:off x="2030059" y="2537370"/>
              <a:ext cx="340622" cy="453448"/>
              <a:chOff x="6591" y="1717"/>
              <a:chExt cx="320" cy="426"/>
            </a:xfrm>
            <a:solidFill>
              <a:schemeClr val="accent2"/>
            </a:solidFill>
          </p:grpSpPr>
          <p:sp>
            <p:nvSpPr>
              <p:cNvPr id="104" name="Oval 96">
                <a:extLst>
                  <a:ext uri="{FF2B5EF4-FFF2-40B4-BE49-F238E27FC236}">
                    <a16:creationId xmlns:a16="http://schemas.microsoft.com/office/drawing/2014/main" id="{15DD4F5F-742A-C14A-0E63-6C9A89506776}"/>
                  </a:ext>
                </a:extLst>
              </p:cNvPr>
              <p:cNvSpPr>
                <a:spLocks noChangeArrowheads="1"/>
              </p:cNvSpPr>
              <p:nvPr/>
            </p:nvSpPr>
            <p:spPr bwMode="auto">
              <a:xfrm>
                <a:off x="6733" y="1966"/>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05" name="Freeform 97">
                <a:extLst>
                  <a:ext uri="{FF2B5EF4-FFF2-40B4-BE49-F238E27FC236}">
                    <a16:creationId xmlns:a16="http://schemas.microsoft.com/office/drawing/2014/main" id="{C91A5609-06BA-1B65-57D3-06551B288E36}"/>
                  </a:ext>
                </a:extLst>
              </p:cNvPr>
              <p:cNvSpPr>
                <a:spLocks/>
              </p:cNvSpPr>
              <p:nvPr/>
            </p:nvSpPr>
            <p:spPr bwMode="auto">
              <a:xfrm>
                <a:off x="6742" y="1983"/>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6"/>
                      <a:pt x="0" y="42"/>
                    </a:cubicBezTo>
                    <a:cubicBezTo>
                      <a:pt x="0" y="6"/>
                      <a:pt x="0" y="6"/>
                      <a:pt x="0" y="6"/>
                    </a:cubicBezTo>
                    <a:cubicBezTo>
                      <a:pt x="0" y="3"/>
                      <a:pt x="3" y="0"/>
                      <a:pt x="6" y="0"/>
                    </a:cubicBezTo>
                    <a:cubicBezTo>
                      <a:pt x="10" y="0"/>
                      <a:pt x="12" y="3"/>
                      <a:pt x="12" y="6"/>
                    </a:cubicBezTo>
                    <a:cubicBezTo>
                      <a:pt x="12" y="42"/>
                      <a:pt x="12" y="42"/>
                      <a:pt x="12" y="42"/>
                    </a:cubicBezTo>
                    <a:cubicBezTo>
                      <a:pt x="12" y="46"/>
                      <a:pt x="10"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06" name="Freeform 98">
                <a:extLst>
                  <a:ext uri="{FF2B5EF4-FFF2-40B4-BE49-F238E27FC236}">
                    <a16:creationId xmlns:a16="http://schemas.microsoft.com/office/drawing/2014/main" id="{3DD45705-338D-8F27-8E76-6713FB9DD4E0}"/>
                  </a:ext>
                </a:extLst>
              </p:cNvPr>
              <p:cNvSpPr>
                <a:spLocks noEditPoints="1"/>
              </p:cNvSpPr>
              <p:nvPr/>
            </p:nvSpPr>
            <p:spPr bwMode="auto">
              <a:xfrm>
                <a:off x="6591" y="1877"/>
                <a:ext cx="320" cy="266"/>
              </a:xfrm>
              <a:custGeom>
                <a:avLst/>
                <a:gdLst>
                  <a:gd name="T0" fmla="*/ 210 w 216"/>
                  <a:gd name="T1" fmla="*/ 180 h 180"/>
                  <a:gd name="T2" fmla="*/ 6 w 216"/>
                  <a:gd name="T3" fmla="*/ 180 h 180"/>
                  <a:gd name="T4" fmla="*/ 0 w 216"/>
                  <a:gd name="T5" fmla="*/ 174 h 180"/>
                  <a:gd name="T6" fmla="*/ 0 w 216"/>
                  <a:gd name="T7" fmla="*/ 6 h 180"/>
                  <a:gd name="T8" fmla="*/ 6 w 216"/>
                  <a:gd name="T9" fmla="*/ 0 h 180"/>
                  <a:gd name="T10" fmla="*/ 210 w 216"/>
                  <a:gd name="T11" fmla="*/ 0 h 180"/>
                  <a:gd name="T12" fmla="*/ 216 w 216"/>
                  <a:gd name="T13" fmla="*/ 6 h 180"/>
                  <a:gd name="T14" fmla="*/ 216 w 216"/>
                  <a:gd name="T15" fmla="*/ 174 h 180"/>
                  <a:gd name="T16" fmla="*/ 210 w 216"/>
                  <a:gd name="T17" fmla="*/ 180 h 180"/>
                  <a:gd name="T18" fmla="*/ 12 w 216"/>
                  <a:gd name="T19" fmla="*/ 168 h 180"/>
                  <a:gd name="T20" fmla="*/ 204 w 216"/>
                  <a:gd name="T21" fmla="*/ 168 h 180"/>
                  <a:gd name="T22" fmla="*/ 204 w 216"/>
                  <a:gd name="T23" fmla="*/ 12 h 180"/>
                  <a:gd name="T24" fmla="*/ 12 w 216"/>
                  <a:gd name="T25" fmla="*/ 12 h 180"/>
                  <a:gd name="T26" fmla="*/ 12 w 216"/>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80">
                    <a:moveTo>
                      <a:pt x="210" y="180"/>
                    </a:moveTo>
                    <a:cubicBezTo>
                      <a:pt x="6" y="180"/>
                      <a:pt x="6" y="180"/>
                      <a:pt x="6" y="180"/>
                    </a:cubicBezTo>
                    <a:cubicBezTo>
                      <a:pt x="3" y="180"/>
                      <a:pt x="0" y="178"/>
                      <a:pt x="0" y="174"/>
                    </a:cubicBezTo>
                    <a:cubicBezTo>
                      <a:pt x="0" y="6"/>
                      <a:pt x="0" y="6"/>
                      <a:pt x="0" y="6"/>
                    </a:cubicBezTo>
                    <a:cubicBezTo>
                      <a:pt x="0" y="3"/>
                      <a:pt x="3" y="0"/>
                      <a:pt x="6" y="0"/>
                    </a:cubicBezTo>
                    <a:cubicBezTo>
                      <a:pt x="210" y="0"/>
                      <a:pt x="210" y="0"/>
                      <a:pt x="210" y="0"/>
                    </a:cubicBezTo>
                    <a:cubicBezTo>
                      <a:pt x="214" y="0"/>
                      <a:pt x="216" y="3"/>
                      <a:pt x="216" y="6"/>
                    </a:cubicBezTo>
                    <a:cubicBezTo>
                      <a:pt x="216" y="174"/>
                      <a:pt x="216" y="174"/>
                      <a:pt x="216" y="174"/>
                    </a:cubicBezTo>
                    <a:cubicBezTo>
                      <a:pt x="216" y="178"/>
                      <a:pt x="214" y="180"/>
                      <a:pt x="210" y="180"/>
                    </a:cubicBezTo>
                    <a:close/>
                    <a:moveTo>
                      <a:pt x="12" y="168"/>
                    </a:moveTo>
                    <a:cubicBezTo>
                      <a:pt x="204" y="168"/>
                      <a:pt x="204" y="168"/>
                      <a:pt x="204" y="168"/>
                    </a:cubicBezTo>
                    <a:cubicBezTo>
                      <a:pt x="204" y="12"/>
                      <a:pt x="204" y="12"/>
                      <a:pt x="204"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07" name="Freeform 99">
                <a:extLst>
                  <a:ext uri="{FF2B5EF4-FFF2-40B4-BE49-F238E27FC236}">
                    <a16:creationId xmlns:a16="http://schemas.microsoft.com/office/drawing/2014/main" id="{3A46C674-769E-C020-EA0E-D0A46B66B341}"/>
                  </a:ext>
                </a:extLst>
              </p:cNvPr>
              <p:cNvSpPr>
                <a:spLocks noEditPoints="1"/>
              </p:cNvSpPr>
              <p:nvPr/>
            </p:nvSpPr>
            <p:spPr bwMode="auto">
              <a:xfrm>
                <a:off x="6644" y="1717"/>
                <a:ext cx="214" cy="177"/>
              </a:xfrm>
              <a:custGeom>
                <a:avLst/>
                <a:gdLst>
                  <a:gd name="T0" fmla="*/ 138 w 144"/>
                  <a:gd name="T1" fmla="*/ 120 h 120"/>
                  <a:gd name="T2" fmla="*/ 6 w 144"/>
                  <a:gd name="T3" fmla="*/ 120 h 120"/>
                  <a:gd name="T4" fmla="*/ 0 w 144"/>
                  <a:gd name="T5" fmla="*/ 114 h 120"/>
                  <a:gd name="T6" fmla="*/ 0 w 144"/>
                  <a:gd name="T7" fmla="*/ 72 h 120"/>
                  <a:gd name="T8" fmla="*/ 72 w 144"/>
                  <a:gd name="T9" fmla="*/ 0 h 120"/>
                  <a:gd name="T10" fmla="*/ 144 w 144"/>
                  <a:gd name="T11" fmla="*/ 72 h 120"/>
                  <a:gd name="T12" fmla="*/ 144 w 144"/>
                  <a:gd name="T13" fmla="*/ 114 h 120"/>
                  <a:gd name="T14" fmla="*/ 138 w 144"/>
                  <a:gd name="T15" fmla="*/ 120 h 120"/>
                  <a:gd name="T16" fmla="*/ 12 w 144"/>
                  <a:gd name="T17" fmla="*/ 108 h 120"/>
                  <a:gd name="T18" fmla="*/ 132 w 144"/>
                  <a:gd name="T19" fmla="*/ 108 h 120"/>
                  <a:gd name="T20" fmla="*/ 132 w 144"/>
                  <a:gd name="T21" fmla="*/ 72 h 120"/>
                  <a:gd name="T22" fmla="*/ 72 w 144"/>
                  <a:gd name="T23" fmla="*/ 12 h 120"/>
                  <a:gd name="T24" fmla="*/ 12 w 144"/>
                  <a:gd name="T25" fmla="*/ 72 h 120"/>
                  <a:gd name="T26" fmla="*/ 12 w 144"/>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20">
                    <a:moveTo>
                      <a:pt x="138" y="120"/>
                    </a:moveTo>
                    <a:cubicBezTo>
                      <a:pt x="6" y="120"/>
                      <a:pt x="6" y="120"/>
                      <a:pt x="6" y="120"/>
                    </a:cubicBezTo>
                    <a:cubicBezTo>
                      <a:pt x="3" y="120"/>
                      <a:pt x="0" y="118"/>
                      <a:pt x="0" y="114"/>
                    </a:cubicBezTo>
                    <a:cubicBezTo>
                      <a:pt x="0" y="72"/>
                      <a:pt x="0" y="72"/>
                      <a:pt x="0" y="72"/>
                    </a:cubicBezTo>
                    <a:cubicBezTo>
                      <a:pt x="0" y="33"/>
                      <a:pt x="33" y="0"/>
                      <a:pt x="72" y="0"/>
                    </a:cubicBezTo>
                    <a:cubicBezTo>
                      <a:pt x="112" y="0"/>
                      <a:pt x="144" y="33"/>
                      <a:pt x="144" y="72"/>
                    </a:cubicBezTo>
                    <a:cubicBezTo>
                      <a:pt x="144" y="114"/>
                      <a:pt x="144" y="114"/>
                      <a:pt x="144" y="114"/>
                    </a:cubicBezTo>
                    <a:cubicBezTo>
                      <a:pt x="144" y="118"/>
                      <a:pt x="142" y="120"/>
                      <a:pt x="138" y="120"/>
                    </a:cubicBezTo>
                    <a:close/>
                    <a:moveTo>
                      <a:pt x="12" y="108"/>
                    </a:moveTo>
                    <a:cubicBezTo>
                      <a:pt x="132" y="108"/>
                      <a:pt x="132" y="108"/>
                      <a:pt x="132" y="108"/>
                    </a:cubicBezTo>
                    <a:cubicBezTo>
                      <a:pt x="132" y="72"/>
                      <a:pt x="132" y="72"/>
                      <a:pt x="132" y="72"/>
                    </a:cubicBezTo>
                    <a:cubicBezTo>
                      <a:pt x="132" y="39"/>
                      <a:pt x="105" y="12"/>
                      <a:pt x="72" y="12"/>
                    </a:cubicBezTo>
                    <a:cubicBezTo>
                      <a:pt x="39" y="12"/>
                      <a:pt x="12" y="39"/>
                      <a:pt x="12" y="7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grpSp>
        <p:nvGrpSpPr>
          <p:cNvPr id="3" name="Group 2">
            <a:extLst>
              <a:ext uri="{FF2B5EF4-FFF2-40B4-BE49-F238E27FC236}">
                <a16:creationId xmlns:a16="http://schemas.microsoft.com/office/drawing/2014/main" id="{9DC276FD-2207-57DB-4592-537E75C11F94}"/>
              </a:ext>
            </a:extLst>
          </p:cNvPr>
          <p:cNvGrpSpPr/>
          <p:nvPr/>
        </p:nvGrpSpPr>
        <p:grpSpPr>
          <a:xfrm>
            <a:off x="3651445" y="2345952"/>
            <a:ext cx="2032105" cy="2524892"/>
            <a:chOff x="5079947" y="2345952"/>
            <a:chExt cx="2032105" cy="2524892"/>
          </a:xfrm>
        </p:grpSpPr>
        <p:cxnSp>
          <p:nvCxnSpPr>
            <p:cNvPr id="74" name="Straight Connector 73">
              <a:extLst>
                <a:ext uri="{FF2B5EF4-FFF2-40B4-BE49-F238E27FC236}">
                  <a16:creationId xmlns:a16="http://schemas.microsoft.com/office/drawing/2014/main" id="{B251EA7C-932A-ACDE-DB22-2469D2EA5164}"/>
                </a:ext>
              </a:extLst>
            </p:cNvPr>
            <p:cNvCxnSpPr>
              <a:cxnSpLocks/>
            </p:cNvCxnSpPr>
            <p:nvPr/>
          </p:nvCxnSpPr>
          <p:spPr>
            <a:xfrm>
              <a:off x="5079947" y="3351995"/>
              <a:ext cx="2032105" cy="0"/>
            </a:xfrm>
            <a:prstGeom prst="line">
              <a:avLst/>
            </a:prstGeom>
            <a:noFill/>
            <a:ln w="12700" cap="flat" cmpd="sng" algn="ctr">
              <a:solidFill>
                <a:schemeClr val="accent2"/>
              </a:solidFill>
              <a:prstDash val="solid"/>
            </a:ln>
            <a:effectLst/>
          </p:spPr>
        </p:cxnSp>
        <p:sp>
          <p:nvSpPr>
            <p:cNvPr id="75" name="TextBox 74">
              <a:extLst>
                <a:ext uri="{FF2B5EF4-FFF2-40B4-BE49-F238E27FC236}">
                  <a16:creationId xmlns:a16="http://schemas.microsoft.com/office/drawing/2014/main" id="{B7A84802-74A3-CF95-C67C-0345A383399D}"/>
                </a:ext>
              </a:extLst>
            </p:cNvPr>
            <p:cNvSpPr txBox="1">
              <a:spLocks noChangeArrowheads="1"/>
            </p:cNvSpPr>
            <p:nvPr/>
          </p:nvSpPr>
          <p:spPr bwMode="auto">
            <a:xfrm>
              <a:off x="5079947" y="3412535"/>
              <a:ext cx="2032105" cy="1458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400" b="1" i="0" u="none" strike="noStrike" kern="1200" cap="none" spc="0" normalizeH="0" baseline="0" noProof="0">
                  <a:ln>
                    <a:noFill/>
                  </a:ln>
                  <a:solidFill>
                    <a:srgbClr val="006F34"/>
                  </a:solidFill>
                  <a:effectLst/>
                  <a:uLnTx/>
                  <a:uFillTx/>
                  <a:latin typeface="Calibri" panose="020F0502020204030204"/>
                  <a:ea typeface="ＭＳ Ｐゴシック" charset="0"/>
                  <a:cs typeface="Arial" panose="020B0604020202020204" pitchFamily="34" charset="0"/>
                </a:rPr>
                <a:t>DISATTIVARE SCT-INSTANT DA CONTRATTO</a:t>
              </a:r>
            </a:p>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In fase di sottoscrizione o modifica del contratto</a:t>
              </a: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 il cliente può scegliere di </a:t>
              </a: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disattivare la funzionalità Instant Payment per uno o più canali</a:t>
              </a:r>
              <a:endParaRPr kumimoji="0" lang="en-US"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endParaRPr>
            </a:p>
          </p:txBody>
        </p:sp>
        <p:sp>
          <p:nvSpPr>
            <p:cNvPr id="86" name="Oval 85">
              <a:extLst>
                <a:ext uri="{FF2B5EF4-FFF2-40B4-BE49-F238E27FC236}">
                  <a16:creationId xmlns:a16="http://schemas.microsoft.com/office/drawing/2014/main" id="{40185688-AB19-B9AE-9E48-BC0424FD2228}"/>
                </a:ext>
              </a:extLst>
            </p:cNvPr>
            <p:cNvSpPr/>
            <p:nvPr/>
          </p:nvSpPr>
          <p:spPr>
            <a:xfrm>
              <a:off x="5677840" y="2345952"/>
              <a:ext cx="836319" cy="836320"/>
            </a:xfrm>
            <a:prstGeom prst="ellipse">
              <a:avLst/>
            </a:prstGeom>
            <a:solidFill>
              <a:schemeClr val="bg2"/>
            </a:solidFill>
            <a:ln w="19050" cap="flat" cmpd="sng" algn="ctr">
              <a:solidFill>
                <a:schemeClr val="accent2"/>
              </a:solidFill>
              <a:prstDash val="solid"/>
            </a:ln>
            <a:effectLst/>
          </p:spPr>
          <p:txBody>
            <a:bodyPr lIns="219419" tIns="109711" rIns="219419" bIns="109711"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16" name="Group 40">
              <a:extLst>
                <a:ext uri="{FF2B5EF4-FFF2-40B4-BE49-F238E27FC236}">
                  <a16:creationId xmlns:a16="http://schemas.microsoft.com/office/drawing/2014/main" id="{6BE7B9DF-0C33-AB8D-C059-D1DFEB073C8E}"/>
                </a:ext>
              </a:extLst>
            </p:cNvPr>
            <p:cNvGrpSpPr>
              <a:grpSpLocks noChangeAspect="1"/>
            </p:cNvGrpSpPr>
            <p:nvPr/>
          </p:nvGrpSpPr>
          <p:grpSpPr bwMode="auto">
            <a:xfrm>
              <a:off x="5868707" y="2538413"/>
              <a:ext cx="454585" cy="451399"/>
              <a:chOff x="5508" y="439"/>
              <a:chExt cx="428" cy="425"/>
            </a:xfrm>
            <a:solidFill>
              <a:schemeClr val="accent2"/>
            </a:solidFill>
          </p:grpSpPr>
          <p:sp>
            <p:nvSpPr>
              <p:cNvPr id="117" name="Freeform 41">
                <a:extLst>
                  <a:ext uri="{FF2B5EF4-FFF2-40B4-BE49-F238E27FC236}">
                    <a16:creationId xmlns:a16="http://schemas.microsoft.com/office/drawing/2014/main" id="{61C1B1FE-291D-64D0-80D5-C77325EF2796}"/>
                  </a:ext>
                </a:extLst>
              </p:cNvPr>
              <p:cNvSpPr>
                <a:spLocks/>
              </p:cNvSpPr>
              <p:nvPr/>
            </p:nvSpPr>
            <p:spPr bwMode="auto">
              <a:xfrm>
                <a:off x="5508" y="473"/>
                <a:ext cx="355" cy="391"/>
              </a:xfrm>
              <a:custGeom>
                <a:avLst/>
                <a:gdLst>
                  <a:gd name="T0" fmla="*/ 234 w 240"/>
                  <a:gd name="T1" fmla="*/ 264 h 264"/>
                  <a:gd name="T2" fmla="*/ 6 w 240"/>
                  <a:gd name="T3" fmla="*/ 264 h 264"/>
                  <a:gd name="T4" fmla="*/ 0 w 240"/>
                  <a:gd name="T5" fmla="*/ 258 h 264"/>
                  <a:gd name="T6" fmla="*/ 0 w 240"/>
                  <a:gd name="T7" fmla="*/ 6 h 264"/>
                  <a:gd name="T8" fmla="*/ 6 w 240"/>
                  <a:gd name="T9" fmla="*/ 0 h 264"/>
                  <a:gd name="T10" fmla="*/ 174 w 240"/>
                  <a:gd name="T11" fmla="*/ 0 h 264"/>
                  <a:gd name="T12" fmla="*/ 180 w 240"/>
                  <a:gd name="T13" fmla="*/ 6 h 264"/>
                  <a:gd name="T14" fmla="*/ 174 w 240"/>
                  <a:gd name="T15" fmla="*/ 12 h 264"/>
                  <a:gd name="T16" fmla="*/ 12 w 240"/>
                  <a:gd name="T17" fmla="*/ 12 h 264"/>
                  <a:gd name="T18" fmla="*/ 12 w 240"/>
                  <a:gd name="T19" fmla="*/ 252 h 264"/>
                  <a:gd name="T20" fmla="*/ 228 w 240"/>
                  <a:gd name="T21" fmla="*/ 252 h 264"/>
                  <a:gd name="T22" fmla="*/ 228 w 240"/>
                  <a:gd name="T23" fmla="*/ 114 h 264"/>
                  <a:gd name="T24" fmla="*/ 234 w 240"/>
                  <a:gd name="T25" fmla="*/ 108 h 264"/>
                  <a:gd name="T26" fmla="*/ 240 w 240"/>
                  <a:gd name="T27" fmla="*/ 114 h 264"/>
                  <a:gd name="T28" fmla="*/ 240 w 240"/>
                  <a:gd name="T29" fmla="*/ 258 h 264"/>
                  <a:gd name="T30" fmla="*/ 234 w 240"/>
                  <a:gd name="T3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264">
                    <a:moveTo>
                      <a:pt x="234" y="264"/>
                    </a:moveTo>
                    <a:cubicBezTo>
                      <a:pt x="6" y="264"/>
                      <a:pt x="6" y="264"/>
                      <a:pt x="6" y="264"/>
                    </a:cubicBezTo>
                    <a:cubicBezTo>
                      <a:pt x="3" y="264"/>
                      <a:pt x="0" y="262"/>
                      <a:pt x="0" y="258"/>
                    </a:cubicBezTo>
                    <a:cubicBezTo>
                      <a:pt x="0" y="6"/>
                      <a:pt x="0" y="6"/>
                      <a:pt x="0" y="6"/>
                    </a:cubicBezTo>
                    <a:cubicBezTo>
                      <a:pt x="0" y="3"/>
                      <a:pt x="3" y="0"/>
                      <a:pt x="6" y="0"/>
                    </a:cubicBezTo>
                    <a:cubicBezTo>
                      <a:pt x="174" y="0"/>
                      <a:pt x="174" y="0"/>
                      <a:pt x="174" y="0"/>
                    </a:cubicBezTo>
                    <a:cubicBezTo>
                      <a:pt x="178" y="0"/>
                      <a:pt x="180" y="3"/>
                      <a:pt x="180" y="6"/>
                    </a:cubicBezTo>
                    <a:cubicBezTo>
                      <a:pt x="180" y="10"/>
                      <a:pt x="178" y="12"/>
                      <a:pt x="174" y="12"/>
                    </a:cubicBezTo>
                    <a:cubicBezTo>
                      <a:pt x="12" y="12"/>
                      <a:pt x="12" y="12"/>
                      <a:pt x="12" y="12"/>
                    </a:cubicBezTo>
                    <a:cubicBezTo>
                      <a:pt x="12" y="252"/>
                      <a:pt x="12" y="252"/>
                      <a:pt x="12" y="252"/>
                    </a:cubicBezTo>
                    <a:cubicBezTo>
                      <a:pt x="228" y="252"/>
                      <a:pt x="228" y="252"/>
                      <a:pt x="228" y="252"/>
                    </a:cubicBezTo>
                    <a:cubicBezTo>
                      <a:pt x="228" y="114"/>
                      <a:pt x="228" y="114"/>
                      <a:pt x="228" y="114"/>
                    </a:cubicBezTo>
                    <a:cubicBezTo>
                      <a:pt x="228" y="111"/>
                      <a:pt x="231" y="108"/>
                      <a:pt x="234" y="108"/>
                    </a:cubicBezTo>
                    <a:cubicBezTo>
                      <a:pt x="238" y="108"/>
                      <a:pt x="240" y="111"/>
                      <a:pt x="240" y="114"/>
                    </a:cubicBezTo>
                    <a:cubicBezTo>
                      <a:pt x="240" y="258"/>
                      <a:pt x="240" y="258"/>
                      <a:pt x="240" y="258"/>
                    </a:cubicBezTo>
                    <a:cubicBezTo>
                      <a:pt x="240" y="262"/>
                      <a:pt x="238" y="264"/>
                      <a:pt x="234"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118" name="Freeform 42">
                <a:extLst>
                  <a:ext uri="{FF2B5EF4-FFF2-40B4-BE49-F238E27FC236}">
                    <a16:creationId xmlns:a16="http://schemas.microsoft.com/office/drawing/2014/main" id="{A53CA03E-59B4-D4F9-6789-C537BBBA0C61}"/>
                  </a:ext>
                </a:extLst>
              </p:cNvPr>
              <p:cNvSpPr>
                <a:spLocks noEditPoints="1"/>
              </p:cNvSpPr>
              <p:nvPr/>
            </p:nvSpPr>
            <p:spPr bwMode="auto">
              <a:xfrm>
                <a:off x="5638" y="439"/>
                <a:ext cx="298" cy="294"/>
              </a:xfrm>
              <a:custGeom>
                <a:avLst/>
                <a:gdLst>
                  <a:gd name="T0" fmla="*/ 7 w 201"/>
                  <a:gd name="T1" fmla="*/ 199 h 199"/>
                  <a:gd name="T2" fmla="*/ 3 w 201"/>
                  <a:gd name="T3" fmla="*/ 198 h 199"/>
                  <a:gd name="T4" fmla="*/ 1 w 201"/>
                  <a:gd name="T5" fmla="*/ 191 h 199"/>
                  <a:gd name="T6" fmla="*/ 27 w 201"/>
                  <a:gd name="T7" fmla="*/ 132 h 199"/>
                  <a:gd name="T8" fmla="*/ 28 w 201"/>
                  <a:gd name="T9" fmla="*/ 130 h 199"/>
                  <a:gd name="T10" fmla="*/ 156 w 201"/>
                  <a:gd name="T11" fmla="*/ 2 h 199"/>
                  <a:gd name="T12" fmla="*/ 161 w 201"/>
                  <a:gd name="T13" fmla="*/ 0 h 199"/>
                  <a:gd name="T14" fmla="*/ 161 w 201"/>
                  <a:gd name="T15" fmla="*/ 0 h 199"/>
                  <a:gd name="T16" fmla="*/ 165 w 201"/>
                  <a:gd name="T17" fmla="*/ 2 h 199"/>
                  <a:gd name="T18" fmla="*/ 199 w 201"/>
                  <a:gd name="T19" fmla="*/ 36 h 199"/>
                  <a:gd name="T20" fmla="*/ 199 w 201"/>
                  <a:gd name="T21" fmla="*/ 44 h 199"/>
                  <a:gd name="T22" fmla="*/ 71 w 201"/>
                  <a:gd name="T23" fmla="*/ 172 h 199"/>
                  <a:gd name="T24" fmla="*/ 69 w 201"/>
                  <a:gd name="T25" fmla="*/ 174 h 199"/>
                  <a:gd name="T26" fmla="*/ 9 w 201"/>
                  <a:gd name="T27" fmla="*/ 199 h 199"/>
                  <a:gd name="T28" fmla="*/ 7 w 201"/>
                  <a:gd name="T29" fmla="*/ 199 h 199"/>
                  <a:gd name="T30" fmla="*/ 37 w 201"/>
                  <a:gd name="T31" fmla="*/ 137 h 199"/>
                  <a:gd name="T32" fmla="*/ 18 w 201"/>
                  <a:gd name="T33" fmla="*/ 182 h 199"/>
                  <a:gd name="T34" fmla="*/ 63 w 201"/>
                  <a:gd name="T35" fmla="*/ 163 h 199"/>
                  <a:gd name="T36" fmla="*/ 186 w 201"/>
                  <a:gd name="T37" fmla="*/ 40 h 199"/>
                  <a:gd name="T38" fmla="*/ 161 w 201"/>
                  <a:gd name="T39" fmla="*/ 14 h 199"/>
                  <a:gd name="T40" fmla="*/ 37 w 201"/>
                  <a:gd name="T41" fmla="*/ 137 h 199"/>
                  <a:gd name="T42" fmla="*/ 66 w 201"/>
                  <a:gd name="T43" fmla="*/ 168 h 199"/>
                  <a:gd name="T44" fmla="*/ 66 w 201"/>
                  <a:gd name="T45" fmla="*/ 16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199">
                    <a:moveTo>
                      <a:pt x="7" y="199"/>
                    </a:moveTo>
                    <a:cubicBezTo>
                      <a:pt x="5" y="199"/>
                      <a:pt x="4" y="199"/>
                      <a:pt x="3" y="198"/>
                    </a:cubicBezTo>
                    <a:cubicBezTo>
                      <a:pt x="1" y="196"/>
                      <a:pt x="0" y="193"/>
                      <a:pt x="1" y="191"/>
                    </a:cubicBezTo>
                    <a:cubicBezTo>
                      <a:pt x="27" y="132"/>
                      <a:pt x="27" y="132"/>
                      <a:pt x="27" y="132"/>
                    </a:cubicBezTo>
                    <a:cubicBezTo>
                      <a:pt x="27" y="131"/>
                      <a:pt x="28" y="130"/>
                      <a:pt x="28" y="130"/>
                    </a:cubicBezTo>
                    <a:cubicBezTo>
                      <a:pt x="156" y="2"/>
                      <a:pt x="156" y="2"/>
                      <a:pt x="156" y="2"/>
                    </a:cubicBezTo>
                    <a:cubicBezTo>
                      <a:pt x="157" y="1"/>
                      <a:pt x="159" y="0"/>
                      <a:pt x="161" y="0"/>
                    </a:cubicBezTo>
                    <a:cubicBezTo>
                      <a:pt x="161" y="0"/>
                      <a:pt x="161" y="0"/>
                      <a:pt x="161" y="0"/>
                    </a:cubicBezTo>
                    <a:cubicBezTo>
                      <a:pt x="162" y="0"/>
                      <a:pt x="164" y="1"/>
                      <a:pt x="165" y="2"/>
                    </a:cubicBezTo>
                    <a:cubicBezTo>
                      <a:pt x="199" y="36"/>
                      <a:pt x="199" y="36"/>
                      <a:pt x="199" y="36"/>
                    </a:cubicBezTo>
                    <a:cubicBezTo>
                      <a:pt x="201" y="38"/>
                      <a:pt x="201" y="42"/>
                      <a:pt x="199" y="44"/>
                    </a:cubicBezTo>
                    <a:cubicBezTo>
                      <a:pt x="71" y="172"/>
                      <a:pt x="71" y="172"/>
                      <a:pt x="71" y="172"/>
                    </a:cubicBezTo>
                    <a:cubicBezTo>
                      <a:pt x="70" y="173"/>
                      <a:pt x="69" y="173"/>
                      <a:pt x="69" y="174"/>
                    </a:cubicBezTo>
                    <a:cubicBezTo>
                      <a:pt x="9" y="199"/>
                      <a:pt x="9" y="199"/>
                      <a:pt x="9" y="199"/>
                    </a:cubicBezTo>
                    <a:cubicBezTo>
                      <a:pt x="9" y="199"/>
                      <a:pt x="8" y="199"/>
                      <a:pt x="7" y="199"/>
                    </a:cubicBezTo>
                    <a:close/>
                    <a:moveTo>
                      <a:pt x="37" y="137"/>
                    </a:moveTo>
                    <a:cubicBezTo>
                      <a:pt x="18" y="182"/>
                      <a:pt x="18" y="182"/>
                      <a:pt x="18" y="182"/>
                    </a:cubicBezTo>
                    <a:cubicBezTo>
                      <a:pt x="63" y="163"/>
                      <a:pt x="63" y="163"/>
                      <a:pt x="63" y="163"/>
                    </a:cubicBezTo>
                    <a:cubicBezTo>
                      <a:pt x="186" y="40"/>
                      <a:pt x="186" y="40"/>
                      <a:pt x="186" y="40"/>
                    </a:cubicBezTo>
                    <a:cubicBezTo>
                      <a:pt x="161" y="14"/>
                      <a:pt x="161" y="14"/>
                      <a:pt x="161" y="14"/>
                    </a:cubicBezTo>
                    <a:lnTo>
                      <a:pt x="37" y="137"/>
                    </a:lnTo>
                    <a:close/>
                    <a:moveTo>
                      <a:pt x="66" y="168"/>
                    </a:moveTo>
                    <a:cubicBezTo>
                      <a:pt x="66" y="168"/>
                      <a:pt x="66" y="168"/>
                      <a:pt x="66"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120" name="Freeform 43">
                <a:extLst>
                  <a:ext uri="{FF2B5EF4-FFF2-40B4-BE49-F238E27FC236}">
                    <a16:creationId xmlns:a16="http://schemas.microsoft.com/office/drawing/2014/main" id="{D78CCB62-C6C2-BF59-3EB7-583F88C5C60B}"/>
                  </a:ext>
                </a:extLst>
              </p:cNvPr>
              <p:cNvSpPr>
                <a:spLocks/>
              </p:cNvSpPr>
              <p:nvPr/>
            </p:nvSpPr>
            <p:spPr bwMode="auto">
              <a:xfrm>
                <a:off x="5834" y="470"/>
                <a:ext cx="69" cy="70"/>
              </a:xfrm>
              <a:custGeom>
                <a:avLst/>
                <a:gdLst>
                  <a:gd name="T0" fmla="*/ 40 w 47"/>
                  <a:gd name="T1" fmla="*/ 47 h 47"/>
                  <a:gd name="T2" fmla="*/ 36 w 47"/>
                  <a:gd name="T3" fmla="*/ 45 h 47"/>
                  <a:gd name="T4" fmla="*/ 2 w 47"/>
                  <a:gd name="T5" fmla="*/ 11 h 47"/>
                  <a:gd name="T6" fmla="*/ 2 w 47"/>
                  <a:gd name="T7" fmla="*/ 3 h 47"/>
                  <a:gd name="T8" fmla="*/ 11 w 47"/>
                  <a:gd name="T9" fmla="*/ 3 h 47"/>
                  <a:gd name="T10" fmla="*/ 45 w 47"/>
                  <a:gd name="T11" fmla="*/ 37 h 47"/>
                  <a:gd name="T12" fmla="*/ 45 w 47"/>
                  <a:gd name="T13" fmla="*/ 45 h 47"/>
                  <a:gd name="T14" fmla="*/ 40 w 4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7">
                    <a:moveTo>
                      <a:pt x="40" y="47"/>
                    </a:moveTo>
                    <a:cubicBezTo>
                      <a:pt x="39" y="47"/>
                      <a:pt x="37" y="46"/>
                      <a:pt x="36" y="45"/>
                    </a:cubicBezTo>
                    <a:cubicBezTo>
                      <a:pt x="2" y="11"/>
                      <a:pt x="2" y="11"/>
                      <a:pt x="2" y="11"/>
                    </a:cubicBezTo>
                    <a:cubicBezTo>
                      <a:pt x="0" y="9"/>
                      <a:pt x="0" y="5"/>
                      <a:pt x="2" y="3"/>
                    </a:cubicBezTo>
                    <a:cubicBezTo>
                      <a:pt x="5" y="0"/>
                      <a:pt x="8" y="0"/>
                      <a:pt x="11" y="3"/>
                    </a:cubicBezTo>
                    <a:cubicBezTo>
                      <a:pt x="45" y="37"/>
                      <a:pt x="45" y="37"/>
                      <a:pt x="45" y="37"/>
                    </a:cubicBezTo>
                    <a:cubicBezTo>
                      <a:pt x="47" y="39"/>
                      <a:pt x="47" y="43"/>
                      <a:pt x="45" y="45"/>
                    </a:cubicBezTo>
                    <a:cubicBezTo>
                      <a:pt x="44" y="46"/>
                      <a:pt x="42" y="47"/>
                      <a:pt x="4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sp>
            <p:nvSpPr>
              <p:cNvPr id="121" name="Freeform 44">
                <a:extLst>
                  <a:ext uri="{FF2B5EF4-FFF2-40B4-BE49-F238E27FC236}">
                    <a16:creationId xmlns:a16="http://schemas.microsoft.com/office/drawing/2014/main" id="{A65A48B3-8F24-4816-1AC3-0CD74C669CA6}"/>
                  </a:ext>
                </a:extLst>
              </p:cNvPr>
              <p:cNvSpPr>
                <a:spLocks/>
              </p:cNvSpPr>
              <p:nvPr/>
            </p:nvSpPr>
            <p:spPr bwMode="auto">
              <a:xfrm>
                <a:off x="5677" y="627"/>
                <a:ext cx="69" cy="69"/>
              </a:xfrm>
              <a:custGeom>
                <a:avLst/>
                <a:gdLst>
                  <a:gd name="T0" fmla="*/ 40 w 47"/>
                  <a:gd name="T1" fmla="*/ 47 h 47"/>
                  <a:gd name="T2" fmla="*/ 36 w 47"/>
                  <a:gd name="T3" fmla="*/ 45 h 47"/>
                  <a:gd name="T4" fmla="*/ 2 w 47"/>
                  <a:gd name="T5" fmla="*/ 11 h 47"/>
                  <a:gd name="T6" fmla="*/ 2 w 47"/>
                  <a:gd name="T7" fmla="*/ 3 h 47"/>
                  <a:gd name="T8" fmla="*/ 11 w 47"/>
                  <a:gd name="T9" fmla="*/ 3 h 47"/>
                  <a:gd name="T10" fmla="*/ 45 w 47"/>
                  <a:gd name="T11" fmla="*/ 37 h 47"/>
                  <a:gd name="T12" fmla="*/ 45 w 47"/>
                  <a:gd name="T13" fmla="*/ 45 h 47"/>
                  <a:gd name="T14" fmla="*/ 40 w 4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7">
                    <a:moveTo>
                      <a:pt x="40" y="47"/>
                    </a:moveTo>
                    <a:cubicBezTo>
                      <a:pt x="39" y="47"/>
                      <a:pt x="37" y="46"/>
                      <a:pt x="36" y="45"/>
                    </a:cubicBezTo>
                    <a:cubicBezTo>
                      <a:pt x="2" y="11"/>
                      <a:pt x="2" y="11"/>
                      <a:pt x="2" y="11"/>
                    </a:cubicBezTo>
                    <a:cubicBezTo>
                      <a:pt x="0" y="9"/>
                      <a:pt x="0" y="5"/>
                      <a:pt x="2" y="3"/>
                    </a:cubicBezTo>
                    <a:cubicBezTo>
                      <a:pt x="4" y="0"/>
                      <a:pt x="8" y="0"/>
                      <a:pt x="11" y="3"/>
                    </a:cubicBezTo>
                    <a:cubicBezTo>
                      <a:pt x="45" y="37"/>
                      <a:pt x="45" y="37"/>
                      <a:pt x="45" y="37"/>
                    </a:cubicBezTo>
                    <a:cubicBezTo>
                      <a:pt x="47" y="39"/>
                      <a:pt x="47" y="43"/>
                      <a:pt x="45" y="45"/>
                    </a:cubicBezTo>
                    <a:cubicBezTo>
                      <a:pt x="43" y="46"/>
                      <a:pt x="42" y="47"/>
                      <a:pt x="4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Arial" charset="0"/>
                  <a:ea typeface="+mn-ea"/>
                  <a:cs typeface="Arial" charset="0"/>
                </a:endParaRPr>
              </a:p>
            </p:txBody>
          </p:sp>
        </p:grpSp>
      </p:grpSp>
      <p:grpSp>
        <p:nvGrpSpPr>
          <p:cNvPr id="8" name="Group 7">
            <a:extLst>
              <a:ext uri="{FF2B5EF4-FFF2-40B4-BE49-F238E27FC236}">
                <a16:creationId xmlns:a16="http://schemas.microsoft.com/office/drawing/2014/main" id="{8EE42CF4-88A1-573E-7F52-52B050B18C20}"/>
              </a:ext>
            </a:extLst>
          </p:cNvPr>
          <p:cNvGrpSpPr/>
          <p:nvPr/>
        </p:nvGrpSpPr>
        <p:grpSpPr>
          <a:xfrm>
            <a:off x="6508450" y="2345952"/>
            <a:ext cx="2032105" cy="2524892"/>
            <a:chOff x="7449529" y="2345952"/>
            <a:chExt cx="2032105" cy="2524892"/>
          </a:xfrm>
        </p:grpSpPr>
        <p:cxnSp>
          <p:nvCxnSpPr>
            <p:cNvPr id="88" name="Straight Connector 87">
              <a:extLst>
                <a:ext uri="{FF2B5EF4-FFF2-40B4-BE49-F238E27FC236}">
                  <a16:creationId xmlns:a16="http://schemas.microsoft.com/office/drawing/2014/main" id="{C6E141BD-F1EB-2CCA-8220-578D87C33D76}"/>
                </a:ext>
              </a:extLst>
            </p:cNvPr>
            <p:cNvCxnSpPr>
              <a:cxnSpLocks/>
            </p:cNvCxnSpPr>
            <p:nvPr/>
          </p:nvCxnSpPr>
          <p:spPr>
            <a:xfrm>
              <a:off x="7449529" y="3351995"/>
              <a:ext cx="2032105" cy="0"/>
            </a:xfrm>
            <a:prstGeom prst="line">
              <a:avLst/>
            </a:prstGeom>
            <a:noFill/>
            <a:ln w="12700" cap="flat" cmpd="sng" algn="ctr">
              <a:solidFill>
                <a:schemeClr val="accent2"/>
              </a:solidFill>
              <a:prstDash val="solid"/>
            </a:ln>
            <a:effectLst/>
          </p:spPr>
        </p:cxnSp>
        <p:sp>
          <p:nvSpPr>
            <p:cNvPr id="89" name="TextBox 88">
              <a:extLst>
                <a:ext uri="{FF2B5EF4-FFF2-40B4-BE49-F238E27FC236}">
                  <a16:creationId xmlns:a16="http://schemas.microsoft.com/office/drawing/2014/main" id="{42BBF4DA-9DCC-4E67-447C-D83381DA4796}"/>
                </a:ext>
              </a:extLst>
            </p:cNvPr>
            <p:cNvSpPr txBox="1">
              <a:spLocks noChangeArrowheads="1"/>
            </p:cNvSpPr>
            <p:nvPr/>
          </p:nvSpPr>
          <p:spPr bwMode="auto">
            <a:xfrm>
              <a:off x="7449529" y="3412535"/>
              <a:ext cx="2032105" cy="1458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400" b="1" i="0" u="none" strike="noStrike" kern="1200" cap="none" spc="0" normalizeH="0" baseline="0" noProof="0">
                  <a:ln>
                    <a:noFill/>
                  </a:ln>
                  <a:solidFill>
                    <a:srgbClr val="006F34"/>
                  </a:solidFill>
                  <a:effectLst/>
                  <a:uLnTx/>
                  <a:uFillTx/>
                  <a:latin typeface="Calibri" panose="020F0502020204030204"/>
                  <a:ea typeface="ＭＳ Ｐゴシック" charset="0"/>
                  <a:cs typeface="Arial" panose="020B0604020202020204" pitchFamily="34" charset="0"/>
                </a:rPr>
                <a:t>MASSIMALE CONTRATTUALIZZATO</a:t>
              </a:r>
            </a:p>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Anche se il limite multicanale per gli Instant Payments può essere impostato tecnicamente all'infinito, </a:t>
              </a: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rimane sempre in vigore il massimale definito nel contratto per ogni canale</a:t>
              </a:r>
              <a:endParaRPr kumimoji="0" lang="en-US"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endParaRPr>
            </a:p>
          </p:txBody>
        </p:sp>
        <p:sp>
          <p:nvSpPr>
            <p:cNvPr id="90" name="Oval 89">
              <a:extLst>
                <a:ext uri="{FF2B5EF4-FFF2-40B4-BE49-F238E27FC236}">
                  <a16:creationId xmlns:a16="http://schemas.microsoft.com/office/drawing/2014/main" id="{656B1104-E155-0A5E-2A21-93BD8521E5CC}"/>
                </a:ext>
              </a:extLst>
            </p:cNvPr>
            <p:cNvSpPr/>
            <p:nvPr/>
          </p:nvSpPr>
          <p:spPr>
            <a:xfrm>
              <a:off x="8047422" y="2345952"/>
              <a:ext cx="836319" cy="836320"/>
            </a:xfrm>
            <a:prstGeom prst="ellipse">
              <a:avLst/>
            </a:prstGeom>
            <a:solidFill>
              <a:schemeClr val="bg2"/>
            </a:solidFill>
            <a:ln w="19050" cap="flat" cmpd="sng" algn="ctr">
              <a:solidFill>
                <a:schemeClr val="accent2"/>
              </a:solidFill>
              <a:prstDash val="solid"/>
            </a:ln>
            <a:effectLst/>
          </p:spPr>
          <p:txBody>
            <a:bodyPr lIns="219419" tIns="109711" rIns="219419" bIns="109711"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22" name="Group 78">
              <a:extLst>
                <a:ext uri="{FF2B5EF4-FFF2-40B4-BE49-F238E27FC236}">
                  <a16:creationId xmlns:a16="http://schemas.microsoft.com/office/drawing/2014/main" id="{B57C0280-3861-8FD5-7B3D-3E5E390D2D17}"/>
                </a:ext>
              </a:extLst>
            </p:cNvPr>
            <p:cNvGrpSpPr>
              <a:grpSpLocks noChangeAspect="1"/>
            </p:cNvGrpSpPr>
            <p:nvPr/>
          </p:nvGrpSpPr>
          <p:grpSpPr bwMode="auto">
            <a:xfrm>
              <a:off x="8340231" y="2549586"/>
              <a:ext cx="250787" cy="429052"/>
              <a:chOff x="3524" y="440"/>
              <a:chExt cx="249" cy="426"/>
            </a:xfrm>
            <a:solidFill>
              <a:schemeClr val="accent2"/>
            </a:solidFill>
          </p:grpSpPr>
          <p:sp>
            <p:nvSpPr>
              <p:cNvPr id="123" name="Freeform 79">
                <a:extLst>
                  <a:ext uri="{FF2B5EF4-FFF2-40B4-BE49-F238E27FC236}">
                    <a16:creationId xmlns:a16="http://schemas.microsoft.com/office/drawing/2014/main" id="{2797A4FF-EB25-8E37-5204-708AE2A8D818}"/>
                  </a:ext>
                </a:extLst>
              </p:cNvPr>
              <p:cNvSpPr>
                <a:spLocks/>
              </p:cNvSpPr>
              <p:nvPr/>
            </p:nvSpPr>
            <p:spPr bwMode="auto">
              <a:xfrm>
                <a:off x="3640" y="618"/>
                <a:ext cx="17" cy="248"/>
              </a:xfrm>
              <a:custGeom>
                <a:avLst/>
                <a:gdLst>
                  <a:gd name="T0" fmla="*/ 6 w 12"/>
                  <a:gd name="T1" fmla="*/ 168 h 168"/>
                  <a:gd name="T2" fmla="*/ 0 w 12"/>
                  <a:gd name="T3" fmla="*/ 162 h 168"/>
                  <a:gd name="T4" fmla="*/ 0 w 12"/>
                  <a:gd name="T5" fmla="*/ 6 h 168"/>
                  <a:gd name="T6" fmla="*/ 6 w 12"/>
                  <a:gd name="T7" fmla="*/ 0 h 168"/>
                  <a:gd name="T8" fmla="*/ 12 w 12"/>
                  <a:gd name="T9" fmla="*/ 6 h 168"/>
                  <a:gd name="T10" fmla="*/ 12 w 12"/>
                  <a:gd name="T11" fmla="*/ 162 h 168"/>
                  <a:gd name="T12" fmla="*/ 6 w 1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2" h="168">
                    <a:moveTo>
                      <a:pt x="6" y="168"/>
                    </a:moveTo>
                    <a:cubicBezTo>
                      <a:pt x="3" y="168"/>
                      <a:pt x="0" y="166"/>
                      <a:pt x="0" y="162"/>
                    </a:cubicBezTo>
                    <a:cubicBezTo>
                      <a:pt x="0" y="6"/>
                      <a:pt x="0" y="6"/>
                      <a:pt x="0" y="6"/>
                    </a:cubicBezTo>
                    <a:cubicBezTo>
                      <a:pt x="0" y="3"/>
                      <a:pt x="3" y="0"/>
                      <a:pt x="6" y="0"/>
                    </a:cubicBezTo>
                    <a:cubicBezTo>
                      <a:pt x="9" y="0"/>
                      <a:pt x="12" y="3"/>
                      <a:pt x="12" y="6"/>
                    </a:cubicBezTo>
                    <a:cubicBezTo>
                      <a:pt x="12" y="162"/>
                      <a:pt x="12" y="162"/>
                      <a:pt x="12" y="162"/>
                    </a:cubicBezTo>
                    <a:cubicBezTo>
                      <a:pt x="12" y="166"/>
                      <a:pt x="9" y="168"/>
                      <a:pt x="6"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24" name="Freeform 80">
                <a:extLst>
                  <a:ext uri="{FF2B5EF4-FFF2-40B4-BE49-F238E27FC236}">
                    <a16:creationId xmlns:a16="http://schemas.microsoft.com/office/drawing/2014/main" id="{E28E491A-353A-DE82-38FA-F7553539541E}"/>
                  </a:ext>
                </a:extLst>
              </p:cNvPr>
              <p:cNvSpPr>
                <a:spLocks/>
              </p:cNvSpPr>
              <p:nvPr/>
            </p:nvSpPr>
            <p:spPr bwMode="auto">
              <a:xfrm>
                <a:off x="3540" y="618"/>
                <a:ext cx="216" cy="117"/>
              </a:xfrm>
              <a:custGeom>
                <a:avLst/>
                <a:gdLst>
                  <a:gd name="T0" fmla="*/ 139 w 146"/>
                  <a:gd name="T1" fmla="*/ 78 h 79"/>
                  <a:gd name="T2" fmla="*/ 135 w 146"/>
                  <a:gd name="T3" fmla="*/ 77 h 79"/>
                  <a:gd name="T4" fmla="*/ 73 w 146"/>
                  <a:gd name="T5" fmla="*/ 15 h 79"/>
                  <a:gd name="T6" fmla="*/ 11 w 146"/>
                  <a:gd name="T7" fmla="*/ 77 h 79"/>
                  <a:gd name="T8" fmla="*/ 3 w 146"/>
                  <a:gd name="T9" fmla="*/ 77 h 79"/>
                  <a:gd name="T10" fmla="*/ 3 w 146"/>
                  <a:gd name="T11" fmla="*/ 68 h 79"/>
                  <a:gd name="T12" fmla="*/ 69 w 146"/>
                  <a:gd name="T13" fmla="*/ 2 h 79"/>
                  <a:gd name="T14" fmla="*/ 77 w 146"/>
                  <a:gd name="T15" fmla="*/ 2 h 79"/>
                  <a:gd name="T16" fmla="*/ 143 w 146"/>
                  <a:gd name="T17" fmla="*/ 68 h 79"/>
                  <a:gd name="T18" fmla="*/ 143 w 146"/>
                  <a:gd name="T19" fmla="*/ 77 h 79"/>
                  <a:gd name="T20" fmla="*/ 139 w 146"/>
                  <a:gd name="T2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9">
                    <a:moveTo>
                      <a:pt x="139" y="78"/>
                    </a:moveTo>
                    <a:cubicBezTo>
                      <a:pt x="138" y="78"/>
                      <a:pt x="136" y="78"/>
                      <a:pt x="135" y="77"/>
                    </a:cubicBezTo>
                    <a:cubicBezTo>
                      <a:pt x="73" y="15"/>
                      <a:pt x="73" y="15"/>
                      <a:pt x="73" y="15"/>
                    </a:cubicBezTo>
                    <a:cubicBezTo>
                      <a:pt x="11" y="77"/>
                      <a:pt x="11" y="77"/>
                      <a:pt x="11" y="77"/>
                    </a:cubicBezTo>
                    <a:cubicBezTo>
                      <a:pt x="9" y="79"/>
                      <a:pt x="5" y="79"/>
                      <a:pt x="3" y="77"/>
                    </a:cubicBezTo>
                    <a:cubicBezTo>
                      <a:pt x="0" y="74"/>
                      <a:pt x="0" y="71"/>
                      <a:pt x="3" y="68"/>
                    </a:cubicBezTo>
                    <a:cubicBezTo>
                      <a:pt x="69" y="2"/>
                      <a:pt x="69" y="2"/>
                      <a:pt x="69" y="2"/>
                    </a:cubicBezTo>
                    <a:cubicBezTo>
                      <a:pt x="71" y="0"/>
                      <a:pt x="75" y="0"/>
                      <a:pt x="77" y="2"/>
                    </a:cubicBezTo>
                    <a:cubicBezTo>
                      <a:pt x="143" y="68"/>
                      <a:pt x="143" y="68"/>
                      <a:pt x="143" y="68"/>
                    </a:cubicBezTo>
                    <a:cubicBezTo>
                      <a:pt x="146" y="71"/>
                      <a:pt x="146" y="74"/>
                      <a:pt x="143" y="77"/>
                    </a:cubicBezTo>
                    <a:cubicBezTo>
                      <a:pt x="142" y="78"/>
                      <a:pt x="141" y="78"/>
                      <a:pt x="1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25" name="Freeform 81">
                <a:extLst>
                  <a:ext uri="{FF2B5EF4-FFF2-40B4-BE49-F238E27FC236}">
                    <a16:creationId xmlns:a16="http://schemas.microsoft.com/office/drawing/2014/main" id="{9C47D373-F127-F54B-E218-1DFD01DA55A2}"/>
                  </a:ext>
                </a:extLst>
              </p:cNvPr>
              <p:cNvSpPr>
                <a:spLocks/>
              </p:cNvSpPr>
              <p:nvPr/>
            </p:nvSpPr>
            <p:spPr bwMode="auto">
              <a:xfrm>
                <a:off x="3524" y="440"/>
                <a:ext cx="249" cy="1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10"/>
                      <a:pt x="0" y="6"/>
                    </a:cubicBezTo>
                    <a:cubicBezTo>
                      <a:pt x="0" y="3"/>
                      <a:pt x="3" y="0"/>
                      <a:pt x="6" y="0"/>
                    </a:cubicBezTo>
                    <a:cubicBezTo>
                      <a:pt x="162" y="0"/>
                      <a:pt x="162" y="0"/>
                      <a:pt x="162" y="0"/>
                    </a:cubicBezTo>
                    <a:cubicBezTo>
                      <a:pt x="165" y="0"/>
                      <a:pt x="168" y="3"/>
                      <a:pt x="168" y="6"/>
                    </a:cubicBezTo>
                    <a:cubicBezTo>
                      <a:pt x="168" y="10"/>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26" name="Freeform 82">
                <a:extLst>
                  <a:ext uri="{FF2B5EF4-FFF2-40B4-BE49-F238E27FC236}">
                    <a16:creationId xmlns:a16="http://schemas.microsoft.com/office/drawing/2014/main" id="{0F4EFB80-87F4-3C56-58D0-8B25963737EF}"/>
                  </a:ext>
                </a:extLst>
              </p:cNvPr>
              <p:cNvSpPr>
                <a:spLocks/>
              </p:cNvSpPr>
              <p:nvPr/>
            </p:nvSpPr>
            <p:spPr bwMode="auto">
              <a:xfrm>
                <a:off x="3524" y="494"/>
                <a:ext cx="249" cy="17"/>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10"/>
                      <a:pt x="0" y="6"/>
                    </a:cubicBezTo>
                    <a:cubicBezTo>
                      <a:pt x="0" y="3"/>
                      <a:pt x="3" y="0"/>
                      <a:pt x="6" y="0"/>
                    </a:cubicBezTo>
                    <a:cubicBezTo>
                      <a:pt x="162" y="0"/>
                      <a:pt x="162" y="0"/>
                      <a:pt x="162" y="0"/>
                    </a:cubicBezTo>
                    <a:cubicBezTo>
                      <a:pt x="165" y="0"/>
                      <a:pt x="168" y="3"/>
                      <a:pt x="168" y="6"/>
                    </a:cubicBezTo>
                    <a:cubicBezTo>
                      <a:pt x="168" y="10"/>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27" name="Freeform 83">
                <a:extLst>
                  <a:ext uri="{FF2B5EF4-FFF2-40B4-BE49-F238E27FC236}">
                    <a16:creationId xmlns:a16="http://schemas.microsoft.com/office/drawing/2014/main" id="{EF157CE1-91A4-B6B2-B929-30361C4CFD50}"/>
                  </a:ext>
                </a:extLst>
              </p:cNvPr>
              <p:cNvSpPr>
                <a:spLocks/>
              </p:cNvSpPr>
              <p:nvPr/>
            </p:nvSpPr>
            <p:spPr bwMode="auto">
              <a:xfrm>
                <a:off x="3524" y="547"/>
                <a:ext cx="249" cy="1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10"/>
                      <a:pt x="0" y="6"/>
                    </a:cubicBezTo>
                    <a:cubicBezTo>
                      <a:pt x="0" y="3"/>
                      <a:pt x="3" y="0"/>
                      <a:pt x="6" y="0"/>
                    </a:cubicBezTo>
                    <a:cubicBezTo>
                      <a:pt x="162" y="0"/>
                      <a:pt x="162" y="0"/>
                      <a:pt x="162" y="0"/>
                    </a:cubicBezTo>
                    <a:cubicBezTo>
                      <a:pt x="165" y="0"/>
                      <a:pt x="168" y="3"/>
                      <a:pt x="168" y="6"/>
                    </a:cubicBezTo>
                    <a:cubicBezTo>
                      <a:pt x="168" y="10"/>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grpSp>
        <p:nvGrpSpPr>
          <p:cNvPr id="9" name="Group 8">
            <a:extLst>
              <a:ext uri="{FF2B5EF4-FFF2-40B4-BE49-F238E27FC236}">
                <a16:creationId xmlns:a16="http://schemas.microsoft.com/office/drawing/2014/main" id="{67F9DBB1-7F9A-9532-CCD0-2FCA0283DE00}"/>
              </a:ext>
            </a:extLst>
          </p:cNvPr>
          <p:cNvGrpSpPr/>
          <p:nvPr/>
        </p:nvGrpSpPr>
        <p:grpSpPr>
          <a:xfrm>
            <a:off x="9365455" y="2345952"/>
            <a:ext cx="2032105" cy="2524892"/>
            <a:chOff x="9819112" y="2345952"/>
            <a:chExt cx="2032105" cy="2524892"/>
          </a:xfrm>
        </p:grpSpPr>
        <p:cxnSp>
          <p:nvCxnSpPr>
            <p:cNvPr id="92" name="Straight Connector 91">
              <a:extLst>
                <a:ext uri="{FF2B5EF4-FFF2-40B4-BE49-F238E27FC236}">
                  <a16:creationId xmlns:a16="http://schemas.microsoft.com/office/drawing/2014/main" id="{C50724CE-FD45-B6BF-8F3F-B172AAB0D201}"/>
                </a:ext>
              </a:extLst>
            </p:cNvPr>
            <p:cNvCxnSpPr>
              <a:cxnSpLocks/>
            </p:cNvCxnSpPr>
            <p:nvPr/>
          </p:nvCxnSpPr>
          <p:spPr>
            <a:xfrm>
              <a:off x="9819112" y="3351995"/>
              <a:ext cx="2032105" cy="0"/>
            </a:xfrm>
            <a:prstGeom prst="line">
              <a:avLst/>
            </a:prstGeom>
            <a:noFill/>
            <a:ln w="12700" cap="flat" cmpd="sng" algn="ctr">
              <a:solidFill>
                <a:schemeClr val="accent2"/>
              </a:solidFill>
              <a:prstDash val="solid"/>
            </a:ln>
            <a:effectLst/>
          </p:spPr>
        </p:cxnSp>
        <p:sp>
          <p:nvSpPr>
            <p:cNvPr id="93" name="TextBox 92">
              <a:extLst>
                <a:ext uri="{FF2B5EF4-FFF2-40B4-BE49-F238E27FC236}">
                  <a16:creationId xmlns:a16="http://schemas.microsoft.com/office/drawing/2014/main" id="{9AF069F4-2B50-33E0-38FC-A6A45E60A030}"/>
                </a:ext>
              </a:extLst>
            </p:cNvPr>
            <p:cNvSpPr txBox="1">
              <a:spLocks noChangeArrowheads="1"/>
            </p:cNvSpPr>
            <p:nvPr/>
          </p:nvSpPr>
          <p:spPr bwMode="auto">
            <a:xfrm>
              <a:off x="9819112" y="3412535"/>
              <a:ext cx="2032105" cy="1458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400" b="1" i="0" u="none" strike="noStrike" kern="1200" cap="none" spc="0" normalizeH="0" baseline="0" noProof="0">
                  <a:ln>
                    <a:noFill/>
                  </a:ln>
                  <a:solidFill>
                    <a:srgbClr val="006F34"/>
                  </a:solidFill>
                  <a:effectLst/>
                  <a:uLnTx/>
                  <a:uFillTx/>
                  <a:latin typeface="Calibri" panose="020F0502020204030204"/>
                  <a:ea typeface="ＭＳ Ｐゴシック" charset="0"/>
                  <a:cs typeface="Arial" panose="020B0604020202020204" pitchFamily="34" charset="0"/>
                </a:rPr>
                <a:t>VERIFICATION OF PAYEE (VOP)</a:t>
              </a:r>
            </a:p>
            <a:p>
              <a:pPr marL="0" marR="0" lvl="0" indent="0" algn="ctr" defTabSz="228594" rtl="0" eaLnBrk="1" fontAlgn="auto" latinLnBrk="0" hangingPunct="1">
                <a:lnSpc>
                  <a:spcPct val="100000"/>
                </a:lnSpc>
                <a:spcBef>
                  <a:spcPts val="0"/>
                </a:spcBef>
                <a:spcAft>
                  <a:spcPts val="1200"/>
                </a:spcAft>
                <a:buClrTx/>
                <a:buSzTx/>
                <a:buFontTx/>
                <a:buNone/>
                <a:tabLst/>
                <a:defRPr/>
              </a:pP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La VoP, o </a:t>
              </a: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verifica del beneficiario</a:t>
              </a: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 rappresenta un </a:t>
              </a:r>
              <a:r>
                <a:rPr kumimoji="0" lang="it-IT" sz="1200" b="1"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ulteriore controllo disponibile per il cliente</a:t>
              </a:r>
              <a:r>
                <a:rPr kumimoji="0" lang="it-IT"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rPr>
                <a:t>, aggiungendo un livello di verifica alle operazioni Instant Payment</a:t>
              </a:r>
              <a:endParaRPr kumimoji="0" lang="en-US" sz="1200" b="0" i="0" u="none" strike="noStrike" kern="1200" cap="none" spc="0" normalizeH="0" baseline="0" noProof="0">
                <a:ln>
                  <a:noFill/>
                </a:ln>
                <a:solidFill>
                  <a:srgbClr val="E7E6E6">
                    <a:lumMod val="10000"/>
                  </a:srgbClr>
                </a:solidFill>
                <a:effectLst/>
                <a:uLnTx/>
                <a:uFillTx/>
                <a:latin typeface="Calibri" panose="020F0502020204030204"/>
                <a:ea typeface="ＭＳ Ｐゴシック" charset="0"/>
                <a:cs typeface="Arial" panose="020B0604020202020204" pitchFamily="34" charset="0"/>
              </a:endParaRPr>
            </a:p>
          </p:txBody>
        </p:sp>
        <p:sp>
          <p:nvSpPr>
            <p:cNvPr id="95" name="Oval 94">
              <a:extLst>
                <a:ext uri="{FF2B5EF4-FFF2-40B4-BE49-F238E27FC236}">
                  <a16:creationId xmlns:a16="http://schemas.microsoft.com/office/drawing/2014/main" id="{DE737022-6E83-55F0-6F84-3BDF2A5DD334}"/>
                </a:ext>
              </a:extLst>
            </p:cNvPr>
            <p:cNvSpPr/>
            <p:nvPr/>
          </p:nvSpPr>
          <p:spPr>
            <a:xfrm>
              <a:off x="10417005" y="2345952"/>
              <a:ext cx="836319" cy="836320"/>
            </a:xfrm>
            <a:prstGeom prst="ellipse">
              <a:avLst/>
            </a:prstGeom>
            <a:solidFill>
              <a:schemeClr val="bg2"/>
            </a:solidFill>
            <a:ln w="19050" cap="flat" cmpd="sng" algn="ctr">
              <a:solidFill>
                <a:schemeClr val="accent2"/>
              </a:solidFill>
              <a:prstDash val="solid"/>
            </a:ln>
            <a:effectLst/>
          </p:spPr>
          <p:txBody>
            <a:bodyPr lIns="219419" tIns="109711" rIns="219419" bIns="109711"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35" name="Group 109">
              <a:extLst>
                <a:ext uri="{FF2B5EF4-FFF2-40B4-BE49-F238E27FC236}">
                  <a16:creationId xmlns:a16="http://schemas.microsoft.com/office/drawing/2014/main" id="{D179846D-69A6-DBE8-4155-8D92EF2C2406}"/>
                </a:ext>
              </a:extLst>
            </p:cNvPr>
            <p:cNvGrpSpPr>
              <a:grpSpLocks noChangeAspect="1"/>
            </p:cNvGrpSpPr>
            <p:nvPr/>
          </p:nvGrpSpPr>
          <p:grpSpPr bwMode="auto">
            <a:xfrm>
              <a:off x="10616225" y="2554402"/>
              <a:ext cx="437878" cy="419420"/>
              <a:chOff x="2400" y="1728"/>
              <a:chExt cx="427" cy="409"/>
            </a:xfrm>
            <a:solidFill>
              <a:schemeClr val="accent2"/>
            </a:solidFill>
          </p:grpSpPr>
          <p:sp>
            <p:nvSpPr>
              <p:cNvPr id="136" name="Freeform 110">
                <a:extLst>
                  <a:ext uri="{FF2B5EF4-FFF2-40B4-BE49-F238E27FC236}">
                    <a16:creationId xmlns:a16="http://schemas.microsoft.com/office/drawing/2014/main" id="{D59019E0-4455-55C3-895D-E17E532EE1CD}"/>
                  </a:ext>
                </a:extLst>
              </p:cNvPr>
              <p:cNvSpPr>
                <a:spLocks noEditPoints="1"/>
              </p:cNvSpPr>
              <p:nvPr/>
            </p:nvSpPr>
            <p:spPr bwMode="auto">
              <a:xfrm>
                <a:off x="2507" y="1764"/>
                <a:ext cx="216" cy="214"/>
              </a:xfrm>
              <a:custGeom>
                <a:avLst/>
                <a:gdLst>
                  <a:gd name="T0" fmla="*/ 73 w 146"/>
                  <a:gd name="T1" fmla="*/ 145 h 145"/>
                  <a:gd name="T2" fmla="*/ 0 w 146"/>
                  <a:gd name="T3" fmla="*/ 73 h 145"/>
                  <a:gd name="T4" fmla="*/ 73 w 146"/>
                  <a:gd name="T5" fmla="*/ 0 h 145"/>
                  <a:gd name="T6" fmla="*/ 146 w 146"/>
                  <a:gd name="T7" fmla="*/ 73 h 145"/>
                  <a:gd name="T8" fmla="*/ 73 w 146"/>
                  <a:gd name="T9" fmla="*/ 145 h 145"/>
                  <a:gd name="T10" fmla="*/ 73 w 146"/>
                  <a:gd name="T11" fmla="*/ 12 h 145"/>
                  <a:gd name="T12" fmla="*/ 12 w 146"/>
                  <a:gd name="T13" fmla="*/ 73 h 145"/>
                  <a:gd name="T14" fmla="*/ 73 w 146"/>
                  <a:gd name="T15" fmla="*/ 133 h 145"/>
                  <a:gd name="T16" fmla="*/ 134 w 146"/>
                  <a:gd name="T17" fmla="*/ 73 h 145"/>
                  <a:gd name="T18" fmla="*/ 73 w 146"/>
                  <a:gd name="T19"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5">
                    <a:moveTo>
                      <a:pt x="73" y="145"/>
                    </a:moveTo>
                    <a:cubicBezTo>
                      <a:pt x="33" y="145"/>
                      <a:pt x="0" y="113"/>
                      <a:pt x="0" y="73"/>
                    </a:cubicBezTo>
                    <a:cubicBezTo>
                      <a:pt x="0" y="32"/>
                      <a:pt x="33" y="0"/>
                      <a:pt x="73" y="0"/>
                    </a:cubicBezTo>
                    <a:cubicBezTo>
                      <a:pt x="113" y="0"/>
                      <a:pt x="146" y="32"/>
                      <a:pt x="146" y="73"/>
                    </a:cubicBezTo>
                    <a:cubicBezTo>
                      <a:pt x="146" y="113"/>
                      <a:pt x="113" y="145"/>
                      <a:pt x="73" y="145"/>
                    </a:cubicBezTo>
                    <a:close/>
                    <a:moveTo>
                      <a:pt x="73" y="12"/>
                    </a:moveTo>
                    <a:cubicBezTo>
                      <a:pt x="40" y="12"/>
                      <a:pt x="12" y="39"/>
                      <a:pt x="12" y="73"/>
                    </a:cubicBezTo>
                    <a:cubicBezTo>
                      <a:pt x="12" y="106"/>
                      <a:pt x="40" y="133"/>
                      <a:pt x="73" y="133"/>
                    </a:cubicBezTo>
                    <a:cubicBezTo>
                      <a:pt x="107" y="133"/>
                      <a:pt x="134" y="106"/>
                      <a:pt x="134" y="73"/>
                    </a:cubicBezTo>
                    <a:cubicBezTo>
                      <a:pt x="134" y="39"/>
                      <a:pt x="107" y="12"/>
                      <a:pt x="7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37" name="Freeform 111">
                <a:extLst>
                  <a:ext uri="{FF2B5EF4-FFF2-40B4-BE49-F238E27FC236}">
                    <a16:creationId xmlns:a16="http://schemas.microsoft.com/office/drawing/2014/main" id="{37D29045-6581-5648-D23E-85C31029F4B0}"/>
                  </a:ext>
                </a:extLst>
              </p:cNvPr>
              <p:cNvSpPr>
                <a:spLocks noEditPoints="1"/>
              </p:cNvSpPr>
              <p:nvPr/>
            </p:nvSpPr>
            <p:spPr bwMode="auto">
              <a:xfrm>
                <a:off x="2449" y="1961"/>
                <a:ext cx="333" cy="176"/>
              </a:xfrm>
              <a:custGeom>
                <a:avLst/>
                <a:gdLst>
                  <a:gd name="T0" fmla="*/ 219 w 225"/>
                  <a:gd name="T1" fmla="*/ 119 h 119"/>
                  <a:gd name="T2" fmla="*/ 6 w 225"/>
                  <a:gd name="T3" fmla="*/ 119 h 119"/>
                  <a:gd name="T4" fmla="*/ 0 w 225"/>
                  <a:gd name="T5" fmla="*/ 113 h 119"/>
                  <a:gd name="T6" fmla="*/ 112 w 225"/>
                  <a:gd name="T7" fmla="*/ 0 h 119"/>
                  <a:gd name="T8" fmla="*/ 225 w 225"/>
                  <a:gd name="T9" fmla="*/ 113 h 119"/>
                  <a:gd name="T10" fmla="*/ 219 w 225"/>
                  <a:gd name="T11" fmla="*/ 119 h 119"/>
                  <a:gd name="T12" fmla="*/ 12 w 225"/>
                  <a:gd name="T13" fmla="*/ 107 h 119"/>
                  <a:gd name="T14" fmla="*/ 213 w 225"/>
                  <a:gd name="T15" fmla="*/ 107 h 119"/>
                  <a:gd name="T16" fmla="*/ 112 w 225"/>
                  <a:gd name="T17" fmla="*/ 12 h 119"/>
                  <a:gd name="T18" fmla="*/ 12 w 225"/>
                  <a:gd name="T19"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119">
                    <a:moveTo>
                      <a:pt x="219" y="119"/>
                    </a:moveTo>
                    <a:cubicBezTo>
                      <a:pt x="6" y="119"/>
                      <a:pt x="6" y="119"/>
                      <a:pt x="6" y="119"/>
                    </a:cubicBezTo>
                    <a:cubicBezTo>
                      <a:pt x="2" y="119"/>
                      <a:pt x="0" y="116"/>
                      <a:pt x="0" y="113"/>
                    </a:cubicBezTo>
                    <a:cubicBezTo>
                      <a:pt x="0" y="51"/>
                      <a:pt x="50" y="0"/>
                      <a:pt x="112" y="0"/>
                    </a:cubicBezTo>
                    <a:cubicBezTo>
                      <a:pt x="174" y="0"/>
                      <a:pt x="225" y="51"/>
                      <a:pt x="225" y="113"/>
                    </a:cubicBezTo>
                    <a:cubicBezTo>
                      <a:pt x="225" y="116"/>
                      <a:pt x="222" y="119"/>
                      <a:pt x="219" y="119"/>
                    </a:cubicBezTo>
                    <a:close/>
                    <a:moveTo>
                      <a:pt x="12" y="107"/>
                    </a:moveTo>
                    <a:cubicBezTo>
                      <a:pt x="213" y="107"/>
                      <a:pt x="213" y="107"/>
                      <a:pt x="213" y="107"/>
                    </a:cubicBezTo>
                    <a:cubicBezTo>
                      <a:pt x="210" y="54"/>
                      <a:pt x="166" y="12"/>
                      <a:pt x="112" y="12"/>
                    </a:cubicBezTo>
                    <a:cubicBezTo>
                      <a:pt x="59" y="12"/>
                      <a:pt x="15" y="54"/>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38" name="Freeform 112">
                <a:extLst>
                  <a:ext uri="{FF2B5EF4-FFF2-40B4-BE49-F238E27FC236}">
                    <a16:creationId xmlns:a16="http://schemas.microsoft.com/office/drawing/2014/main" id="{C48F31ED-FF12-C869-B9D9-097C48BD467B}"/>
                  </a:ext>
                </a:extLst>
              </p:cNvPr>
              <p:cNvSpPr>
                <a:spLocks/>
              </p:cNvSpPr>
              <p:nvPr/>
            </p:nvSpPr>
            <p:spPr bwMode="auto">
              <a:xfrm>
                <a:off x="2400" y="1924"/>
                <a:ext cx="71" cy="71"/>
              </a:xfrm>
              <a:custGeom>
                <a:avLst/>
                <a:gdLst>
                  <a:gd name="T0" fmla="*/ 42 w 48"/>
                  <a:gd name="T1" fmla="*/ 48 h 48"/>
                  <a:gd name="T2" fmla="*/ 6 w 48"/>
                  <a:gd name="T3" fmla="*/ 48 h 48"/>
                  <a:gd name="T4" fmla="*/ 0 w 48"/>
                  <a:gd name="T5" fmla="*/ 42 h 48"/>
                  <a:gd name="T6" fmla="*/ 0 w 48"/>
                  <a:gd name="T7" fmla="*/ 6 h 48"/>
                  <a:gd name="T8" fmla="*/ 6 w 48"/>
                  <a:gd name="T9" fmla="*/ 0 h 48"/>
                  <a:gd name="T10" fmla="*/ 12 w 48"/>
                  <a:gd name="T11" fmla="*/ 6 h 48"/>
                  <a:gd name="T12" fmla="*/ 12 w 48"/>
                  <a:gd name="T13" fmla="*/ 36 h 48"/>
                  <a:gd name="T14" fmla="*/ 42 w 48"/>
                  <a:gd name="T15" fmla="*/ 36 h 48"/>
                  <a:gd name="T16" fmla="*/ 48 w 48"/>
                  <a:gd name="T17" fmla="*/ 42 h 48"/>
                  <a:gd name="T18" fmla="*/ 42 w 4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2" y="48"/>
                    </a:moveTo>
                    <a:cubicBezTo>
                      <a:pt x="6" y="48"/>
                      <a:pt x="6" y="48"/>
                      <a:pt x="6" y="48"/>
                    </a:cubicBezTo>
                    <a:cubicBezTo>
                      <a:pt x="3" y="48"/>
                      <a:pt x="0" y="45"/>
                      <a:pt x="0" y="42"/>
                    </a:cubicBezTo>
                    <a:cubicBezTo>
                      <a:pt x="0" y="6"/>
                      <a:pt x="0" y="6"/>
                      <a:pt x="0" y="6"/>
                    </a:cubicBezTo>
                    <a:cubicBezTo>
                      <a:pt x="0" y="3"/>
                      <a:pt x="3" y="0"/>
                      <a:pt x="6" y="0"/>
                    </a:cubicBezTo>
                    <a:cubicBezTo>
                      <a:pt x="9" y="0"/>
                      <a:pt x="12" y="3"/>
                      <a:pt x="12" y="6"/>
                    </a:cubicBezTo>
                    <a:cubicBezTo>
                      <a:pt x="12" y="36"/>
                      <a:pt x="12" y="36"/>
                      <a:pt x="12" y="36"/>
                    </a:cubicBezTo>
                    <a:cubicBezTo>
                      <a:pt x="42" y="36"/>
                      <a:pt x="42" y="36"/>
                      <a:pt x="42" y="36"/>
                    </a:cubicBezTo>
                    <a:cubicBezTo>
                      <a:pt x="45" y="36"/>
                      <a:pt x="48" y="39"/>
                      <a:pt x="48" y="42"/>
                    </a:cubicBezTo>
                    <a:cubicBezTo>
                      <a:pt x="48" y="45"/>
                      <a:pt x="45" y="48"/>
                      <a:pt x="4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39" name="Freeform 113">
                <a:extLst>
                  <a:ext uri="{FF2B5EF4-FFF2-40B4-BE49-F238E27FC236}">
                    <a16:creationId xmlns:a16="http://schemas.microsoft.com/office/drawing/2014/main" id="{B988AD5E-B1D9-406A-C129-A25685414F00}"/>
                  </a:ext>
                </a:extLst>
              </p:cNvPr>
              <p:cNvSpPr>
                <a:spLocks/>
              </p:cNvSpPr>
              <p:nvPr/>
            </p:nvSpPr>
            <p:spPr bwMode="auto">
              <a:xfrm>
                <a:off x="2400" y="1728"/>
                <a:ext cx="71" cy="70"/>
              </a:xfrm>
              <a:custGeom>
                <a:avLst/>
                <a:gdLst>
                  <a:gd name="T0" fmla="*/ 6 w 48"/>
                  <a:gd name="T1" fmla="*/ 47 h 47"/>
                  <a:gd name="T2" fmla="*/ 0 w 48"/>
                  <a:gd name="T3" fmla="*/ 41 h 47"/>
                  <a:gd name="T4" fmla="*/ 0 w 48"/>
                  <a:gd name="T5" fmla="*/ 6 h 47"/>
                  <a:gd name="T6" fmla="*/ 6 w 48"/>
                  <a:gd name="T7" fmla="*/ 0 h 47"/>
                  <a:gd name="T8" fmla="*/ 42 w 48"/>
                  <a:gd name="T9" fmla="*/ 0 h 47"/>
                  <a:gd name="T10" fmla="*/ 48 w 48"/>
                  <a:gd name="T11" fmla="*/ 6 h 47"/>
                  <a:gd name="T12" fmla="*/ 42 w 48"/>
                  <a:gd name="T13" fmla="*/ 12 h 47"/>
                  <a:gd name="T14" fmla="*/ 12 w 48"/>
                  <a:gd name="T15" fmla="*/ 12 h 47"/>
                  <a:gd name="T16" fmla="*/ 12 w 48"/>
                  <a:gd name="T17" fmla="*/ 41 h 47"/>
                  <a:gd name="T18" fmla="*/ 6 w 4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6" y="47"/>
                    </a:moveTo>
                    <a:cubicBezTo>
                      <a:pt x="3" y="47"/>
                      <a:pt x="0" y="45"/>
                      <a:pt x="0" y="41"/>
                    </a:cubicBezTo>
                    <a:cubicBezTo>
                      <a:pt x="0" y="6"/>
                      <a:pt x="0" y="6"/>
                      <a:pt x="0" y="6"/>
                    </a:cubicBezTo>
                    <a:cubicBezTo>
                      <a:pt x="0" y="3"/>
                      <a:pt x="3" y="0"/>
                      <a:pt x="6" y="0"/>
                    </a:cubicBezTo>
                    <a:cubicBezTo>
                      <a:pt x="42" y="0"/>
                      <a:pt x="42" y="0"/>
                      <a:pt x="42" y="0"/>
                    </a:cubicBezTo>
                    <a:cubicBezTo>
                      <a:pt x="45" y="0"/>
                      <a:pt x="48" y="3"/>
                      <a:pt x="48" y="6"/>
                    </a:cubicBezTo>
                    <a:cubicBezTo>
                      <a:pt x="48" y="9"/>
                      <a:pt x="45" y="12"/>
                      <a:pt x="42" y="12"/>
                    </a:cubicBezTo>
                    <a:cubicBezTo>
                      <a:pt x="12" y="12"/>
                      <a:pt x="12" y="12"/>
                      <a:pt x="12" y="12"/>
                    </a:cubicBezTo>
                    <a:cubicBezTo>
                      <a:pt x="12" y="41"/>
                      <a:pt x="12" y="41"/>
                      <a:pt x="12" y="41"/>
                    </a:cubicBezTo>
                    <a:cubicBezTo>
                      <a:pt x="12" y="45"/>
                      <a:pt x="9" y="47"/>
                      <a:pt x="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40" name="Freeform 114">
                <a:extLst>
                  <a:ext uri="{FF2B5EF4-FFF2-40B4-BE49-F238E27FC236}">
                    <a16:creationId xmlns:a16="http://schemas.microsoft.com/office/drawing/2014/main" id="{4742EB61-6430-601D-80E7-670C09A30543}"/>
                  </a:ext>
                </a:extLst>
              </p:cNvPr>
              <p:cNvSpPr>
                <a:spLocks/>
              </p:cNvSpPr>
              <p:nvPr/>
            </p:nvSpPr>
            <p:spPr bwMode="auto">
              <a:xfrm>
                <a:off x="2756" y="1728"/>
                <a:ext cx="71" cy="70"/>
              </a:xfrm>
              <a:custGeom>
                <a:avLst/>
                <a:gdLst>
                  <a:gd name="T0" fmla="*/ 42 w 48"/>
                  <a:gd name="T1" fmla="*/ 47 h 47"/>
                  <a:gd name="T2" fmla="*/ 36 w 48"/>
                  <a:gd name="T3" fmla="*/ 41 h 47"/>
                  <a:gd name="T4" fmla="*/ 36 w 48"/>
                  <a:gd name="T5" fmla="*/ 12 h 47"/>
                  <a:gd name="T6" fmla="*/ 6 w 48"/>
                  <a:gd name="T7" fmla="*/ 12 h 47"/>
                  <a:gd name="T8" fmla="*/ 0 w 48"/>
                  <a:gd name="T9" fmla="*/ 6 h 47"/>
                  <a:gd name="T10" fmla="*/ 6 w 48"/>
                  <a:gd name="T11" fmla="*/ 0 h 47"/>
                  <a:gd name="T12" fmla="*/ 42 w 48"/>
                  <a:gd name="T13" fmla="*/ 0 h 47"/>
                  <a:gd name="T14" fmla="*/ 48 w 48"/>
                  <a:gd name="T15" fmla="*/ 6 h 47"/>
                  <a:gd name="T16" fmla="*/ 48 w 48"/>
                  <a:gd name="T17" fmla="*/ 41 h 47"/>
                  <a:gd name="T18" fmla="*/ 42 w 4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42" y="47"/>
                    </a:moveTo>
                    <a:cubicBezTo>
                      <a:pt x="39" y="47"/>
                      <a:pt x="36" y="45"/>
                      <a:pt x="36" y="41"/>
                    </a:cubicBezTo>
                    <a:cubicBezTo>
                      <a:pt x="36" y="12"/>
                      <a:pt x="36" y="12"/>
                      <a:pt x="36" y="12"/>
                    </a:cubicBezTo>
                    <a:cubicBezTo>
                      <a:pt x="6" y="12"/>
                      <a:pt x="6" y="12"/>
                      <a:pt x="6" y="12"/>
                    </a:cubicBezTo>
                    <a:cubicBezTo>
                      <a:pt x="3" y="12"/>
                      <a:pt x="0" y="9"/>
                      <a:pt x="0" y="6"/>
                    </a:cubicBezTo>
                    <a:cubicBezTo>
                      <a:pt x="0" y="3"/>
                      <a:pt x="3" y="0"/>
                      <a:pt x="6" y="0"/>
                    </a:cubicBezTo>
                    <a:cubicBezTo>
                      <a:pt x="42" y="0"/>
                      <a:pt x="42" y="0"/>
                      <a:pt x="42" y="0"/>
                    </a:cubicBezTo>
                    <a:cubicBezTo>
                      <a:pt x="45" y="0"/>
                      <a:pt x="48" y="3"/>
                      <a:pt x="48" y="6"/>
                    </a:cubicBezTo>
                    <a:cubicBezTo>
                      <a:pt x="48" y="41"/>
                      <a:pt x="48" y="41"/>
                      <a:pt x="48" y="41"/>
                    </a:cubicBezTo>
                    <a:cubicBezTo>
                      <a:pt x="48" y="45"/>
                      <a:pt x="45" y="4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sp>
            <p:nvSpPr>
              <p:cNvPr id="142" name="Freeform 115">
                <a:extLst>
                  <a:ext uri="{FF2B5EF4-FFF2-40B4-BE49-F238E27FC236}">
                    <a16:creationId xmlns:a16="http://schemas.microsoft.com/office/drawing/2014/main" id="{836840BD-821A-D0F2-22BA-36CF4533C53E}"/>
                  </a:ext>
                </a:extLst>
              </p:cNvPr>
              <p:cNvSpPr>
                <a:spLocks/>
              </p:cNvSpPr>
              <p:nvPr/>
            </p:nvSpPr>
            <p:spPr bwMode="auto">
              <a:xfrm>
                <a:off x="2756" y="1924"/>
                <a:ext cx="71" cy="71"/>
              </a:xfrm>
              <a:custGeom>
                <a:avLst/>
                <a:gdLst>
                  <a:gd name="T0" fmla="*/ 42 w 48"/>
                  <a:gd name="T1" fmla="*/ 48 h 48"/>
                  <a:gd name="T2" fmla="*/ 6 w 48"/>
                  <a:gd name="T3" fmla="*/ 48 h 48"/>
                  <a:gd name="T4" fmla="*/ 0 w 48"/>
                  <a:gd name="T5" fmla="*/ 42 h 48"/>
                  <a:gd name="T6" fmla="*/ 6 w 48"/>
                  <a:gd name="T7" fmla="*/ 36 h 48"/>
                  <a:gd name="T8" fmla="*/ 36 w 48"/>
                  <a:gd name="T9" fmla="*/ 36 h 48"/>
                  <a:gd name="T10" fmla="*/ 36 w 48"/>
                  <a:gd name="T11" fmla="*/ 6 h 48"/>
                  <a:gd name="T12" fmla="*/ 42 w 48"/>
                  <a:gd name="T13" fmla="*/ 0 h 48"/>
                  <a:gd name="T14" fmla="*/ 48 w 48"/>
                  <a:gd name="T15" fmla="*/ 6 h 48"/>
                  <a:gd name="T16" fmla="*/ 48 w 48"/>
                  <a:gd name="T17" fmla="*/ 42 h 48"/>
                  <a:gd name="T18" fmla="*/ 42 w 4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2" y="48"/>
                    </a:moveTo>
                    <a:cubicBezTo>
                      <a:pt x="6" y="48"/>
                      <a:pt x="6" y="48"/>
                      <a:pt x="6" y="48"/>
                    </a:cubicBezTo>
                    <a:cubicBezTo>
                      <a:pt x="3" y="48"/>
                      <a:pt x="0" y="45"/>
                      <a:pt x="0" y="42"/>
                    </a:cubicBezTo>
                    <a:cubicBezTo>
                      <a:pt x="0" y="39"/>
                      <a:pt x="3" y="36"/>
                      <a:pt x="6" y="36"/>
                    </a:cubicBezTo>
                    <a:cubicBezTo>
                      <a:pt x="36" y="36"/>
                      <a:pt x="36" y="36"/>
                      <a:pt x="36" y="36"/>
                    </a:cubicBezTo>
                    <a:cubicBezTo>
                      <a:pt x="36" y="6"/>
                      <a:pt x="36" y="6"/>
                      <a:pt x="36" y="6"/>
                    </a:cubicBezTo>
                    <a:cubicBezTo>
                      <a:pt x="36" y="3"/>
                      <a:pt x="39" y="0"/>
                      <a:pt x="42" y="0"/>
                    </a:cubicBezTo>
                    <a:cubicBezTo>
                      <a:pt x="45" y="0"/>
                      <a:pt x="48" y="3"/>
                      <a:pt x="48" y="6"/>
                    </a:cubicBezTo>
                    <a:cubicBezTo>
                      <a:pt x="48" y="42"/>
                      <a:pt x="48" y="42"/>
                      <a:pt x="48" y="42"/>
                    </a:cubicBezTo>
                    <a:cubicBezTo>
                      <a:pt x="48" y="45"/>
                      <a:pt x="45" y="48"/>
                      <a:pt x="4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833D"/>
                  </a:solidFill>
                  <a:effectLst/>
                  <a:uLnTx/>
                  <a:uFillTx/>
                  <a:latin typeface="Calibri" panose="020F0502020204030204"/>
                  <a:ea typeface="+mn-ea"/>
                  <a:cs typeface="Arial" charset="0"/>
                </a:endParaRPr>
              </a:p>
            </p:txBody>
          </p:sp>
        </p:grpSp>
      </p:grpSp>
      <p:sp>
        <p:nvSpPr>
          <p:cNvPr id="143" name="Segnaposto numero diapositiva 3">
            <a:extLst>
              <a:ext uri="{FF2B5EF4-FFF2-40B4-BE49-F238E27FC236}">
                <a16:creationId xmlns:a16="http://schemas.microsoft.com/office/drawing/2014/main" id="{977EC7EB-514A-E634-F3AE-64702903F2A5}"/>
              </a:ext>
            </a:extLst>
          </p:cNvPr>
          <p:cNvSpPr txBox="1">
            <a:spLocks/>
          </p:cNvSpPr>
          <p:nvPr/>
        </p:nvSpPr>
        <p:spPr>
          <a:xfrm>
            <a:off x="10106623" y="6225031"/>
            <a:ext cx="1327759" cy="365125"/>
          </a:xfrm>
          <a:prstGeom prst="rect">
            <a:avLst/>
          </a:prstGeom>
        </p:spPr>
        <p:txBody>
          <a:bodyPr vert="horz" lIns="91440" tIns="45720" rIns="91440" bIns="45720" rtlCol="0" anchor="ctr"/>
          <a:lstStyle>
            <a:defPPr>
              <a:defRPr lang="it-IT"/>
            </a:defPPr>
            <a:lvl1pPr marL="0" algn="r" defTabSz="914400" rtl="0" eaLnBrk="1" latinLnBrk="0" hangingPunct="1">
              <a:defRPr sz="10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000" b="0" i="0" u="none" strike="noStrike" kern="1200" cap="none" spc="0" normalizeH="0" baseline="0" noProof="0" dirty="0">
              <a:ln>
                <a:noFill/>
              </a:ln>
              <a:solidFill>
                <a:srgbClr val="00349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874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gendaTextBox">
            <a:extLst>
              <a:ext uri="{FF2B5EF4-FFF2-40B4-BE49-F238E27FC236}">
                <a16:creationId xmlns:a16="http://schemas.microsoft.com/office/drawing/2014/main" id="{A1C6F00D-72FB-4CBD-A06B-06E700A8DF80}"/>
              </a:ext>
            </a:extLst>
          </p:cNvPr>
          <p:cNvSpPr txBox="1"/>
          <p:nvPr/>
        </p:nvSpPr>
        <p:spPr bwMode="gray">
          <a:xfrm>
            <a:off x="688734" y="1388148"/>
            <a:ext cx="9891047" cy="5295900"/>
          </a:xfrm>
          <a:prstGeom prst="rect">
            <a:avLst/>
          </a:prstGeom>
          <a:noFill/>
        </p:spPr>
        <p:txBody>
          <a:bodyPr vert="horz" wrap="square" lIns="36000" tIns="36000" rIns="36000" bIns="36000" rtlCol="0">
            <a:noAutofit/>
          </a:bodyPr>
          <a:lstStyle/>
          <a:p>
            <a:pPr marL="0" indent="0">
              <a:spcBef>
                <a:spcPts val="3600"/>
              </a:spcBef>
              <a:buNone/>
            </a:pPr>
            <a:r>
              <a:rPr lang="it-IT" sz="2000" b="1" dirty="0"/>
              <a:t>Uno sguardo alla storia</a:t>
            </a:r>
          </a:p>
          <a:p>
            <a:pPr marL="0" indent="0">
              <a:buNone/>
            </a:pPr>
            <a:r>
              <a:rPr lang="it-IT" sz="2000" dirty="0"/>
              <a:t>Come si sono trasformati I Sistemi di pagamento</a:t>
            </a:r>
          </a:p>
          <a:p>
            <a:pPr marL="0" indent="0">
              <a:spcBef>
                <a:spcPts val="3600"/>
              </a:spcBef>
              <a:buNone/>
            </a:pPr>
            <a:r>
              <a:rPr lang="it-IT" sz="2000" b="1" dirty="0"/>
              <a:t>Un caso di successo</a:t>
            </a:r>
          </a:p>
          <a:p>
            <a:pPr marL="0" indent="0">
              <a:buNone/>
            </a:pPr>
            <a:r>
              <a:rPr lang="it-IT" sz="2000" dirty="0"/>
              <a:t>Come è stato affrontato il cambiamento</a:t>
            </a:r>
          </a:p>
          <a:p>
            <a:pPr marL="0" indent="0">
              <a:spcBef>
                <a:spcPts val="3600"/>
              </a:spcBef>
              <a:buNone/>
            </a:pPr>
            <a:r>
              <a:rPr lang="it-IT" sz="2000" b="1" dirty="0">
                <a:solidFill>
                  <a:schemeClr val="accent2"/>
                </a:solidFill>
              </a:rPr>
              <a:t>Uno sguardo al futuro</a:t>
            </a:r>
          </a:p>
          <a:p>
            <a:pPr marL="0" indent="0">
              <a:buNone/>
            </a:pPr>
            <a:r>
              <a:rPr lang="it-IT" sz="2000" dirty="0">
                <a:solidFill>
                  <a:schemeClr val="accent2"/>
                </a:solidFill>
              </a:rPr>
              <a:t>Quali le prossime evoluzioni</a:t>
            </a:r>
          </a:p>
        </p:txBody>
      </p:sp>
      <p:sp>
        <p:nvSpPr>
          <p:cNvPr id="2" name="Titolo 1">
            <a:extLst>
              <a:ext uri="{FF2B5EF4-FFF2-40B4-BE49-F238E27FC236}">
                <a16:creationId xmlns:a16="http://schemas.microsoft.com/office/drawing/2014/main" id="{FCE8C21B-D51B-480F-893C-1372A3F9FCF3}"/>
              </a:ext>
            </a:extLst>
          </p:cNvPr>
          <p:cNvSpPr>
            <a:spLocks noGrp="1"/>
          </p:cNvSpPr>
          <p:nvPr>
            <p:ph type="title"/>
          </p:nvPr>
        </p:nvSpPr>
        <p:spPr/>
        <p:txBody>
          <a:bodyPr/>
          <a:lstStyle/>
          <a:p>
            <a:r>
              <a:rPr lang="it-IT" noProof="0" dirty="0"/>
              <a:t>Agenda</a:t>
            </a:r>
          </a:p>
        </p:txBody>
      </p:sp>
      <p:sp>
        <p:nvSpPr>
          <p:cNvPr id="3" name="Segnaposto numero diapositiva 2">
            <a:extLst>
              <a:ext uri="{FF2B5EF4-FFF2-40B4-BE49-F238E27FC236}">
                <a16:creationId xmlns:a16="http://schemas.microsoft.com/office/drawing/2014/main" id="{4E70E616-9936-4814-B188-28BD664456CE}"/>
              </a:ext>
            </a:extLst>
          </p:cNvPr>
          <p:cNvSpPr>
            <a:spLocks noGrp="1"/>
          </p:cNvSpPr>
          <p:nvPr>
            <p:ph type="sldNum" sz="quarter" idx="12"/>
          </p:nvPr>
        </p:nvSpPr>
        <p:spPr/>
        <p:txBody>
          <a:bodyPr/>
          <a:lstStyle/>
          <a:p>
            <a:fld id="{58394991-5320-4EEC-AAB2-000DB343F395}" type="slidenum">
              <a:rPr lang="it-IT" smtClean="0"/>
              <a:t>15</a:t>
            </a:fld>
            <a:endParaRPr lang="it-IT"/>
          </a:p>
        </p:txBody>
      </p:sp>
      <p:sp>
        <p:nvSpPr>
          <p:cNvPr id="6" name="AgendaEmphasisBar">
            <a:extLst>
              <a:ext uri="{FF2B5EF4-FFF2-40B4-BE49-F238E27FC236}">
                <a16:creationId xmlns:a16="http://schemas.microsoft.com/office/drawing/2014/main" id="{54000424-2D19-47D7-B6C8-75B04E78C7BA}"/>
              </a:ext>
            </a:extLst>
          </p:cNvPr>
          <p:cNvSpPr/>
          <p:nvPr/>
        </p:nvSpPr>
        <p:spPr bwMode="gray">
          <a:xfrm>
            <a:off x="334963" y="3514209"/>
            <a:ext cx="127000" cy="743179"/>
          </a:xfrm>
          <a:prstGeom prst="rect">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8" name="AgendaSeparator1">
            <a:extLst>
              <a:ext uri="{FF2B5EF4-FFF2-40B4-BE49-F238E27FC236}">
                <a16:creationId xmlns:a16="http://schemas.microsoft.com/office/drawing/2014/main" id="{6615BBD6-4884-4745-A8E2-5842B1B9127A}"/>
              </a:ext>
            </a:extLst>
          </p:cNvPr>
          <p:cNvCxnSpPr/>
          <p:nvPr/>
        </p:nvCxnSpPr>
        <p:spPr bwMode="gray">
          <a:xfrm>
            <a:off x="688734" y="2282038"/>
            <a:ext cx="6735191"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9" name="AgendaSeparator1">
            <a:extLst>
              <a:ext uri="{FF2B5EF4-FFF2-40B4-BE49-F238E27FC236}">
                <a16:creationId xmlns:a16="http://schemas.microsoft.com/office/drawing/2014/main" id="{EDC32816-AA9E-4C96-AA87-34B14C7D490F}"/>
              </a:ext>
            </a:extLst>
          </p:cNvPr>
          <p:cNvCxnSpPr/>
          <p:nvPr/>
        </p:nvCxnSpPr>
        <p:spPr bwMode="gray">
          <a:xfrm>
            <a:off x="688734" y="3318753"/>
            <a:ext cx="6735191"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4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3456EC-D14D-4B22-AE97-FEB7189D719B}"/>
              </a:ext>
            </a:extLst>
          </p:cNvPr>
          <p:cNvSpPr>
            <a:spLocks noGrp="1"/>
          </p:cNvSpPr>
          <p:nvPr>
            <p:ph type="title"/>
          </p:nvPr>
        </p:nvSpPr>
        <p:spPr/>
        <p:txBody>
          <a:bodyPr/>
          <a:lstStyle/>
          <a:p>
            <a:r>
              <a:rPr lang="it-IT" noProof="0" dirty="0"/>
              <a:t>Uno sguardo al futuro </a:t>
            </a:r>
          </a:p>
        </p:txBody>
      </p:sp>
      <p:graphicFrame>
        <p:nvGraphicFramePr>
          <p:cNvPr id="15" name="Diagramma 14">
            <a:extLst>
              <a:ext uri="{FF2B5EF4-FFF2-40B4-BE49-F238E27FC236}">
                <a16:creationId xmlns:a16="http://schemas.microsoft.com/office/drawing/2014/main" id="{92748F67-6677-41A9-937D-76DB3896FFF4}"/>
              </a:ext>
            </a:extLst>
          </p:cNvPr>
          <p:cNvGraphicFramePr/>
          <p:nvPr>
            <p:extLst>
              <p:ext uri="{D42A27DB-BD31-4B8C-83A1-F6EECF244321}">
                <p14:modId xmlns:p14="http://schemas.microsoft.com/office/powerpoint/2010/main" val="3870026770"/>
              </p:ext>
            </p:extLst>
          </p:nvPr>
        </p:nvGraphicFramePr>
        <p:xfrm>
          <a:off x="2155080" y="2306693"/>
          <a:ext cx="8768989" cy="387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egnaposto numero diapositiva 1">
            <a:extLst>
              <a:ext uri="{FF2B5EF4-FFF2-40B4-BE49-F238E27FC236}">
                <a16:creationId xmlns:a16="http://schemas.microsoft.com/office/drawing/2014/main" id="{867619BD-E45B-4D55-856B-FC03C9B2F038}"/>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cxnSp>
        <p:nvCxnSpPr>
          <p:cNvPr id="21" name="Straight Connector 5">
            <a:extLst>
              <a:ext uri="{FF2B5EF4-FFF2-40B4-BE49-F238E27FC236}">
                <a16:creationId xmlns:a16="http://schemas.microsoft.com/office/drawing/2014/main" id="{0DE9ADF4-83D0-4489-BD66-931B5759A57F}"/>
              </a:ext>
            </a:extLst>
          </p:cNvPr>
          <p:cNvCxnSpPr/>
          <p:nvPr/>
        </p:nvCxnSpPr>
        <p:spPr>
          <a:xfrm flipH="1">
            <a:off x="1251706" y="1568417"/>
            <a:ext cx="9979177" cy="0"/>
          </a:xfrm>
          <a:prstGeom prst="line">
            <a:avLst/>
          </a:prstGeom>
          <a:noFill/>
          <a:ln w="76200" cap="flat" cmpd="sng" algn="ctr">
            <a:gradFill>
              <a:gsLst>
                <a:gs pos="0">
                  <a:srgbClr val="FD7D05">
                    <a:lumMod val="20000"/>
                    <a:lumOff val="80000"/>
                  </a:srgbClr>
                </a:gs>
                <a:gs pos="100000">
                  <a:srgbClr val="FD7D05"/>
                </a:gs>
                <a:gs pos="49000">
                  <a:srgbClr val="FD7D05">
                    <a:lumMod val="40000"/>
                    <a:lumOff val="60000"/>
                  </a:srgbClr>
                </a:gs>
              </a:gsLst>
              <a:lin ang="5400000" scaled="1"/>
            </a:gradFill>
            <a:prstDash val="solid"/>
            <a:miter lim="800000"/>
            <a:headEnd type="triangle" w="med" len="lg"/>
            <a:tailEnd type="none" w="med" len="med"/>
          </a:ln>
          <a:effectLst/>
        </p:spPr>
      </p:cxnSp>
      <p:grpSp>
        <p:nvGrpSpPr>
          <p:cNvPr id="22" name="Group 46">
            <a:extLst>
              <a:ext uri="{FF2B5EF4-FFF2-40B4-BE49-F238E27FC236}">
                <a16:creationId xmlns:a16="http://schemas.microsoft.com/office/drawing/2014/main" id="{11653541-B7B6-4BED-8EA8-A8077571E4FB}"/>
              </a:ext>
            </a:extLst>
          </p:cNvPr>
          <p:cNvGrpSpPr/>
          <p:nvPr/>
        </p:nvGrpSpPr>
        <p:grpSpPr>
          <a:xfrm>
            <a:off x="1810391" y="1207833"/>
            <a:ext cx="7574385" cy="442355"/>
            <a:chOff x="2428267" y="6005622"/>
            <a:chExt cx="7574385" cy="442355"/>
          </a:xfrm>
          <a:solidFill>
            <a:srgbClr val="B01EFB">
              <a:lumMod val="40000"/>
              <a:lumOff val="60000"/>
            </a:srgbClr>
          </a:solidFill>
        </p:grpSpPr>
        <p:grpSp>
          <p:nvGrpSpPr>
            <p:cNvPr id="23" name="Group 47">
              <a:extLst>
                <a:ext uri="{FF2B5EF4-FFF2-40B4-BE49-F238E27FC236}">
                  <a16:creationId xmlns:a16="http://schemas.microsoft.com/office/drawing/2014/main" id="{7C5D609D-F181-4C2D-997B-1F645CCF0800}"/>
                </a:ext>
              </a:extLst>
            </p:cNvPr>
            <p:cNvGrpSpPr/>
            <p:nvPr/>
          </p:nvGrpSpPr>
          <p:grpSpPr>
            <a:xfrm>
              <a:off x="2428267" y="6005622"/>
              <a:ext cx="153809" cy="442355"/>
              <a:chOff x="2428267" y="6005622"/>
              <a:chExt cx="153809" cy="442355"/>
            </a:xfrm>
            <a:grpFill/>
          </p:grpSpPr>
          <p:sp>
            <p:nvSpPr>
              <p:cNvPr id="33" name="Oval 57">
                <a:extLst>
                  <a:ext uri="{FF2B5EF4-FFF2-40B4-BE49-F238E27FC236}">
                    <a16:creationId xmlns:a16="http://schemas.microsoft.com/office/drawing/2014/main" id="{A0A4324C-5CB2-46B4-86F2-96D8CF554173}"/>
                  </a:ext>
                </a:extLst>
              </p:cNvPr>
              <p:cNvSpPr>
                <a:spLocks noChangeAspect="1"/>
              </p:cNvSpPr>
              <p:nvPr/>
            </p:nvSpPr>
            <p:spPr>
              <a:xfrm rot="5400000">
                <a:off x="2428267" y="6294168"/>
                <a:ext cx="153809" cy="153809"/>
              </a:xfrm>
              <a:prstGeom prst="ellipse">
                <a:avLst/>
              </a:prstGeom>
              <a:grpFill/>
              <a:ln w="19050" cap="flat" cmpd="sng" algn="ctr">
                <a:solidFill>
                  <a:srgbClr val="B01EFB">
                    <a:lumMod val="20000"/>
                    <a:lumOff val="80000"/>
                  </a:srgbClr>
                </a:solidFill>
                <a:prstDash val="solid"/>
                <a:miter lim="800000"/>
                <a:headEnd type="none" w="med" len="med"/>
                <a:tailEnd type="none" w="med" len="med"/>
              </a:ln>
              <a:effectLst/>
            </p:spPr>
            <p:txBody>
              <a:bodyPr lIns="34180" tIns="34180" rIns="34180" bIns="341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709"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4" name="Straight Connector 58">
                <a:extLst>
                  <a:ext uri="{FF2B5EF4-FFF2-40B4-BE49-F238E27FC236}">
                    <a16:creationId xmlns:a16="http://schemas.microsoft.com/office/drawing/2014/main" id="{E84A82B1-2CC3-42B3-8990-AC897ABEA6C7}"/>
                  </a:ext>
                </a:extLst>
              </p:cNvPr>
              <p:cNvCxnSpPr/>
              <p:nvPr/>
            </p:nvCxnSpPr>
            <p:spPr>
              <a:xfrm rot="10800000" flipV="1">
                <a:off x="2505171" y="6005622"/>
                <a:ext cx="0" cy="230936"/>
              </a:xfrm>
              <a:prstGeom prst="line">
                <a:avLst/>
              </a:prstGeom>
              <a:grpFill/>
              <a:ln w="9525" cap="flat" cmpd="sng" algn="ctr">
                <a:solidFill>
                  <a:srgbClr val="B01EFB">
                    <a:lumMod val="20000"/>
                    <a:lumOff val="80000"/>
                  </a:srgbClr>
                </a:solidFill>
                <a:prstDash val="solid"/>
                <a:miter lim="800000"/>
                <a:headEnd type="none" w="med" len="med"/>
                <a:tailEnd type="none" w="med" len="med"/>
              </a:ln>
              <a:effectLst/>
            </p:spPr>
          </p:cxnSp>
        </p:grpSp>
        <p:grpSp>
          <p:nvGrpSpPr>
            <p:cNvPr id="24" name="Group 48">
              <a:extLst>
                <a:ext uri="{FF2B5EF4-FFF2-40B4-BE49-F238E27FC236}">
                  <a16:creationId xmlns:a16="http://schemas.microsoft.com/office/drawing/2014/main" id="{9D87A2BA-28AD-4760-B68D-FB28BB3D5C77}"/>
                </a:ext>
              </a:extLst>
            </p:cNvPr>
            <p:cNvGrpSpPr/>
            <p:nvPr/>
          </p:nvGrpSpPr>
          <p:grpSpPr>
            <a:xfrm>
              <a:off x="4901792" y="6005622"/>
              <a:ext cx="153809" cy="442355"/>
              <a:chOff x="4901792" y="6005622"/>
              <a:chExt cx="153809" cy="442355"/>
            </a:xfrm>
            <a:grpFill/>
          </p:grpSpPr>
          <p:sp>
            <p:nvSpPr>
              <p:cNvPr id="31" name="Oval 55">
                <a:extLst>
                  <a:ext uri="{FF2B5EF4-FFF2-40B4-BE49-F238E27FC236}">
                    <a16:creationId xmlns:a16="http://schemas.microsoft.com/office/drawing/2014/main" id="{34C01139-635E-48C8-B7C5-E824939F0DAE}"/>
                  </a:ext>
                </a:extLst>
              </p:cNvPr>
              <p:cNvSpPr>
                <a:spLocks noChangeAspect="1"/>
              </p:cNvSpPr>
              <p:nvPr/>
            </p:nvSpPr>
            <p:spPr>
              <a:xfrm rot="5400000">
                <a:off x="4901792" y="6294168"/>
                <a:ext cx="153809" cy="153809"/>
              </a:xfrm>
              <a:prstGeom prst="ellipse">
                <a:avLst/>
              </a:prstGeom>
              <a:grpFill/>
              <a:ln w="19050" cap="flat" cmpd="sng" algn="ctr">
                <a:solidFill>
                  <a:srgbClr val="B01EFB">
                    <a:lumMod val="20000"/>
                    <a:lumOff val="80000"/>
                  </a:srgbClr>
                </a:solidFill>
                <a:prstDash val="solid"/>
                <a:miter lim="800000"/>
                <a:headEnd type="none" w="med" len="med"/>
                <a:tailEnd type="none" w="med" len="med"/>
              </a:ln>
              <a:effectLst/>
            </p:spPr>
            <p:txBody>
              <a:bodyPr lIns="34180" tIns="34180" rIns="34180" bIns="341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709"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 name="Straight Connector 56">
                <a:extLst>
                  <a:ext uri="{FF2B5EF4-FFF2-40B4-BE49-F238E27FC236}">
                    <a16:creationId xmlns:a16="http://schemas.microsoft.com/office/drawing/2014/main" id="{B8B898A4-F4E4-47E4-BFA2-098E17AAB599}"/>
                  </a:ext>
                </a:extLst>
              </p:cNvPr>
              <p:cNvCxnSpPr/>
              <p:nvPr/>
            </p:nvCxnSpPr>
            <p:spPr>
              <a:xfrm rot="10800000" flipV="1">
                <a:off x="4978696" y="6005622"/>
                <a:ext cx="0" cy="230936"/>
              </a:xfrm>
              <a:prstGeom prst="line">
                <a:avLst/>
              </a:prstGeom>
              <a:grpFill/>
              <a:ln w="9525" cap="flat" cmpd="sng" algn="ctr">
                <a:solidFill>
                  <a:srgbClr val="B01EFB">
                    <a:lumMod val="20000"/>
                    <a:lumOff val="80000"/>
                  </a:srgbClr>
                </a:solidFill>
                <a:prstDash val="solid"/>
                <a:miter lim="800000"/>
                <a:headEnd type="none" w="med" len="med"/>
                <a:tailEnd type="none" w="med" len="med"/>
              </a:ln>
              <a:effectLst/>
            </p:spPr>
          </p:cxnSp>
        </p:grpSp>
        <p:grpSp>
          <p:nvGrpSpPr>
            <p:cNvPr id="25" name="Group 49">
              <a:extLst>
                <a:ext uri="{FF2B5EF4-FFF2-40B4-BE49-F238E27FC236}">
                  <a16:creationId xmlns:a16="http://schemas.microsoft.com/office/drawing/2014/main" id="{754413E3-7985-4AD9-9250-D091BA52DB9F}"/>
                </a:ext>
              </a:extLst>
            </p:cNvPr>
            <p:cNvGrpSpPr/>
            <p:nvPr/>
          </p:nvGrpSpPr>
          <p:grpSpPr>
            <a:xfrm>
              <a:off x="7375317" y="6005622"/>
              <a:ext cx="153809" cy="442355"/>
              <a:chOff x="7375317" y="6005622"/>
              <a:chExt cx="153809" cy="442355"/>
            </a:xfrm>
            <a:grpFill/>
          </p:grpSpPr>
          <p:sp>
            <p:nvSpPr>
              <p:cNvPr id="29" name="Oval 53">
                <a:extLst>
                  <a:ext uri="{FF2B5EF4-FFF2-40B4-BE49-F238E27FC236}">
                    <a16:creationId xmlns:a16="http://schemas.microsoft.com/office/drawing/2014/main" id="{A1E3E41D-F02C-4D15-AF80-0FD489C038CE}"/>
                  </a:ext>
                </a:extLst>
              </p:cNvPr>
              <p:cNvSpPr>
                <a:spLocks noChangeAspect="1"/>
              </p:cNvSpPr>
              <p:nvPr/>
            </p:nvSpPr>
            <p:spPr>
              <a:xfrm rot="5400000">
                <a:off x="7375317" y="6294168"/>
                <a:ext cx="153809" cy="153809"/>
              </a:xfrm>
              <a:prstGeom prst="ellipse">
                <a:avLst/>
              </a:prstGeom>
              <a:grpFill/>
              <a:ln w="19050" cap="flat" cmpd="sng" algn="ctr">
                <a:solidFill>
                  <a:srgbClr val="B01EFB">
                    <a:lumMod val="20000"/>
                    <a:lumOff val="80000"/>
                  </a:srgbClr>
                </a:solidFill>
                <a:prstDash val="solid"/>
                <a:miter lim="800000"/>
                <a:headEnd type="none" w="med" len="med"/>
                <a:tailEnd type="none" w="med" len="med"/>
              </a:ln>
              <a:effectLst/>
            </p:spPr>
            <p:txBody>
              <a:bodyPr lIns="34180" tIns="34180" rIns="34180" bIns="341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709"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0" name="Straight Connector 54">
                <a:extLst>
                  <a:ext uri="{FF2B5EF4-FFF2-40B4-BE49-F238E27FC236}">
                    <a16:creationId xmlns:a16="http://schemas.microsoft.com/office/drawing/2014/main" id="{6442A9B2-491E-4D3E-8B00-0B5EFA0B9CD4}"/>
                  </a:ext>
                </a:extLst>
              </p:cNvPr>
              <p:cNvCxnSpPr/>
              <p:nvPr/>
            </p:nvCxnSpPr>
            <p:spPr>
              <a:xfrm rot="10800000" flipV="1">
                <a:off x="7452221" y="6005622"/>
                <a:ext cx="0" cy="230936"/>
              </a:xfrm>
              <a:prstGeom prst="line">
                <a:avLst/>
              </a:prstGeom>
              <a:grpFill/>
              <a:ln w="9525" cap="flat" cmpd="sng" algn="ctr">
                <a:solidFill>
                  <a:srgbClr val="B01EFB">
                    <a:lumMod val="20000"/>
                    <a:lumOff val="80000"/>
                  </a:srgbClr>
                </a:solidFill>
                <a:prstDash val="solid"/>
                <a:miter lim="800000"/>
                <a:headEnd type="none" w="med" len="med"/>
                <a:tailEnd type="none" w="med" len="med"/>
              </a:ln>
              <a:effectLst/>
            </p:spPr>
          </p:cxnSp>
        </p:grpSp>
        <p:grpSp>
          <p:nvGrpSpPr>
            <p:cNvPr id="26" name="Group 50">
              <a:extLst>
                <a:ext uri="{FF2B5EF4-FFF2-40B4-BE49-F238E27FC236}">
                  <a16:creationId xmlns:a16="http://schemas.microsoft.com/office/drawing/2014/main" id="{2704D071-A24C-4A3D-89D7-4A1DF3E01A8B}"/>
                </a:ext>
              </a:extLst>
            </p:cNvPr>
            <p:cNvGrpSpPr/>
            <p:nvPr/>
          </p:nvGrpSpPr>
          <p:grpSpPr>
            <a:xfrm>
              <a:off x="9848843" y="6005622"/>
              <a:ext cx="153809" cy="442355"/>
              <a:chOff x="9848843" y="6005622"/>
              <a:chExt cx="153809" cy="442355"/>
            </a:xfrm>
            <a:grpFill/>
          </p:grpSpPr>
          <p:sp>
            <p:nvSpPr>
              <p:cNvPr id="27" name="Oval 51">
                <a:extLst>
                  <a:ext uri="{FF2B5EF4-FFF2-40B4-BE49-F238E27FC236}">
                    <a16:creationId xmlns:a16="http://schemas.microsoft.com/office/drawing/2014/main" id="{7633A94D-A85E-404D-9B46-84F5AC9FE7FA}"/>
                  </a:ext>
                </a:extLst>
              </p:cNvPr>
              <p:cNvSpPr>
                <a:spLocks noChangeAspect="1"/>
              </p:cNvSpPr>
              <p:nvPr/>
            </p:nvSpPr>
            <p:spPr>
              <a:xfrm rot="5400000">
                <a:off x="9848843" y="6294168"/>
                <a:ext cx="153809" cy="153809"/>
              </a:xfrm>
              <a:prstGeom prst="ellipse">
                <a:avLst/>
              </a:prstGeom>
              <a:grpFill/>
              <a:ln w="19050" cap="flat" cmpd="sng" algn="ctr">
                <a:solidFill>
                  <a:srgbClr val="B01EFB">
                    <a:lumMod val="20000"/>
                    <a:lumOff val="80000"/>
                  </a:srgbClr>
                </a:solidFill>
                <a:prstDash val="solid"/>
                <a:miter lim="800000"/>
                <a:headEnd type="none" w="med" len="med"/>
                <a:tailEnd type="none" w="med" len="med"/>
              </a:ln>
              <a:effectLst/>
            </p:spPr>
            <p:txBody>
              <a:bodyPr lIns="34180" tIns="34180" rIns="34180" bIns="341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709"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8" name="Straight Connector 52">
                <a:extLst>
                  <a:ext uri="{FF2B5EF4-FFF2-40B4-BE49-F238E27FC236}">
                    <a16:creationId xmlns:a16="http://schemas.microsoft.com/office/drawing/2014/main" id="{3D361328-5ED7-4909-AA42-EEFA1126EA83}"/>
                  </a:ext>
                </a:extLst>
              </p:cNvPr>
              <p:cNvCxnSpPr/>
              <p:nvPr/>
            </p:nvCxnSpPr>
            <p:spPr>
              <a:xfrm rot="10800000" flipV="1">
                <a:off x="9925747" y="6005622"/>
                <a:ext cx="0" cy="230936"/>
              </a:xfrm>
              <a:prstGeom prst="line">
                <a:avLst/>
              </a:prstGeom>
              <a:grpFill/>
              <a:ln w="9525" cap="flat" cmpd="sng" algn="ctr">
                <a:solidFill>
                  <a:srgbClr val="B01EFB">
                    <a:lumMod val="20000"/>
                    <a:lumOff val="80000"/>
                  </a:srgbClr>
                </a:solidFill>
                <a:prstDash val="solid"/>
                <a:miter lim="800000"/>
                <a:headEnd type="none" w="med" len="med"/>
                <a:tailEnd type="none" w="med" len="med"/>
              </a:ln>
              <a:effectLst/>
            </p:spPr>
          </p:cxnSp>
        </p:grpSp>
      </p:grpSp>
      <p:pic>
        <p:nvPicPr>
          <p:cNvPr id="20" name="Immagine 19">
            <a:extLst>
              <a:ext uri="{FF2B5EF4-FFF2-40B4-BE49-F238E27FC236}">
                <a16:creationId xmlns:a16="http://schemas.microsoft.com/office/drawing/2014/main" id="{CBEBCFB1-40EA-4AB2-96F2-028F240D26AC}"/>
              </a:ext>
            </a:extLst>
          </p:cNvPr>
          <p:cNvPicPr>
            <a:picLocks noChangeAspect="1"/>
          </p:cNvPicPr>
          <p:nvPr/>
        </p:nvPicPr>
        <p:blipFill>
          <a:blip r:embed="rId8"/>
          <a:stretch>
            <a:fillRect/>
          </a:stretch>
        </p:blipFill>
        <p:spPr>
          <a:xfrm>
            <a:off x="1520332" y="950880"/>
            <a:ext cx="3053643" cy="1235073"/>
          </a:xfrm>
          <a:prstGeom prst="rect">
            <a:avLst/>
          </a:prstGeom>
        </p:spPr>
      </p:pic>
    </p:spTree>
    <p:extLst>
      <p:ext uri="{BB962C8B-B14F-4D97-AF65-F5344CB8AC3E}">
        <p14:creationId xmlns:p14="http://schemas.microsoft.com/office/powerpoint/2010/main" val="132371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PSR – PSD3</a:t>
            </a:r>
          </a:p>
        </p:txBody>
      </p:sp>
      <p:sp>
        <p:nvSpPr>
          <p:cNvPr id="3" name="TextBox 2">
            <a:extLst>
              <a:ext uri="{FF2B5EF4-FFF2-40B4-BE49-F238E27FC236}">
                <a16:creationId xmlns:a16="http://schemas.microsoft.com/office/drawing/2014/main" id="{36E6DD64-2E41-4C93-AFEF-96F36A34A1DF}"/>
              </a:ext>
            </a:extLst>
          </p:cNvPr>
          <p:cNvSpPr txBox="1"/>
          <p:nvPr/>
        </p:nvSpPr>
        <p:spPr>
          <a:xfrm>
            <a:off x="591196" y="1021976"/>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entagon 2">
            <a:extLst>
              <a:ext uri="{FF2B5EF4-FFF2-40B4-BE49-F238E27FC236}">
                <a16:creationId xmlns:a16="http://schemas.microsoft.com/office/drawing/2014/main" id="{ACE70EAA-9FA0-4EE4-83AA-9F8B5051E656}"/>
              </a:ext>
            </a:extLst>
          </p:cNvPr>
          <p:cNvSpPr/>
          <p:nvPr/>
        </p:nvSpPr>
        <p:spPr>
          <a:xfrm>
            <a:off x="334962" y="877440"/>
            <a:ext cx="4004737" cy="5645280"/>
          </a:xfrm>
          <a:prstGeom prst="homePlate">
            <a:avLst>
              <a:gd name="adj" fmla="val 99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gradFill>
                  <a:gsLst>
                    <a:gs pos="100000">
                      <a:srgbClr val="C235C0"/>
                    </a:gs>
                    <a:gs pos="0">
                      <a:srgbClr val="FFC000"/>
                    </a:gs>
                  </a:gsLst>
                  <a:lin ang="2700000" scaled="0"/>
                </a:gradFill>
                <a:effectLst>
                  <a:outerShdw blurRad="38100" dist="38100" dir="2700000" algn="tl">
                    <a:srgbClr val="000000">
                      <a:alpha val="43137"/>
                    </a:srgbClr>
                  </a:outerShdw>
                </a:effectLst>
                <a:uLnTx/>
                <a:uFillTx/>
                <a:latin typeface="Calibri" panose="020F0502020204030204"/>
                <a:ea typeface="+mn-ea"/>
                <a:cs typeface="+mn-cs"/>
              </a:rPr>
              <a:t>Caratteristiche della funzione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872B0F0A-1053-465C-B2D9-C3F5B1699ED3}"/>
              </a:ext>
            </a:extLst>
          </p:cNvPr>
          <p:cNvSpPr txBox="1"/>
          <p:nvPr/>
        </p:nvSpPr>
        <p:spPr>
          <a:xfrm>
            <a:off x="521909" y="1875981"/>
            <a:ext cx="3160435" cy="4483279"/>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Revisione del quadro dei servizi di pagamento (PSR + PSD3): armonizzazione regole, accesso, responsabilità e requisiti per PSP 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EMIs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 -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 attesa dell'adozione definitiva e della pubblicazione sulla GU; testi del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trilogue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 metà 2025 (testi di compromesso)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Trilogue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struttura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negoziazione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interistituzionale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informale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composta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da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commissione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europea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parlamento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europeo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consiglio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dell’unione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europea</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9">
            <a:extLst>
              <a:ext uri="{FF2B5EF4-FFF2-40B4-BE49-F238E27FC236}">
                <a16:creationId xmlns:a16="http://schemas.microsoft.com/office/drawing/2014/main" id="{1C3C54DE-08F1-4511-9C23-88C070972DEF}"/>
              </a:ext>
            </a:extLst>
          </p:cNvPr>
          <p:cNvCxnSpPr>
            <a:cxnSpLocks/>
          </p:cNvCxnSpPr>
          <p:nvPr/>
        </p:nvCxnSpPr>
        <p:spPr>
          <a:xfrm>
            <a:off x="4290932" y="3857835"/>
            <a:ext cx="7614874" cy="57360"/>
          </a:xfrm>
          <a:prstGeom prst="line">
            <a:avLst/>
          </a:prstGeom>
          <a:ln w="12700">
            <a:gradFill>
              <a:gsLst>
                <a:gs pos="63000">
                  <a:schemeClr val="accent2"/>
                </a:gs>
                <a:gs pos="100000">
                  <a:srgbClr val="C235C0"/>
                </a:gs>
                <a:gs pos="7000">
                  <a:schemeClr val="accent4"/>
                </a:gs>
              </a:gsLst>
              <a:lin ang="2700000" scaled="0"/>
            </a:gradFill>
            <a:prstDash val="solid"/>
          </a:ln>
        </p:spPr>
        <p:style>
          <a:lnRef idx="1">
            <a:schemeClr val="accent1"/>
          </a:lnRef>
          <a:fillRef idx="0">
            <a:schemeClr val="accent1"/>
          </a:fillRef>
          <a:effectRef idx="0">
            <a:schemeClr val="accent1"/>
          </a:effectRef>
          <a:fontRef idx="minor">
            <a:schemeClr val="tx1"/>
          </a:fontRef>
        </p:style>
      </p:cxnSp>
      <p:sp>
        <p:nvSpPr>
          <p:cNvPr id="13" name="TextBox 18">
            <a:extLst>
              <a:ext uri="{FF2B5EF4-FFF2-40B4-BE49-F238E27FC236}">
                <a16:creationId xmlns:a16="http://schemas.microsoft.com/office/drawing/2014/main" id="{E98651E8-4066-423F-BB2F-92A2166144BD}"/>
              </a:ext>
            </a:extLst>
          </p:cNvPr>
          <p:cNvSpPr txBox="1"/>
          <p:nvPr/>
        </p:nvSpPr>
        <p:spPr>
          <a:xfrm>
            <a:off x="4386394" y="1884690"/>
            <a:ext cx="7591800" cy="866904"/>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IT</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Possibili requisiti su dati, reportistica e iniziative di open banking; adeguamenti tecnici a nuove regole di accesso.</a:t>
            </a:r>
          </a:p>
        </p:txBody>
      </p:sp>
      <p:sp>
        <p:nvSpPr>
          <p:cNvPr id="14" name="TextBox 19">
            <a:extLst>
              <a:ext uri="{FF2B5EF4-FFF2-40B4-BE49-F238E27FC236}">
                <a16:creationId xmlns:a16="http://schemas.microsoft.com/office/drawing/2014/main" id="{DA057C74-BF99-4B7B-A966-D3A764042F8B}"/>
              </a:ext>
            </a:extLst>
          </p:cNvPr>
          <p:cNvSpPr txBox="1"/>
          <p:nvPr/>
        </p:nvSpPr>
        <p:spPr>
          <a:xfrm>
            <a:off x="4386394" y="4141454"/>
            <a:ext cx="7350981" cy="877163"/>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RECOMMENDED ACTIONS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Monitorare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trilogue</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pianificare scenari di compliance (autorizzazione, reporting, requisiti di governance).</a:t>
            </a:r>
          </a:p>
        </p:txBody>
      </p:sp>
      <p:graphicFrame>
        <p:nvGraphicFramePr>
          <p:cNvPr id="18" name="Diagramma 17">
            <a:extLst>
              <a:ext uri="{FF2B5EF4-FFF2-40B4-BE49-F238E27FC236}">
                <a16:creationId xmlns:a16="http://schemas.microsoft.com/office/drawing/2014/main" id="{E5B51A9D-158A-4BA7-A841-BCABA2661EF6}"/>
              </a:ext>
            </a:extLst>
          </p:cNvPr>
          <p:cNvGraphicFramePr/>
          <p:nvPr>
            <p:extLst>
              <p:ext uri="{D42A27DB-BD31-4B8C-83A1-F6EECF244321}">
                <p14:modId xmlns:p14="http://schemas.microsoft.com/office/powerpoint/2010/main" val="1439175046"/>
              </p:ext>
            </p:extLst>
          </p:nvPr>
        </p:nvGraphicFramePr>
        <p:xfrm>
          <a:off x="3729038" y="848506"/>
          <a:ext cx="8128000" cy="129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uppo 23">
            <a:extLst>
              <a:ext uri="{FF2B5EF4-FFF2-40B4-BE49-F238E27FC236}">
                <a16:creationId xmlns:a16="http://schemas.microsoft.com/office/drawing/2014/main" id="{C32605B9-B471-40AF-ACF6-2F89CF9A8D0A}"/>
              </a:ext>
            </a:extLst>
          </p:cNvPr>
          <p:cNvGrpSpPr/>
          <p:nvPr/>
        </p:nvGrpSpPr>
        <p:grpSpPr>
          <a:xfrm>
            <a:off x="4001786" y="1441901"/>
            <a:ext cx="360000" cy="360000"/>
            <a:chOff x="10050552" y="3395334"/>
            <a:chExt cx="550773" cy="540000"/>
          </a:xfrm>
        </p:grpSpPr>
        <p:sp>
          <p:nvSpPr>
            <p:cNvPr id="25" name="Flowchart: Connector 102">
              <a:extLst>
                <a:ext uri="{FF2B5EF4-FFF2-40B4-BE49-F238E27FC236}">
                  <a16:creationId xmlns:a16="http://schemas.microsoft.com/office/drawing/2014/main" id="{B5A8BE86-51A9-4E0C-9AEB-42981A90FD45}"/>
                </a:ext>
              </a:extLst>
            </p:cNvPr>
            <p:cNvSpPr>
              <a:spLocks/>
            </p:cNvSpPr>
            <p:nvPr/>
          </p:nvSpPr>
          <p:spPr>
            <a:xfrm>
              <a:off x="10061325" y="3395334"/>
              <a:ext cx="540000" cy="540000"/>
            </a:xfrm>
            <a:prstGeom prst="flowChartConnector">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FFFFFF"/>
                </a:solidFill>
                <a:effectLst/>
                <a:uLnTx/>
                <a:uFillTx/>
                <a:latin typeface="Graphik"/>
                <a:ea typeface="+mn-ea"/>
                <a:cs typeface="+mn-cs"/>
              </a:endParaRPr>
            </a:p>
          </p:txBody>
        </p:sp>
        <p:pic>
          <p:nvPicPr>
            <p:cNvPr id="26" name="Picture 31" descr="https://d30y9cdsu7xlg0.cloudfront.net/attribution/109211-600.png">
              <a:extLst>
                <a:ext uri="{FF2B5EF4-FFF2-40B4-BE49-F238E27FC236}">
                  <a16:creationId xmlns:a16="http://schemas.microsoft.com/office/drawing/2014/main" id="{B8FDC1E0-8BCA-441F-922C-F3E74569FB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6708"/>
            <a:stretch/>
          </p:blipFill>
          <p:spPr bwMode="auto">
            <a:xfrm>
              <a:off x="10050552" y="3406182"/>
              <a:ext cx="540001" cy="4617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sp>
        <p:nvSpPr>
          <p:cNvPr id="16" name="TextBox 18">
            <a:extLst>
              <a:ext uri="{FF2B5EF4-FFF2-40B4-BE49-F238E27FC236}">
                <a16:creationId xmlns:a16="http://schemas.microsoft.com/office/drawing/2014/main" id="{0F156E3A-86E9-49E5-9B8E-70CE55687DB4}"/>
              </a:ext>
            </a:extLst>
          </p:cNvPr>
          <p:cNvSpPr txBox="1"/>
          <p:nvPr/>
        </p:nvSpPr>
        <p:spPr>
          <a:xfrm>
            <a:off x="4386394" y="2920947"/>
            <a:ext cx="7591800" cy="866904"/>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COMPLIANCE</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Nuovi obblighi di autorizzazione/supervisione, responsabilità civili, misure anti-frode e requisiti di governance.</a:t>
            </a:r>
          </a:p>
        </p:txBody>
      </p:sp>
      <p:sp>
        <p:nvSpPr>
          <p:cNvPr id="5" name="CasellaDiTesto 4">
            <a:extLst>
              <a:ext uri="{FF2B5EF4-FFF2-40B4-BE49-F238E27FC236}">
                <a16:creationId xmlns:a16="http://schemas.microsoft.com/office/drawing/2014/main" id="{74CC8654-46D2-4017-A8AB-1A4437ECBD1A}"/>
              </a:ext>
            </a:extLst>
          </p:cNvPr>
          <p:cNvSpPr txBox="1"/>
          <p:nvPr/>
        </p:nvSpPr>
        <p:spPr>
          <a:xfrm>
            <a:off x="4386394" y="5599390"/>
            <a:ext cx="747064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Link for </a:t>
            </a:r>
            <a:r>
              <a:rPr kumimoji="0" lang="it-IT" sz="1800" b="1" i="0" u="none" strike="noStrike" kern="1200" cap="none" spc="0" normalizeH="0" baseline="0" noProof="0" dirty="0" err="1">
                <a:ln>
                  <a:noFill/>
                </a:ln>
                <a:solidFill>
                  <a:srgbClr val="FEB169"/>
                </a:solidFill>
                <a:effectLst/>
                <a:uLnTx/>
                <a:uFillTx/>
                <a:latin typeface="Calibri" panose="020F0502020204030204"/>
                <a:ea typeface="+mn-ea"/>
                <a:cs typeface="+mn-cs"/>
              </a:rPr>
              <a:t>details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https://single-market-economy.ec.europa.eu/competing/eu-legislation/payment-services_en</a:t>
            </a:r>
          </a:p>
        </p:txBody>
      </p:sp>
    </p:spTree>
    <p:extLst>
      <p:ext uri="{BB962C8B-B14F-4D97-AF65-F5344CB8AC3E}">
        <p14:creationId xmlns:p14="http://schemas.microsoft.com/office/powerpoint/2010/main" val="126149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TIPS - Cross </a:t>
            </a:r>
            <a:r>
              <a:rPr lang="it-IT" noProof="0" dirty="0" err="1"/>
              <a:t>border</a:t>
            </a:r>
            <a:r>
              <a:rPr lang="it-IT" noProof="0" dirty="0"/>
              <a:t> </a:t>
            </a:r>
            <a:r>
              <a:rPr lang="it-IT" noProof="0" dirty="0" err="1"/>
              <a:t>enhancement</a:t>
            </a:r>
            <a:endParaRPr lang="it-IT" noProof="0" dirty="0"/>
          </a:p>
        </p:txBody>
      </p:sp>
      <p:sp>
        <p:nvSpPr>
          <p:cNvPr id="3" name="TextBox 2">
            <a:extLst>
              <a:ext uri="{FF2B5EF4-FFF2-40B4-BE49-F238E27FC236}">
                <a16:creationId xmlns:a16="http://schemas.microsoft.com/office/drawing/2014/main" id="{36E6DD64-2E41-4C93-AFEF-96F36A34A1DF}"/>
              </a:ext>
            </a:extLst>
          </p:cNvPr>
          <p:cNvSpPr txBox="1"/>
          <p:nvPr/>
        </p:nvSpPr>
        <p:spPr>
          <a:xfrm>
            <a:off x="591196" y="1021976"/>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entagon 2">
            <a:extLst>
              <a:ext uri="{FF2B5EF4-FFF2-40B4-BE49-F238E27FC236}">
                <a16:creationId xmlns:a16="http://schemas.microsoft.com/office/drawing/2014/main" id="{ACE70EAA-9FA0-4EE4-83AA-9F8B5051E656}"/>
              </a:ext>
            </a:extLst>
          </p:cNvPr>
          <p:cNvSpPr/>
          <p:nvPr/>
        </p:nvSpPr>
        <p:spPr>
          <a:xfrm>
            <a:off x="334962" y="877440"/>
            <a:ext cx="4004737" cy="5645280"/>
          </a:xfrm>
          <a:prstGeom prst="homePlate">
            <a:avLst>
              <a:gd name="adj" fmla="val 99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gradFill>
                  <a:gsLst>
                    <a:gs pos="100000">
                      <a:srgbClr val="C235C0"/>
                    </a:gs>
                    <a:gs pos="0">
                      <a:srgbClr val="FFC000"/>
                    </a:gs>
                  </a:gsLst>
                  <a:lin ang="2700000" scaled="0"/>
                </a:gradFill>
                <a:effectLst>
                  <a:outerShdw blurRad="38100" dist="38100" dir="2700000" algn="tl">
                    <a:srgbClr val="000000">
                      <a:alpha val="43137"/>
                    </a:srgbClr>
                  </a:outerShdw>
                </a:effectLst>
                <a:uLnTx/>
                <a:uFillTx/>
                <a:latin typeface="Calibri" panose="020F0502020204030204"/>
                <a:ea typeface="+mn-ea"/>
                <a:cs typeface="+mn-cs"/>
              </a:rPr>
              <a:t>Caratteristiche della funzione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872B0F0A-1053-465C-B2D9-C3F5B1699ED3}"/>
              </a:ext>
            </a:extLst>
          </p:cNvPr>
          <p:cNvSpPr txBox="1"/>
          <p:nvPr/>
        </p:nvSpPr>
        <p:spPr>
          <a:xfrm>
            <a:off x="521909" y="1884690"/>
            <a:ext cx="3160435" cy="3847207"/>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L'Eurosistema supporta attivamente il programma del G20 volto a migliorare i pagamenti transfrontalieri, rendendoli più economici, più rapidi, più trasparenti e più accessibili.</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TIPS è l’infrastruttura candidata ad ospitare i nuovi servizi dedicati a pagamenti cross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border</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multi divisa.</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lang="it-IT" dirty="0">
              <a:solidFill>
                <a:prstClr val="black"/>
              </a:solidFill>
              <a:latin typeface="Calibri" panose="020F0502020204030204"/>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it-IT" dirty="0">
                <a:solidFill>
                  <a:prstClr val="black"/>
                </a:solidFill>
                <a:latin typeface="Calibri" panose="020F0502020204030204"/>
              </a:rPr>
              <a:t>Avvio fine 2027</a:t>
            </a:r>
          </a:p>
        </p:txBody>
      </p:sp>
      <p:cxnSp>
        <p:nvCxnSpPr>
          <p:cNvPr id="8" name="Straight Connector 9">
            <a:extLst>
              <a:ext uri="{FF2B5EF4-FFF2-40B4-BE49-F238E27FC236}">
                <a16:creationId xmlns:a16="http://schemas.microsoft.com/office/drawing/2014/main" id="{1C3C54DE-08F1-4511-9C23-88C070972DEF}"/>
              </a:ext>
            </a:extLst>
          </p:cNvPr>
          <p:cNvCxnSpPr>
            <a:cxnSpLocks/>
          </p:cNvCxnSpPr>
          <p:nvPr/>
        </p:nvCxnSpPr>
        <p:spPr>
          <a:xfrm>
            <a:off x="4290932" y="3857835"/>
            <a:ext cx="7614874" cy="57360"/>
          </a:xfrm>
          <a:prstGeom prst="line">
            <a:avLst/>
          </a:prstGeom>
          <a:ln w="12700">
            <a:gradFill>
              <a:gsLst>
                <a:gs pos="63000">
                  <a:schemeClr val="accent2"/>
                </a:gs>
                <a:gs pos="100000">
                  <a:srgbClr val="C235C0"/>
                </a:gs>
                <a:gs pos="7000">
                  <a:schemeClr val="accent4"/>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13" name="TextBox 18">
            <a:extLst>
              <a:ext uri="{FF2B5EF4-FFF2-40B4-BE49-F238E27FC236}">
                <a16:creationId xmlns:a16="http://schemas.microsoft.com/office/drawing/2014/main" id="{E98651E8-4066-423F-BB2F-92A2166144BD}"/>
              </a:ext>
            </a:extLst>
          </p:cNvPr>
          <p:cNvSpPr txBox="1"/>
          <p:nvPr/>
        </p:nvSpPr>
        <p:spPr>
          <a:xfrm>
            <a:off x="4386394" y="1884690"/>
            <a:ext cx="7591800" cy="1903085"/>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TIPS evolve i suoi servizi implementando link ed interoperabilità con il progetto Nexus della Banca Internazionale di Regolamento (BIS), e con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India’s Unified Payments Interface (UPI).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Inoltre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è in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corso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l’implementazione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della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piattaforma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TIPS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multidivisa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per I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paesi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balcanici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(Albania, Bosnia,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Erzegovina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Kosovo, Montenegro).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L’eveluzione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questi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nuovi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servizi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può</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prescindere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dale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ulteriori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posisbilità</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tecniche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offerte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dall’euro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digitale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9">
            <a:extLst>
              <a:ext uri="{FF2B5EF4-FFF2-40B4-BE49-F238E27FC236}">
                <a16:creationId xmlns:a16="http://schemas.microsoft.com/office/drawing/2014/main" id="{DA057C74-BF99-4B7B-A966-D3A764042F8B}"/>
              </a:ext>
            </a:extLst>
          </p:cNvPr>
          <p:cNvSpPr txBox="1"/>
          <p:nvPr/>
        </p:nvSpPr>
        <p:spPr>
          <a:xfrm>
            <a:off x="4386394" y="3923685"/>
            <a:ext cx="7350981" cy="1615827"/>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SVILUPPI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Il tema attuale della grande frammentazione geopolitica rappresenta una sfida per la gestione della sicurezza ed efficienza di un sistema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transfontaliero</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di pagamenti. Obiettivo della BCE in questo contesto è chiaro: sviluppare alternative più sicure e accessibili che rendano i pagamenti globali più economici, rapidi e trasparenti, senza compromettere l'integrità, la stabilità e la sovranità.</a:t>
            </a:r>
          </a:p>
        </p:txBody>
      </p:sp>
      <p:graphicFrame>
        <p:nvGraphicFramePr>
          <p:cNvPr id="18" name="Diagramma 17">
            <a:extLst>
              <a:ext uri="{FF2B5EF4-FFF2-40B4-BE49-F238E27FC236}">
                <a16:creationId xmlns:a16="http://schemas.microsoft.com/office/drawing/2014/main" id="{E5B51A9D-158A-4BA7-A841-BCABA2661EF6}"/>
              </a:ext>
            </a:extLst>
          </p:cNvPr>
          <p:cNvGraphicFramePr/>
          <p:nvPr>
            <p:extLst>
              <p:ext uri="{D42A27DB-BD31-4B8C-83A1-F6EECF244321}">
                <p14:modId xmlns:p14="http://schemas.microsoft.com/office/powerpoint/2010/main" val="3711382758"/>
              </p:ext>
            </p:extLst>
          </p:nvPr>
        </p:nvGraphicFramePr>
        <p:xfrm>
          <a:off x="3729038" y="848506"/>
          <a:ext cx="8128000" cy="129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uppo 23">
            <a:extLst>
              <a:ext uri="{FF2B5EF4-FFF2-40B4-BE49-F238E27FC236}">
                <a16:creationId xmlns:a16="http://schemas.microsoft.com/office/drawing/2014/main" id="{C32605B9-B471-40AF-ACF6-2F89CF9A8D0A}"/>
              </a:ext>
            </a:extLst>
          </p:cNvPr>
          <p:cNvGrpSpPr/>
          <p:nvPr/>
        </p:nvGrpSpPr>
        <p:grpSpPr>
          <a:xfrm>
            <a:off x="4001786" y="1441901"/>
            <a:ext cx="360000" cy="360000"/>
            <a:chOff x="10050552" y="3395334"/>
            <a:chExt cx="550773" cy="540000"/>
          </a:xfrm>
        </p:grpSpPr>
        <p:sp>
          <p:nvSpPr>
            <p:cNvPr id="25" name="Flowchart: Connector 102">
              <a:extLst>
                <a:ext uri="{FF2B5EF4-FFF2-40B4-BE49-F238E27FC236}">
                  <a16:creationId xmlns:a16="http://schemas.microsoft.com/office/drawing/2014/main" id="{B5A8BE86-51A9-4E0C-9AEB-42981A90FD45}"/>
                </a:ext>
              </a:extLst>
            </p:cNvPr>
            <p:cNvSpPr>
              <a:spLocks/>
            </p:cNvSpPr>
            <p:nvPr/>
          </p:nvSpPr>
          <p:spPr>
            <a:xfrm>
              <a:off x="10061325" y="3395334"/>
              <a:ext cx="540000" cy="540000"/>
            </a:xfrm>
            <a:prstGeom prst="flowChartConnector">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FFFFFF"/>
                </a:solidFill>
                <a:effectLst/>
                <a:uLnTx/>
                <a:uFillTx/>
                <a:latin typeface="Graphik"/>
                <a:ea typeface="+mn-ea"/>
                <a:cs typeface="+mn-cs"/>
              </a:endParaRPr>
            </a:p>
          </p:txBody>
        </p:sp>
        <p:pic>
          <p:nvPicPr>
            <p:cNvPr id="26" name="Picture 31" descr="https://d30y9cdsu7xlg0.cloudfront.net/attribution/109211-600.png">
              <a:extLst>
                <a:ext uri="{FF2B5EF4-FFF2-40B4-BE49-F238E27FC236}">
                  <a16:creationId xmlns:a16="http://schemas.microsoft.com/office/drawing/2014/main" id="{B8FDC1E0-8BCA-441F-922C-F3E74569FB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6708"/>
            <a:stretch/>
          </p:blipFill>
          <p:spPr bwMode="auto">
            <a:xfrm>
              <a:off x="10050552" y="3406182"/>
              <a:ext cx="540001" cy="4617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4CC8654-46D2-4017-A8AB-1A4437ECBD1A}"/>
              </a:ext>
            </a:extLst>
          </p:cNvPr>
          <p:cNvSpPr txBox="1"/>
          <p:nvPr/>
        </p:nvSpPr>
        <p:spPr>
          <a:xfrm>
            <a:off x="4386394" y="5507030"/>
            <a:ext cx="7470644"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Link for </a:t>
            </a:r>
            <a:r>
              <a:rPr kumimoji="0" lang="it-IT" sz="1800" b="1" i="0" u="none" strike="noStrike" kern="1200" cap="none" spc="0" normalizeH="0" baseline="0" noProof="0" dirty="0" err="1">
                <a:ln>
                  <a:noFill/>
                </a:ln>
                <a:solidFill>
                  <a:srgbClr val="FEB169"/>
                </a:solidFill>
                <a:effectLst/>
                <a:uLnTx/>
                <a:uFillTx/>
                <a:latin typeface="Calibri" panose="020F0502020204030204"/>
                <a:ea typeface="+mn-ea"/>
                <a:cs typeface="+mn-cs"/>
              </a:rPr>
              <a:t>details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https://www.ecb.europa.eu/press/key/date/2025/html/ecb.sp250401~9e1ee05e88.en.html</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https://www.fsb.org/uploads/P211024-1.pdf</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96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TIPS - Cross </a:t>
            </a:r>
            <a:r>
              <a:rPr lang="it-IT" noProof="0" dirty="0" err="1"/>
              <a:t>border</a:t>
            </a:r>
            <a:r>
              <a:rPr lang="it-IT" noProof="0" dirty="0"/>
              <a:t> </a:t>
            </a:r>
            <a:r>
              <a:rPr lang="it-IT" noProof="0" dirty="0" err="1"/>
              <a:t>enhancement</a:t>
            </a:r>
            <a:r>
              <a:rPr lang="it-IT" noProof="0" dirty="0"/>
              <a:t> – schema </a:t>
            </a:r>
          </a:p>
        </p:txBody>
      </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pic>
        <p:nvPicPr>
          <p:cNvPr id="11" name="Immagine 10">
            <a:extLst>
              <a:ext uri="{FF2B5EF4-FFF2-40B4-BE49-F238E27FC236}">
                <a16:creationId xmlns:a16="http://schemas.microsoft.com/office/drawing/2014/main" id="{454C998A-FEEA-46CE-90AC-8AD92798F5D9}"/>
              </a:ext>
            </a:extLst>
          </p:cNvPr>
          <p:cNvPicPr>
            <a:picLocks noChangeAspect="1"/>
          </p:cNvPicPr>
          <p:nvPr/>
        </p:nvPicPr>
        <p:blipFill>
          <a:blip r:embed="rId2"/>
          <a:stretch>
            <a:fillRect/>
          </a:stretch>
        </p:blipFill>
        <p:spPr>
          <a:xfrm>
            <a:off x="957673" y="929978"/>
            <a:ext cx="10297674" cy="5594867"/>
          </a:xfrm>
          <a:prstGeom prst="rect">
            <a:avLst/>
          </a:prstGeom>
        </p:spPr>
      </p:pic>
    </p:spTree>
    <p:extLst>
      <p:ext uri="{BB962C8B-B14F-4D97-AF65-F5344CB8AC3E}">
        <p14:creationId xmlns:p14="http://schemas.microsoft.com/office/powerpoint/2010/main" val="12871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gendaTextBox">
            <a:extLst>
              <a:ext uri="{FF2B5EF4-FFF2-40B4-BE49-F238E27FC236}">
                <a16:creationId xmlns:a16="http://schemas.microsoft.com/office/drawing/2014/main" id="{A1C6F00D-72FB-4CBD-A06B-06E700A8DF80}"/>
              </a:ext>
            </a:extLst>
          </p:cNvPr>
          <p:cNvSpPr txBox="1"/>
          <p:nvPr/>
        </p:nvSpPr>
        <p:spPr bwMode="gray">
          <a:xfrm>
            <a:off x="688734" y="1388148"/>
            <a:ext cx="9891047" cy="5295900"/>
          </a:xfrm>
          <a:prstGeom prst="rect">
            <a:avLst/>
          </a:prstGeom>
          <a:noFill/>
        </p:spPr>
        <p:txBody>
          <a:bodyPr vert="horz" wrap="square" lIns="36000" tIns="36000" rIns="36000" bIns="36000" rtlCol="0">
            <a:noAutofit/>
          </a:bodyPr>
          <a:lstStyle/>
          <a:p>
            <a:pPr marL="0" indent="0">
              <a:spcBef>
                <a:spcPts val="3600"/>
              </a:spcBef>
              <a:buNone/>
            </a:pPr>
            <a:r>
              <a:rPr lang="it-IT" sz="2000" b="1" dirty="0">
                <a:solidFill>
                  <a:schemeClr val="accent2"/>
                </a:solidFill>
              </a:rPr>
              <a:t>Uno sguardo alla storia</a:t>
            </a:r>
          </a:p>
          <a:p>
            <a:pPr marL="0" indent="0">
              <a:buNone/>
            </a:pPr>
            <a:r>
              <a:rPr lang="it-IT" sz="2000" b="1" dirty="0">
                <a:solidFill>
                  <a:schemeClr val="accent2"/>
                </a:solidFill>
              </a:rPr>
              <a:t>Come si sono trasformati i Sistemi di pagamento</a:t>
            </a:r>
          </a:p>
          <a:p>
            <a:pPr marL="0" indent="0">
              <a:spcBef>
                <a:spcPts val="3600"/>
              </a:spcBef>
              <a:buNone/>
            </a:pPr>
            <a:r>
              <a:rPr lang="it-IT" sz="2000" b="1" dirty="0"/>
              <a:t>Un caso di successo</a:t>
            </a:r>
          </a:p>
          <a:p>
            <a:pPr marL="0" indent="0">
              <a:buNone/>
            </a:pPr>
            <a:r>
              <a:rPr lang="it-IT" sz="2000" dirty="0"/>
              <a:t>Come è stato affrontato il cambiamento</a:t>
            </a:r>
          </a:p>
          <a:p>
            <a:pPr marL="0" indent="0">
              <a:spcBef>
                <a:spcPts val="3600"/>
              </a:spcBef>
              <a:buNone/>
            </a:pPr>
            <a:r>
              <a:rPr lang="it-IT" sz="2000" b="1" dirty="0"/>
              <a:t>Uno sguardo al futuro</a:t>
            </a:r>
          </a:p>
          <a:p>
            <a:pPr marL="0" indent="0">
              <a:buNone/>
            </a:pPr>
            <a:r>
              <a:rPr lang="it-IT" sz="2000" dirty="0"/>
              <a:t>Quali le prossime evoluzioni</a:t>
            </a:r>
          </a:p>
        </p:txBody>
      </p:sp>
      <p:sp>
        <p:nvSpPr>
          <p:cNvPr id="2" name="Titolo 1">
            <a:extLst>
              <a:ext uri="{FF2B5EF4-FFF2-40B4-BE49-F238E27FC236}">
                <a16:creationId xmlns:a16="http://schemas.microsoft.com/office/drawing/2014/main" id="{FCE8C21B-D51B-480F-893C-1372A3F9FCF3}"/>
              </a:ext>
            </a:extLst>
          </p:cNvPr>
          <p:cNvSpPr>
            <a:spLocks noGrp="1"/>
          </p:cNvSpPr>
          <p:nvPr>
            <p:ph type="title"/>
          </p:nvPr>
        </p:nvSpPr>
        <p:spPr/>
        <p:txBody>
          <a:bodyPr/>
          <a:lstStyle/>
          <a:p>
            <a:r>
              <a:rPr lang="it-IT" noProof="0" dirty="0"/>
              <a:t>Agenda</a:t>
            </a:r>
          </a:p>
        </p:txBody>
      </p:sp>
      <p:sp>
        <p:nvSpPr>
          <p:cNvPr id="3" name="Segnaposto numero diapositiva 2">
            <a:extLst>
              <a:ext uri="{FF2B5EF4-FFF2-40B4-BE49-F238E27FC236}">
                <a16:creationId xmlns:a16="http://schemas.microsoft.com/office/drawing/2014/main" id="{4E70E616-9936-4814-B188-28BD664456CE}"/>
              </a:ext>
            </a:extLst>
          </p:cNvPr>
          <p:cNvSpPr>
            <a:spLocks noGrp="1"/>
          </p:cNvSpPr>
          <p:nvPr>
            <p:ph type="sldNum" sz="quarter" idx="12"/>
          </p:nvPr>
        </p:nvSpPr>
        <p:spPr/>
        <p:txBody>
          <a:bodyPr/>
          <a:lstStyle/>
          <a:p>
            <a:fld id="{58394991-5320-4EEC-AAB2-000DB343F395}" type="slidenum">
              <a:rPr lang="it-IT" smtClean="0"/>
              <a:t>2</a:t>
            </a:fld>
            <a:endParaRPr lang="it-IT"/>
          </a:p>
        </p:txBody>
      </p:sp>
      <p:sp>
        <p:nvSpPr>
          <p:cNvPr id="6" name="AgendaEmphasisBar">
            <a:extLst>
              <a:ext uri="{FF2B5EF4-FFF2-40B4-BE49-F238E27FC236}">
                <a16:creationId xmlns:a16="http://schemas.microsoft.com/office/drawing/2014/main" id="{54000424-2D19-47D7-B6C8-75B04E78C7BA}"/>
              </a:ext>
            </a:extLst>
          </p:cNvPr>
          <p:cNvSpPr/>
          <p:nvPr/>
        </p:nvSpPr>
        <p:spPr bwMode="gray">
          <a:xfrm>
            <a:off x="334963" y="1195549"/>
            <a:ext cx="127000" cy="743179"/>
          </a:xfrm>
          <a:prstGeom prst="rect">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8" name="AgendaSeparator1">
            <a:extLst>
              <a:ext uri="{FF2B5EF4-FFF2-40B4-BE49-F238E27FC236}">
                <a16:creationId xmlns:a16="http://schemas.microsoft.com/office/drawing/2014/main" id="{6615BBD6-4884-4745-A8E2-5842B1B9127A}"/>
              </a:ext>
            </a:extLst>
          </p:cNvPr>
          <p:cNvCxnSpPr/>
          <p:nvPr/>
        </p:nvCxnSpPr>
        <p:spPr bwMode="gray">
          <a:xfrm>
            <a:off x="688734" y="2282038"/>
            <a:ext cx="6735191"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9" name="AgendaSeparator1">
            <a:extLst>
              <a:ext uri="{FF2B5EF4-FFF2-40B4-BE49-F238E27FC236}">
                <a16:creationId xmlns:a16="http://schemas.microsoft.com/office/drawing/2014/main" id="{EDC32816-AA9E-4C96-AA87-34B14C7D490F}"/>
              </a:ext>
            </a:extLst>
          </p:cNvPr>
          <p:cNvCxnSpPr/>
          <p:nvPr/>
        </p:nvCxnSpPr>
        <p:spPr bwMode="gray">
          <a:xfrm>
            <a:off x="688734" y="3318753"/>
            <a:ext cx="6735191"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79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EBA-OCT Cross </a:t>
            </a:r>
            <a:r>
              <a:rPr lang="it-IT" noProof="0" dirty="0" err="1"/>
              <a:t>border</a:t>
            </a:r>
            <a:r>
              <a:rPr lang="it-IT" noProof="0" dirty="0"/>
              <a:t> </a:t>
            </a:r>
            <a:r>
              <a:rPr lang="it-IT" noProof="0" dirty="0" err="1"/>
              <a:t>enhancement</a:t>
            </a:r>
            <a:endParaRPr lang="it-IT" noProof="0" dirty="0"/>
          </a:p>
        </p:txBody>
      </p:sp>
      <p:sp>
        <p:nvSpPr>
          <p:cNvPr id="3" name="TextBox 2">
            <a:extLst>
              <a:ext uri="{FF2B5EF4-FFF2-40B4-BE49-F238E27FC236}">
                <a16:creationId xmlns:a16="http://schemas.microsoft.com/office/drawing/2014/main" id="{36E6DD64-2E41-4C93-AFEF-96F36A34A1DF}"/>
              </a:ext>
            </a:extLst>
          </p:cNvPr>
          <p:cNvSpPr txBox="1"/>
          <p:nvPr/>
        </p:nvSpPr>
        <p:spPr>
          <a:xfrm>
            <a:off x="591196" y="1021976"/>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entagon 2">
            <a:extLst>
              <a:ext uri="{FF2B5EF4-FFF2-40B4-BE49-F238E27FC236}">
                <a16:creationId xmlns:a16="http://schemas.microsoft.com/office/drawing/2014/main" id="{ACE70EAA-9FA0-4EE4-83AA-9F8B5051E656}"/>
              </a:ext>
            </a:extLst>
          </p:cNvPr>
          <p:cNvSpPr/>
          <p:nvPr/>
        </p:nvSpPr>
        <p:spPr>
          <a:xfrm>
            <a:off x="334962" y="877440"/>
            <a:ext cx="4004737" cy="5645280"/>
          </a:xfrm>
          <a:prstGeom prst="homePlate">
            <a:avLst>
              <a:gd name="adj" fmla="val 99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gradFill>
                  <a:gsLst>
                    <a:gs pos="100000">
                      <a:srgbClr val="C235C0"/>
                    </a:gs>
                    <a:gs pos="0">
                      <a:srgbClr val="FFC000"/>
                    </a:gs>
                  </a:gsLst>
                  <a:lin ang="2700000" scaled="0"/>
                </a:gradFill>
                <a:effectLst>
                  <a:outerShdw blurRad="38100" dist="38100" dir="2700000" algn="tl">
                    <a:srgbClr val="000000">
                      <a:alpha val="43137"/>
                    </a:srgbClr>
                  </a:outerShdw>
                </a:effectLst>
                <a:uLnTx/>
                <a:uFillTx/>
                <a:latin typeface="Calibri" panose="020F0502020204030204"/>
                <a:ea typeface="+mn-ea"/>
                <a:cs typeface="+mn-cs"/>
              </a:rPr>
              <a:t>Caratteristiche della funzione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872B0F0A-1053-465C-B2D9-C3F5B1699ED3}"/>
              </a:ext>
            </a:extLst>
          </p:cNvPr>
          <p:cNvSpPr txBox="1"/>
          <p:nvPr/>
        </p:nvSpPr>
        <p:spPr>
          <a:xfrm>
            <a:off x="521909" y="1884690"/>
            <a:ext cx="3160435" cy="2790508"/>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Il progetto di EBA CLEARING è complementare a TIPS. </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TIPS è un'infrastruttura in moneta di Banca Centrale mentre RT1 OCT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oper</a:t>
            </a:r>
            <a:r>
              <a:rPr lang="it-IT" dirty="0">
                <a:solidFill>
                  <a:prstClr val="black"/>
                </a:solidFill>
                <a:latin typeface="Calibri" panose="020F0502020204030204"/>
              </a:rPr>
              <a:t>a in moneta di banca commerciale. </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lang="it-IT" dirty="0">
              <a:solidFill>
                <a:prstClr val="black"/>
              </a:solidFill>
              <a:latin typeface="Calibri" panose="020F0502020204030204"/>
            </a:endParaRPr>
          </a:p>
          <a:p>
            <a:pPr marL="0" marR="0" lvl="0" indent="0" algn="ctr" defTabSz="914400" rtl="0" eaLnBrk="1" fontAlgn="auto" latinLnBrk="0" hangingPunct="1">
              <a:lnSpc>
                <a:spcPct val="100000"/>
              </a:lnSpc>
              <a:spcBef>
                <a:spcPts val="200"/>
              </a:spcBef>
              <a:spcAft>
                <a:spcPts val="200"/>
              </a:spcAft>
              <a:buClrTx/>
              <a:buSzTx/>
              <a:buFontTx/>
              <a:buNone/>
              <a:tabLst/>
              <a:defRPr/>
            </a:pPr>
            <a:endParaRPr lang="it-IT" dirty="0">
              <a:solidFill>
                <a:prstClr val="black"/>
              </a:solidFill>
              <a:latin typeface="Calibri" panose="020F0502020204030204"/>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it-IT" dirty="0">
                <a:solidFill>
                  <a:prstClr val="black"/>
                </a:solidFill>
                <a:latin typeface="Calibri" panose="020F0502020204030204"/>
              </a:rPr>
              <a:t>Avvio fine 2027</a:t>
            </a:r>
          </a:p>
        </p:txBody>
      </p:sp>
      <p:cxnSp>
        <p:nvCxnSpPr>
          <p:cNvPr id="8" name="Straight Connector 9">
            <a:extLst>
              <a:ext uri="{FF2B5EF4-FFF2-40B4-BE49-F238E27FC236}">
                <a16:creationId xmlns:a16="http://schemas.microsoft.com/office/drawing/2014/main" id="{1C3C54DE-08F1-4511-9C23-88C070972DEF}"/>
              </a:ext>
            </a:extLst>
          </p:cNvPr>
          <p:cNvCxnSpPr>
            <a:cxnSpLocks/>
          </p:cNvCxnSpPr>
          <p:nvPr/>
        </p:nvCxnSpPr>
        <p:spPr>
          <a:xfrm>
            <a:off x="4290932" y="3857835"/>
            <a:ext cx="7614874" cy="57360"/>
          </a:xfrm>
          <a:prstGeom prst="line">
            <a:avLst/>
          </a:prstGeom>
          <a:ln w="12700">
            <a:gradFill>
              <a:gsLst>
                <a:gs pos="63000">
                  <a:schemeClr val="accent2"/>
                </a:gs>
                <a:gs pos="100000">
                  <a:srgbClr val="C235C0"/>
                </a:gs>
                <a:gs pos="7000">
                  <a:schemeClr val="accent4"/>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13" name="TextBox 18">
            <a:extLst>
              <a:ext uri="{FF2B5EF4-FFF2-40B4-BE49-F238E27FC236}">
                <a16:creationId xmlns:a16="http://schemas.microsoft.com/office/drawing/2014/main" id="{E98651E8-4066-423F-BB2F-92A2166144BD}"/>
              </a:ext>
            </a:extLst>
          </p:cNvPr>
          <p:cNvSpPr txBox="1"/>
          <p:nvPr/>
        </p:nvSpPr>
        <p:spPr>
          <a:xfrm>
            <a:off x="4386394" y="1884690"/>
            <a:ext cx="7591800" cy="1851789"/>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La differenza fondamentale con il modello cross-</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currency</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di TIPS è che l'OCT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Inst</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non esegue il regolamento del cambio valuta all'interno del sistema (RT1), ma si concentra sulla velocità e la trasparenza della gamba euro. </a:t>
            </a:r>
            <a:r>
              <a:rPr lang="it-IT" sz="1600" dirty="0">
                <a:solidFill>
                  <a:prstClr val="black"/>
                </a:solidFill>
                <a:latin typeface="Calibri" panose="020F0502020204030204"/>
              </a:rPr>
              <a:t>M</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entre</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TIPS fornisce un regolamento istantaneo e garantito del cross-</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currency</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OCT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Inst</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si concentra sulla standardizzazione e l'istantaneità della sola gamba euro del pagamento, lasciando la gestione del cambio valuta e della gamba estera agli accordi tra i PSP e i sistemi di pagamento non-SEPA.</a:t>
            </a:r>
          </a:p>
        </p:txBody>
      </p:sp>
      <p:sp>
        <p:nvSpPr>
          <p:cNvPr id="14" name="TextBox 19">
            <a:extLst>
              <a:ext uri="{FF2B5EF4-FFF2-40B4-BE49-F238E27FC236}">
                <a16:creationId xmlns:a16="http://schemas.microsoft.com/office/drawing/2014/main" id="{DA057C74-BF99-4B7B-A966-D3A764042F8B}"/>
              </a:ext>
            </a:extLst>
          </p:cNvPr>
          <p:cNvSpPr txBox="1"/>
          <p:nvPr/>
        </p:nvSpPr>
        <p:spPr>
          <a:xfrm>
            <a:off x="4386394" y="3923685"/>
            <a:ext cx="7350981" cy="1123384"/>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SVILUPPI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Anche in ambito pagamenti cross-</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border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è attivo il processo di servizi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real</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time h24/365. Le nuove tecnologie permetto operatività in modalità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interlink</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tra sistemi di regolamento di diverse aree geografiche.</a:t>
            </a:r>
          </a:p>
        </p:txBody>
      </p:sp>
      <p:graphicFrame>
        <p:nvGraphicFramePr>
          <p:cNvPr id="18" name="Diagramma 17">
            <a:extLst>
              <a:ext uri="{FF2B5EF4-FFF2-40B4-BE49-F238E27FC236}">
                <a16:creationId xmlns:a16="http://schemas.microsoft.com/office/drawing/2014/main" id="{E5B51A9D-158A-4BA7-A841-BCABA2661EF6}"/>
              </a:ext>
            </a:extLst>
          </p:cNvPr>
          <p:cNvGraphicFramePr/>
          <p:nvPr>
            <p:extLst>
              <p:ext uri="{D42A27DB-BD31-4B8C-83A1-F6EECF244321}">
                <p14:modId xmlns:p14="http://schemas.microsoft.com/office/powerpoint/2010/main" val="3214115374"/>
              </p:ext>
            </p:extLst>
          </p:nvPr>
        </p:nvGraphicFramePr>
        <p:xfrm>
          <a:off x="3729038" y="848506"/>
          <a:ext cx="8128000" cy="129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uppo 23">
            <a:extLst>
              <a:ext uri="{FF2B5EF4-FFF2-40B4-BE49-F238E27FC236}">
                <a16:creationId xmlns:a16="http://schemas.microsoft.com/office/drawing/2014/main" id="{C32605B9-B471-40AF-ACF6-2F89CF9A8D0A}"/>
              </a:ext>
            </a:extLst>
          </p:cNvPr>
          <p:cNvGrpSpPr/>
          <p:nvPr/>
        </p:nvGrpSpPr>
        <p:grpSpPr>
          <a:xfrm>
            <a:off x="4001786" y="1441901"/>
            <a:ext cx="360000" cy="360000"/>
            <a:chOff x="10050552" y="3395334"/>
            <a:chExt cx="550773" cy="540000"/>
          </a:xfrm>
        </p:grpSpPr>
        <p:sp>
          <p:nvSpPr>
            <p:cNvPr id="25" name="Flowchart: Connector 102">
              <a:extLst>
                <a:ext uri="{FF2B5EF4-FFF2-40B4-BE49-F238E27FC236}">
                  <a16:creationId xmlns:a16="http://schemas.microsoft.com/office/drawing/2014/main" id="{B5A8BE86-51A9-4E0C-9AEB-42981A90FD45}"/>
                </a:ext>
              </a:extLst>
            </p:cNvPr>
            <p:cNvSpPr>
              <a:spLocks/>
            </p:cNvSpPr>
            <p:nvPr/>
          </p:nvSpPr>
          <p:spPr>
            <a:xfrm>
              <a:off x="10061325" y="3395334"/>
              <a:ext cx="540000" cy="540000"/>
            </a:xfrm>
            <a:prstGeom prst="flowChartConnector">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FFFFFF"/>
                </a:solidFill>
                <a:effectLst/>
                <a:uLnTx/>
                <a:uFillTx/>
                <a:latin typeface="Graphik"/>
                <a:ea typeface="+mn-ea"/>
                <a:cs typeface="+mn-cs"/>
              </a:endParaRPr>
            </a:p>
          </p:txBody>
        </p:sp>
        <p:pic>
          <p:nvPicPr>
            <p:cNvPr id="26" name="Picture 31" descr="https://d30y9cdsu7xlg0.cloudfront.net/attribution/109211-600.png">
              <a:extLst>
                <a:ext uri="{FF2B5EF4-FFF2-40B4-BE49-F238E27FC236}">
                  <a16:creationId xmlns:a16="http://schemas.microsoft.com/office/drawing/2014/main" id="{B8FDC1E0-8BCA-441F-922C-F3E74569FB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6708"/>
            <a:stretch/>
          </p:blipFill>
          <p:spPr bwMode="auto">
            <a:xfrm>
              <a:off x="10050552" y="3406182"/>
              <a:ext cx="540001" cy="4617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4CC8654-46D2-4017-A8AB-1A4437ECBD1A}"/>
              </a:ext>
            </a:extLst>
          </p:cNvPr>
          <p:cNvSpPr txBox="1"/>
          <p:nvPr/>
        </p:nvSpPr>
        <p:spPr>
          <a:xfrm>
            <a:off x="4363047" y="5134653"/>
            <a:ext cx="7470644"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Link for </a:t>
            </a:r>
            <a:r>
              <a:rPr kumimoji="0" lang="it-IT" sz="1800" b="1" i="0" u="none" strike="noStrike" kern="1200" cap="none" spc="0" normalizeH="0" baseline="0" noProof="0" dirty="0" err="1">
                <a:ln>
                  <a:noFill/>
                </a:ln>
                <a:solidFill>
                  <a:srgbClr val="FEB169"/>
                </a:solidFill>
                <a:effectLst/>
                <a:uLnTx/>
                <a:uFillTx/>
                <a:latin typeface="Calibri" panose="020F0502020204030204"/>
                <a:ea typeface="+mn-ea"/>
                <a:cs typeface="+mn-cs"/>
              </a:rPr>
              <a:t>details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https://www.europeanpaymentscouncil.eu/what-we-do/epc-payment-schemes/one-leg-out-instant-credit-transfer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https://www.ecb.europa.eu/paym/groups/shared/docs/ea1e3-ami-pay-2023-05-04-item-4.1-oct-inst-scheme-overview.pdf</a:t>
            </a:r>
            <a:r>
              <a:rPr lang="it-IT" sz="1600" dirty="0">
                <a:solidFill>
                  <a:prstClr val="black"/>
                </a:solidFill>
                <a:latin typeface="Calibri" panose="020F0502020204030204"/>
              </a:rPr>
              <a:t> </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27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EBA-OCT Cross </a:t>
            </a:r>
            <a:r>
              <a:rPr lang="it-IT" noProof="0" dirty="0" err="1"/>
              <a:t>border</a:t>
            </a:r>
            <a:r>
              <a:rPr lang="it-IT" noProof="0" dirty="0"/>
              <a:t> </a:t>
            </a:r>
            <a:r>
              <a:rPr lang="it-IT" noProof="0" dirty="0" err="1"/>
              <a:t>enhancement</a:t>
            </a:r>
            <a:r>
              <a:rPr lang="it-IT" noProof="0" dirty="0"/>
              <a:t> – schema </a:t>
            </a:r>
          </a:p>
        </p:txBody>
      </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grpSp>
        <p:nvGrpSpPr>
          <p:cNvPr id="6" name="Gruppo 5">
            <a:extLst>
              <a:ext uri="{FF2B5EF4-FFF2-40B4-BE49-F238E27FC236}">
                <a16:creationId xmlns:a16="http://schemas.microsoft.com/office/drawing/2014/main" id="{EE6A25FE-4701-4824-953A-339575F166E6}"/>
              </a:ext>
            </a:extLst>
          </p:cNvPr>
          <p:cNvGrpSpPr/>
          <p:nvPr/>
        </p:nvGrpSpPr>
        <p:grpSpPr>
          <a:xfrm>
            <a:off x="1332249" y="899164"/>
            <a:ext cx="9566979" cy="5577163"/>
            <a:chOff x="1332249" y="899164"/>
            <a:chExt cx="9566979" cy="5577163"/>
          </a:xfrm>
        </p:grpSpPr>
        <p:pic>
          <p:nvPicPr>
            <p:cNvPr id="4" name="Immagine 3">
              <a:extLst>
                <a:ext uri="{FF2B5EF4-FFF2-40B4-BE49-F238E27FC236}">
                  <a16:creationId xmlns:a16="http://schemas.microsoft.com/office/drawing/2014/main" id="{DAE2B341-9799-41F5-842A-6A324E795C23}"/>
                </a:ext>
              </a:extLst>
            </p:cNvPr>
            <p:cNvPicPr>
              <a:picLocks noChangeAspect="1"/>
            </p:cNvPicPr>
            <p:nvPr/>
          </p:nvPicPr>
          <p:blipFill>
            <a:blip r:embed="rId2"/>
            <a:stretch>
              <a:fillRect/>
            </a:stretch>
          </p:blipFill>
          <p:spPr>
            <a:xfrm>
              <a:off x="1332249" y="899164"/>
              <a:ext cx="9566979" cy="5577163"/>
            </a:xfrm>
            <a:prstGeom prst="rect">
              <a:avLst/>
            </a:prstGeom>
          </p:spPr>
        </p:pic>
        <p:sp>
          <p:nvSpPr>
            <p:cNvPr id="5" name="Rettangolo 4">
              <a:extLst>
                <a:ext uri="{FF2B5EF4-FFF2-40B4-BE49-F238E27FC236}">
                  <a16:creationId xmlns:a16="http://schemas.microsoft.com/office/drawing/2014/main" id="{86E213FE-A273-4272-8A86-73B6408574AC}"/>
                </a:ext>
              </a:extLst>
            </p:cNvPr>
            <p:cNvSpPr/>
            <p:nvPr/>
          </p:nvSpPr>
          <p:spPr>
            <a:xfrm>
              <a:off x="10110952" y="6138041"/>
              <a:ext cx="294289" cy="262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1422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dirty="0"/>
              <a:t>SWIFT</a:t>
            </a:r>
            <a:r>
              <a:rPr lang="it-IT" noProof="0" dirty="0"/>
              <a:t> Cross </a:t>
            </a:r>
            <a:r>
              <a:rPr lang="it-IT" noProof="0" dirty="0" err="1"/>
              <a:t>border</a:t>
            </a:r>
            <a:r>
              <a:rPr lang="it-IT" noProof="0" dirty="0"/>
              <a:t> </a:t>
            </a:r>
            <a:r>
              <a:rPr lang="it-IT" noProof="0" dirty="0" err="1"/>
              <a:t>enhancement</a:t>
            </a:r>
            <a:endParaRPr lang="it-IT" noProof="0" dirty="0"/>
          </a:p>
        </p:txBody>
      </p:sp>
      <p:sp>
        <p:nvSpPr>
          <p:cNvPr id="3" name="TextBox 2">
            <a:extLst>
              <a:ext uri="{FF2B5EF4-FFF2-40B4-BE49-F238E27FC236}">
                <a16:creationId xmlns:a16="http://schemas.microsoft.com/office/drawing/2014/main" id="{36E6DD64-2E41-4C93-AFEF-96F36A34A1DF}"/>
              </a:ext>
            </a:extLst>
          </p:cNvPr>
          <p:cNvSpPr txBox="1"/>
          <p:nvPr/>
        </p:nvSpPr>
        <p:spPr>
          <a:xfrm>
            <a:off x="591196" y="1021976"/>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entagon 2">
            <a:extLst>
              <a:ext uri="{FF2B5EF4-FFF2-40B4-BE49-F238E27FC236}">
                <a16:creationId xmlns:a16="http://schemas.microsoft.com/office/drawing/2014/main" id="{ACE70EAA-9FA0-4EE4-83AA-9F8B5051E656}"/>
              </a:ext>
            </a:extLst>
          </p:cNvPr>
          <p:cNvSpPr/>
          <p:nvPr/>
        </p:nvSpPr>
        <p:spPr>
          <a:xfrm>
            <a:off x="334962" y="877440"/>
            <a:ext cx="4004737" cy="5645280"/>
          </a:xfrm>
          <a:prstGeom prst="homePlate">
            <a:avLst>
              <a:gd name="adj" fmla="val 99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gradFill>
                  <a:gsLst>
                    <a:gs pos="100000">
                      <a:srgbClr val="C235C0"/>
                    </a:gs>
                    <a:gs pos="0">
                      <a:srgbClr val="FFC000"/>
                    </a:gs>
                  </a:gsLst>
                  <a:lin ang="2700000" scaled="0"/>
                </a:gradFill>
                <a:effectLst>
                  <a:outerShdw blurRad="38100" dist="38100" dir="2700000" algn="tl">
                    <a:srgbClr val="000000">
                      <a:alpha val="43137"/>
                    </a:srgbClr>
                  </a:outerShdw>
                </a:effectLst>
                <a:uLnTx/>
                <a:uFillTx/>
                <a:latin typeface="Calibri" panose="020F0502020204030204"/>
                <a:ea typeface="+mn-ea"/>
                <a:cs typeface="+mn-cs"/>
              </a:rPr>
              <a:t>Caratteristiche della funzione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872B0F0A-1053-465C-B2D9-C3F5B1699ED3}"/>
              </a:ext>
            </a:extLst>
          </p:cNvPr>
          <p:cNvSpPr txBox="1"/>
          <p:nvPr/>
        </p:nvSpPr>
        <p:spPr>
          <a:xfrm>
            <a:off x="521909" y="1884690"/>
            <a:ext cx="3160435" cy="3067506"/>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L’obiettivo iniziale è rendere possibili pagamenti cross-</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border</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in real-time, 24 ore su 24, 7 giorni su 7, sfruttando la DLT per migliorare velocità, trasparenza e operatività continua.</a:t>
            </a:r>
            <a:endParaRPr lang="it-IT" dirty="0">
              <a:solidFill>
                <a:prstClr val="black"/>
              </a:solidFill>
              <a:latin typeface="Calibri" panose="020F0502020204030204"/>
            </a:endParaRPr>
          </a:p>
          <a:p>
            <a:pPr marL="0" marR="0" lvl="0" indent="0" algn="ctr" defTabSz="914400" rtl="0" eaLnBrk="1" fontAlgn="auto" latinLnBrk="0" hangingPunct="1">
              <a:lnSpc>
                <a:spcPct val="100000"/>
              </a:lnSpc>
              <a:spcBef>
                <a:spcPts val="200"/>
              </a:spcBef>
              <a:spcAft>
                <a:spcPts val="200"/>
              </a:spcAft>
              <a:buClrTx/>
              <a:buSzTx/>
              <a:buFontTx/>
              <a:buNone/>
              <a:tabLst/>
              <a:defRPr/>
            </a:pPr>
            <a:endParaRPr lang="it-IT" dirty="0">
              <a:solidFill>
                <a:prstClr val="black"/>
              </a:solidFill>
              <a:latin typeface="Calibri" panose="020F0502020204030204"/>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it-IT" dirty="0">
                <a:solidFill>
                  <a:prstClr val="black"/>
                </a:solidFill>
                <a:latin typeface="Calibri" panose="020F0502020204030204"/>
              </a:rPr>
              <a:t>Prototipi e lancio da definire attesi post 2026</a:t>
            </a:r>
          </a:p>
        </p:txBody>
      </p:sp>
      <p:cxnSp>
        <p:nvCxnSpPr>
          <p:cNvPr id="8" name="Straight Connector 9">
            <a:extLst>
              <a:ext uri="{FF2B5EF4-FFF2-40B4-BE49-F238E27FC236}">
                <a16:creationId xmlns:a16="http://schemas.microsoft.com/office/drawing/2014/main" id="{1C3C54DE-08F1-4511-9C23-88C070972DEF}"/>
              </a:ext>
            </a:extLst>
          </p:cNvPr>
          <p:cNvCxnSpPr>
            <a:cxnSpLocks/>
          </p:cNvCxnSpPr>
          <p:nvPr/>
        </p:nvCxnSpPr>
        <p:spPr>
          <a:xfrm>
            <a:off x="4290932" y="3857835"/>
            <a:ext cx="7614874" cy="57360"/>
          </a:xfrm>
          <a:prstGeom prst="line">
            <a:avLst/>
          </a:prstGeom>
          <a:ln w="12700">
            <a:gradFill>
              <a:gsLst>
                <a:gs pos="63000">
                  <a:schemeClr val="accent2"/>
                </a:gs>
                <a:gs pos="100000">
                  <a:srgbClr val="C235C0"/>
                </a:gs>
                <a:gs pos="7000">
                  <a:schemeClr val="accent4"/>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13" name="TextBox 18">
            <a:extLst>
              <a:ext uri="{FF2B5EF4-FFF2-40B4-BE49-F238E27FC236}">
                <a16:creationId xmlns:a16="http://schemas.microsoft.com/office/drawing/2014/main" id="{E98651E8-4066-423F-BB2F-92A2166144BD}"/>
              </a:ext>
            </a:extLst>
          </p:cNvPr>
          <p:cNvSpPr txBox="1"/>
          <p:nvPr/>
        </p:nvSpPr>
        <p:spPr>
          <a:xfrm>
            <a:off x="4386394" y="1884690"/>
            <a:ext cx="7591800" cy="1605568"/>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SWIFT ha annunciato lo sviluppo di un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ledger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digitale condiviso (blockchain / DLT) come parte della sua infrastruttura, insieme a più di 30 istituzioni finanziarie a livello globale provenienti da 16 paesi per collaborare al design del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ledger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L’obiettivo iniziale è rendere possibili pagamenti cross-</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border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in real-time, 24 ore su 24, 7 giorni su 7, sfruttando la DLT per migliorare velocità, trasparenza e operatività continua.</a:t>
            </a:r>
          </a:p>
        </p:txBody>
      </p:sp>
      <p:sp>
        <p:nvSpPr>
          <p:cNvPr id="14" name="TextBox 19">
            <a:extLst>
              <a:ext uri="{FF2B5EF4-FFF2-40B4-BE49-F238E27FC236}">
                <a16:creationId xmlns:a16="http://schemas.microsoft.com/office/drawing/2014/main" id="{DA057C74-BF99-4B7B-A966-D3A764042F8B}"/>
              </a:ext>
            </a:extLst>
          </p:cNvPr>
          <p:cNvSpPr txBox="1"/>
          <p:nvPr/>
        </p:nvSpPr>
        <p:spPr>
          <a:xfrm>
            <a:off x="4386394" y="3923685"/>
            <a:ext cx="7350981" cy="877163"/>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SVILUPPI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ledger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sarà costruito per interoperare con reti esistenti ed emergenti (incluse quelle legate a token regolamentati,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stablecoin</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depositi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tokenizzati</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e CBDC).</a:t>
            </a:r>
          </a:p>
        </p:txBody>
      </p:sp>
      <p:graphicFrame>
        <p:nvGraphicFramePr>
          <p:cNvPr id="18" name="Diagramma 17">
            <a:extLst>
              <a:ext uri="{FF2B5EF4-FFF2-40B4-BE49-F238E27FC236}">
                <a16:creationId xmlns:a16="http://schemas.microsoft.com/office/drawing/2014/main" id="{E5B51A9D-158A-4BA7-A841-BCABA2661EF6}"/>
              </a:ext>
            </a:extLst>
          </p:cNvPr>
          <p:cNvGraphicFramePr/>
          <p:nvPr>
            <p:extLst>
              <p:ext uri="{D42A27DB-BD31-4B8C-83A1-F6EECF244321}">
                <p14:modId xmlns:p14="http://schemas.microsoft.com/office/powerpoint/2010/main" val="1415039323"/>
              </p:ext>
            </p:extLst>
          </p:nvPr>
        </p:nvGraphicFramePr>
        <p:xfrm>
          <a:off x="3729038" y="848506"/>
          <a:ext cx="8128000" cy="129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uppo 23">
            <a:extLst>
              <a:ext uri="{FF2B5EF4-FFF2-40B4-BE49-F238E27FC236}">
                <a16:creationId xmlns:a16="http://schemas.microsoft.com/office/drawing/2014/main" id="{C32605B9-B471-40AF-ACF6-2F89CF9A8D0A}"/>
              </a:ext>
            </a:extLst>
          </p:cNvPr>
          <p:cNvGrpSpPr/>
          <p:nvPr/>
        </p:nvGrpSpPr>
        <p:grpSpPr>
          <a:xfrm>
            <a:off x="4001786" y="1441901"/>
            <a:ext cx="360000" cy="360000"/>
            <a:chOff x="10050552" y="3395334"/>
            <a:chExt cx="550773" cy="540000"/>
          </a:xfrm>
        </p:grpSpPr>
        <p:sp>
          <p:nvSpPr>
            <p:cNvPr id="25" name="Flowchart: Connector 102">
              <a:extLst>
                <a:ext uri="{FF2B5EF4-FFF2-40B4-BE49-F238E27FC236}">
                  <a16:creationId xmlns:a16="http://schemas.microsoft.com/office/drawing/2014/main" id="{B5A8BE86-51A9-4E0C-9AEB-42981A90FD45}"/>
                </a:ext>
              </a:extLst>
            </p:cNvPr>
            <p:cNvSpPr>
              <a:spLocks/>
            </p:cNvSpPr>
            <p:nvPr/>
          </p:nvSpPr>
          <p:spPr>
            <a:xfrm>
              <a:off x="10061325" y="3395334"/>
              <a:ext cx="540000" cy="540000"/>
            </a:xfrm>
            <a:prstGeom prst="flowChartConnector">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FFFFFF"/>
                </a:solidFill>
                <a:effectLst/>
                <a:uLnTx/>
                <a:uFillTx/>
                <a:latin typeface="Graphik"/>
                <a:ea typeface="+mn-ea"/>
                <a:cs typeface="+mn-cs"/>
              </a:endParaRPr>
            </a:p>
          </p:txBody>
        </p:sp>
        <p:pic>
          <p:nvPicPr>
            <p:cNvPr id="26" name="Picture 31" descr="https://d30y9cdsu7xlg0.cloudfront.net/attribution/109211-600.png">
              <a:extLst>
                <a:ext uri="{FF2B5EF4-FFF2-40B4-BE49-F238E27FC236}">
                  <a16:creationId xmlns:a16="http://schemas.microsoft.com/office/drawing/2014/main" id="{B8FDC1E0-8BCA-441F-922C-F3E74569FB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6708"/>
            <a:stretch/>
          </p:blipFill>
          <p:spPr bwMode="auto">
            <a:xfrm>
              <a:off x="10050552" y="3406182"/>
              <a:ext cx="540001" cy="4617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4CC8654-46D2-4017-A8AB-1A4437ECBD1A}"/>
              </a:ext>
            </a:extLst>
          </p:cNvPr>
          <p:cNvSpPr txBox="1"/>
          <p:nvPr/>
        </p:nvSpPr>
        <p:spPr>
          <a:xfrm>
            <a:off x="4363047" y="5134653"/>
            <a:ext cx="747064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Link for </a:t>
            </a:r>
            <a:r>
              <a:rPr kumimoji="0" lang="it-IT" sz="1800" b="1" i="0" u="none" strike="noStrike" kern="1200" cap="none" spc="0" normalizeH="0" baseline="0" noProof="0" dirty="0" err="1">
                <a:ln>
                  <a:noFill/>
                </a:ln>
                <a:solidFill>
                  <a:srgbClr val="FEB169"/>
                </a:solidFill>
                <a:effectLst/>
                <a:uLnTx/>
                <a:uFillTx/>
                <a:latin typeface="Calibri" panose="020F0502020204030204"/>
                <a:ea typeface="+mn-ea"/>
                <a:cs typeface="+mn-cs"/>
              </a:rPr>
              <a:t>details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https://www.swift.com/news-events/press-releases/swift-add-blockchain-based-ledger-its-infrastructure-stack-groundbreaking-move-accelerate-and-scale-benefits-digital-finance?utm_source=chatgpt.com</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1365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Pontes DLT </a:t>
            </a:r>
            <a:r>
              <a:rPr lang="it-IT" noProof="0" dirty="0" err="1"/>
              <a:t>settlement</a:t>
            </a:r>
            <a:endParaRPr lang="it-IT" noProof="0" dirty="0"/>
          </a:p>
        </p:txBody>
      </p:sp>
      <p:sp>
        <p:nvSpPr>
          <p:cNvPr id="3" name="TextBox 2">
            <a:extLst>
              <a:ext uri="{FF2B5EF4-FFF2-40B4-BE49-F238E27FC236}">
                <a16:creationId xmlns:a16="http://schemas.microsoft.com/office/drawing/2014/main" id="{36E6DD64-2E41-4C93-AFEF-96F36A34A1DF}"/>
              </a:ext>
            </a:extLst>
          </p:cNvPr>
          <p:cNvSpPr txBox="1"/>
          <p:nvPr/>
        </p:nvSpPr>
        <p:spPr>
          <a:xfrm>
            <a:off x="591196" y="1021976"/>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entagon 2">
            <a:extLst>
              <a:ext uri="{FF2B5EF4-FFF2-40B4-BE49-F238E27FC236}">
                <a16:creationId xmlns:a16="http://schemas.microsoft.com/office/drawing/2014/main" id="{ACE70EAA-9FA0-4EE4-83AA-9F8B5051E656}"/>
              </a:ext>
            </a:extLst>
          </p:cNvPr>
          <p:cNvSpPr/>
          <p:nvPr/>
        </p:nvSpPr>
        <p:spPr>
          <a:xfrm>
            <a:off x="334962" y="877440"/>
            <a:ext cx="4004737" cy="5645280"/>
          </a:xfrm>
          <a:prstGeom prst="homePlate">
            <a:avLst>
              <a:gd name="adj" fmla="val 99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gradFill>
                  <a:gsLst>
                    <a:gs pos="100000">
                      <a:srgbClr val="C235C0"/>
                    </a:gs>
                    <a:gs pos="0">
                      <a:srgbClr val="FFC000"/>
                    </a:gs>
                  </a:gsLst>
                  <a:lin ang="2700000" scaled="0"/>
                </a:gradFill>
                <a:effectLst>
                  <a:outerShdw blurRad="38100" dist="38100" dir="2700000" algn="tl">
                    <a:srgbClr val="000000">
                      <a:alpha val="43137"/>
                    </a:srgbClr>
                  </a:outerShdw>
                </a:effectLst>
                <a:uLnTx/>
                <a:uFillTx/>
                <a:latin typeface="Calibri" panose="020F0502020204030204"/>
                <a:ea typeface="+mn-ea"/>
                <a:cs typeface="+mn-cs"/>
              </a:rPr>
              <a:t>Caratteristiche della funzione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872B0F0A-1053-465C-B2D9-C3F5B1699ED3}"/>
              </a:ext>
            </a:extLst>
          </p:cNvPr>
          <p:cNvSpPr txBox="1"/>
          <p:nvPr/>
        </p:nvSpPr>
        <p:spPr>
          <a:xfrm>
            <a:off x="521909" y="1884690"/>
            <a:ext cx="3160435" cy="466794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Pontes è la soluzione DLT (Distributed Ledger Technology) dell'Eurosistema che collega le piattaforme DLT di mercato e i Servizi TARGET per regolare le transazioni in moneta di banca centrale. Il progetto si basa sui risultati positivi del lavoro esplorativo sulle nuove tecnologie per il regolamento all'ingrosso della moneta di banca centrale.</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Fase pilota 2027</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it-IT" dirty="0">
                <a:solidFill>
                  <a:prstClr val="black"/>
                </a:solidFill>
                <a:latin typeface="Calibri" panose="020F0502020204030204"/>
              </a:rPr>
              <a:t>Avvio 2028</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9">
            <a:extLst>
              <a:ext uri="{FF2B5EF4-FFF2-40B4-BE49-F238E27FC236}">
                <a16:creationId xmlns:a16="http://schemas.microsoft.com/office/drawing/2014/main" id="{1C3C54DE-08F1-4511-9C23-88C070972DEF}"/>
              </a:ext>
            </a:extLst>
          </p:cNvPr>
          <p:cNvCxnSpPr>
            <a:cxnSpLocks/>
          </p:cNvCxnSpPr>
          <p:nvPr/>
        </p:nvCxnSpPr>
        <p:spPr>
          <a:xfrm>
            <a:off x="4290932" y="3857835"/>
            <a:ext cx="7614874" cy="57360"/>
          </a:xfrm>
          <a:prstGeom prst="line">
            <a:avLst/>
          </a:prstGeom>
          <a:ln w="12700">
            <a:gradFill>
              <a:gsLst>
                <a:gs pos="63000">
                  <a:schemeClr val="accent2"/>
                </a:gs>
                <a:gs pos="100000">
                  <a:srgbClr val="C235C0"/>
                </a:gs>
                <a:gs pos="7000">
                  <a:schemeClr val="accent4"/>
                </a:gs>
              </a:gsLst>
              <a:lin ang="2700000" scaled="0"/>
            </a:gradFill>
            <a:prstDash val="solid"/>
          </a:ln>
        </p:spPr>
        <p:style>
          <a:lnRef idx="1">
            <a:schemeClr val="accent1"/>
          </a:lnRef>
          <a:fillRef idx="0">
            <a:schemeClr val="accent1"/>
          </a:fillRef>
          <a:effectRef idx="0">
            <a:schemeClr val="accent1"/>
          </a:effectRef>
          <a:fontRef idx="minor">
            <a:schemeClr val="tx1"/>
          </a:fontRef>
        </p:style>
      </p:cxnSp>
      <p:sp>
        <p:nvSpPr>
          <p:cNvPr id="13" name="TextBox 18">
            <a:extLst>
              <a:ext uri="{FF2B5EF4-FFF2-40B4-BE49-F238E27FC236}">
                <a16:creationId xmlns:a16="http://schemas.microsoft.com/office/drawing/2014/main" id="{E98651E8-4066-423F-BB2F-92A2166144BD}"/>
              </a:ext>
            </a:extLst>
          </p:cNvPr>
          <p:cNvSpPr txBox="1"/>
          <p:nvPr/>
        </p:nvSpPr>
        <p:spPr>
          <a:xfrm>
            <a:off x="4386394" y="1884690"/>
            <a:ext cx="7591800" cy="1605568"/>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PONTES implementa un meccanismo di interoperabilità affidabile per garantire il principio di Delivery versus Payment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DvP</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atomico (lo scambio di asset e contante avviene simultaneamente, eliminando il rischio di regolamento). La soluzione supporta inoltre un'automazione avanzata attraverso l'elaborazione end-to-end e un'interazione fluida con T2.</a:t>
            </a:r>
          </a:p>
        </p:txBody>
      </p:sp>
      <p:sp>
        <p:nvSpPr>
          <p:cNvPr id="14" name="TextBox 19">
            <a:extLst>
              <a:ext uri="{FF2B5EF4-FFF2-40B4-BE49-F238E27FC236}">
                <a16:creationId xmlns:a16="http://schemas.microsoft.com/office/drawing/2014/main" id="{DA057C74-BF99-4B7B-A966-D3A764042F8B}"/>
              </a:ext>
            </a:extLst>
          </p:cNvPr>
          <p:cNvSpPr txBox="1"/>
          <p:nvPr/>
        </p:nvSpPr>
        <p:spPr>
          <a:xfrm>
            <a:off x="4386394" y="4141454"/>
            <a:ext cx="7350981" cy="1369606"/>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SVILUPPI</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L'Eurosistema sta definendo i criteri di ammissibilità per le attività, gli operatori di mercato e gli operatori DLT per la fase pilota. Ulteriori informazioni sui criteri di ammissibilità e sulle modalità di partecipazione sono disponibili nel materiale della nostra Focus Session.</a:t>
            </a:r>
          </a:p>
        </p:txBody>
      </p:sp>
      <p:graphicFrame>
        <p:nvGraphicFramePr>
          <p:cNvPr id="18" name="Diagramma 17">
            <a:extLst>
              <a:ext uri="{FF2B5EF4-FFF2-40B4-BE49-F238E27FC236}">
                <a16:creationId xmlns:a16="http://schemas.microsoft.com/office/drawing/2014/main" id="{E5B51A9D-158A-4BA7-A841-BCABA2661EF6}"/>
              </a:ext>
            </a:extLst>
          </p:cNvPr>
          <p:cNvGraphicFramePr/>
          <p:nvPr>
            <p:extLst>
              <p:ext uri="{D42A27DB-BD31-4B8C-83A1-F6EECF244321}">
                <p14:modId xmlns:p14="http://schemas.microsoft.com/office/powerpoint/2010/main" val="866981548"/>
              </p:ext>
            </p:extLst>
          </p:nvPr>
        </p:nvGraphicFramePr>
        <p:xfrm>
          <a:off x="3729038" y="848506"/>
          <a:ext cx="8128000" cy="129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uppo 23">
            <a:extLst>
              <a:ext uri="{FF2B5EF4-FFF2-40B4-BE49-F238E27FC236}">
                <a16:creationId xmlns:a16="http://schemas.microsoft.com/office/drawing/2014/main" id="{C32605B9-B471-40AF-ACF6-2F89CF9A8D0A}"/>
              </a:ext>
            </a:extLst>
          </p:cNvPr>
          <p:cNvGrpSpPr/>
          <p:nvPr/>
        </p:nvGrpSpPr>
        <p:grpSpPr>
          <a:xfrm>
            <a:off x="4001786" y="1441901"/>
            <a:ext cx="360000" cy="360000"/>
            <a:chOff x="10050552" y="3395334"/>
            <a:chExt cx="550773" cy="540000"/>
          </a:xfrm>
        </p:grpSpPr>
        <p:sp>
          <p:nvSpPr>
            <p:cNvPr id="25" name="Flowchart: Connector 102">
              <a:extLst>
                <a:ext uri="{FF2B5EF4-FFF2-40B4-BE49-F238E27FC236}">
                  <a16:creationId xmlns:a16="http://schemas.microsoft.com/office/drawing/2014/main" id="{B5A8BE86-51A9-4E0C-9AEB-42981A90FD45}"/>
                </a:ext>
              </a:extLst>
            </p:cNvPr>
            <p:cNvSpPr>
              <a:spLocks/>
            </p:cNvSpPr>
            <p:nvPr/>
          </p:nvSpPr>
          <p:spPr>
            <a:xfrm>
              <a:off x="10061325" y="3395334"/>
              <a:ext cx="540000" cy="540000"/>
            </a:xfrm>
            <a:prstGeom prst="flowChartConnector">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FFFFFF"/>
                </a:solidFill>
                <a:effectLst/>
                <a:uLnTx/>
                <a:uFillTx/>
                <a:latin typeface="Graphik"/>
                <a:ea typeface="+mn-ea"/>
                <a:cs typeface="+mn-cs"/>
              </a:endParaRPr>
            </a:p>
          </p:txBody>
        </p:sp>
        <p:pic>
          <p:nvPicPr>
            <p:cNvPr id="26" name="Picture 31" descr="https://d30y9cdsu7xlg0.cloudfront.net/attribution/109211-600.png">
              <a:extLst>
                <a:ext uri="{FF2B5EF4-FFF2-40B4-BE49-F238E27FC236}">
                  <a16:creationId xmlns:a16="http://schemas.microsoft.com/office/drawing/2014/main" id="{B8FDC1E0-8BCA-441F-922C-F3E74569FB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6708"/>
            <a:stretch/>
          </p:blipFill>
          <p:spPr bwMode="auto">
            <a:xfrm>
              <a:off x="10050552" y="3406182"/>
              <a:ext cx="540001" cy="4617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4CC8654-46D2-4017-A8AB-1A4437ECBD1A}"/>
              </a:ext>
            </a:extLst>
          </p:cNvPr>
          <p:cNvSpPr txBox="1"/>
          <p:nvPr/>
        </p:nvSpPr>
        <p:spPr>
          <a:xfrm>
            <a:off x="4386394" y="5599390"/>
            <a:ext cx="747064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Link for </a:t>
            </a:r>
            <a:r>
              <a:rPr kumimoji="0" lang="it-IT" sz="1800" b="1" i="0" u="none" strike="noStrike" kern="1200" cap="none" spc="0" normalizeH="0" baseline="0" noProof="0" dirty="0" err="1">
                <a:ln>
                  <a:noFill/>
                </a:ln>
                <a:solidFill>
                  <a:srgbClr val="FEB169"/>
                </a:solidFill>
                <a:effectLst/>
                <a:uLnTx/>
                <a:uFillTx/>
                <a:latin typeface="Calibri" panose="020F0502020204030204"/>
                <a:ea typeface="+mn-ea"/>
                <a:cs typeface="+mn-cs"/>
              </a:rPr>
              <a:t>details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https://www.ecb.europa.eu/paym/target/pontes/html/index.en.html</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https://www.ecb.europa.eu/press/intro/events/html/fs_20250715.en.html</a:t>
            </a:r>
            <a:r>
              <a:rPr lang="it-IT" sz="1600" dirty="0">
                <a:solidFill>
                  <a:prstClr val="black"/>
                </a:solidFill>
                <a:latin typeface="Calibri" panose="020F0502020204030204"/>
              </a:rPr>
              <a:t> </a:t>
            </a:r>
          </a:p>
        </p:txBody>
      </p:sp>
    </p:spTree>
    <p:extLst>
      <p:ext uri="{BB962C8B-B14F-4D97-AF65-F5344CB8AC3E}">
        <p14:creationId xmlns:p14="http://schemas.microsoft.com/office/powerpoint/2010/main" val="13779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Pontes DLT </a:t>
            </a:r>
            <a:r>
              <a:rPr lang="it-IT" noProof="0" dirty="0" err="1"/>
              <a:t>settlement</a:t>
            </a:r>
            <a:r>
              <a:rPr lang="it-IT" noProof="0" dirty="0"/>
              <a:t> - schema</a:t>
            </a:r>
          </a:p>
        </p:txBody>
      </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5A46275D-ABED-4D50-9E6E-CB0C44B9464C}"/>
              </a:ext>
            </a:extLst>
          </p:cNvPr>
          <p:cNvPicPr>
            <a:picLocks noChangeAspect="1"/>
          </p:cNvPicPr>
          <p:nvPr/>
        </p:nvPicPr>
        <p:blipFill>
          <a:blip r:embed="rId2"/>
          <a:stretch>
            <a:fillRect/>
          </a:stretch>
        </p:blipFill>
        <p:spPr>
          <a:xfrm>
            <a:off x="1310836" y="1071562"/>
            <a:ext cx="9861583" cy="5484813"/>
          </a:xfrm>
          <a:prstGeom prst="rect">
            <a:avLst/>
          </a:prstGeom>
        </p:spPr>
      </p:pic>
    </p:spTree>
    <p:extLst>
      <p:ext uri="{BB962C8B-B14F-4D97-AF65-F5344CB8AC3E}">
        <p14:creationId xmlns:p14="http://schemas.microsoft.com/office/powerpoint/2010/main" val="239815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9">
            <a:extLst>
              <a:ext uri="{FF2B5EF4-FFF2-40B4-BE49-F238E27FC236}">
                <a16:creationId xmlns:a16="http://schemas.microsoft.com/office/drawing/2014/main" id="{9FE2AD5D-DA0F-E738-09AE-6F30A9A953C6}"/>
              </a:ext>
            </a:extLst>
          </p:cNvPr>
          <p:cNvSpPr txBox="1">
            <a:spLocks/>
          </p:cNvSpPr>
          <p:nvPr/>
        </p:nvSpPr>
        <p:spPr>
          <a:xfrm>
            <a:off x="4978324" y="2845918"/>
            <a:ext cx="6700234" cy="237378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bg1"/>
                </a:solidFill>
              </a:rPr>
              <a:t>BFF in pillole</a:t>
            </a:r>
          </a:p>
          <a:p>
            <a:r>
              <a:rPr lang="it-IT" dirty="0">
                <a:solidFill>
                  <a:schemeClr val="bg1"/>
                </a:solidFill>
              </a:rPr>
              <a:t>TIPS: cosa ci aspetta?</a:t>
            </a:r>
          </a:p>
          <a:p>
            <a:r>
              <a:rPr lang="it-IT" dirty="0">
                <a:solidFill>
                  <a:schemeClr val="bg1"/>
                </a:solidFill>
              </a:rPr>
              <a:t>Le evoluzioni lato Swift</a:t>
            </a:r>
          </a:p>
          <a:p>
            <a:r>
              <a:rPr lang="it-IT" dirty="0">
                <a:solidFill>
                  <a:schemeClr val="bg1"/>
                </a:solidFill>
              </a:rPr>
              <a:t>Euro Digitale</a:t>
            </a:r>
          </a:p>
          <a:p>
            <a:pPr marL="0" indent="0">
              <a:buNone/>
            </a:pPr>
            <a:endParaRPr lang="it-IT" dirty="0">
              <a:solidFill>
                <a:schemeClr val="bg1"/>
              </a:solidFill>
            </a:endParaRPr>
          </a:p>
        </p:txBody>
      </p:sp>
    </p:spTree>
    <p:extLst>
      <p:ext uri="{BB962C8B-B14F-4D97-AF65-F5344CB8AC3E}">
        <p14:creationId xmlns:p14="http://schemas.microsoft.com/office/powerpoint/2010/main" val="295755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C6FCEC2-A70F-A6BE-F986-A6F99C6D2B7F}"/>
              </a:ext>
            </a:extLst>
          </p:cNvPr>
          <p:cNvPicPr>
            <a:picLocks noChangeAspect="1"/>
          </p:cNvPicPr>
          <p:nvPr/>
        </p:nvPicPr>
        <p:blipFill>
          <a:blip r:embed="rId3"/>
          <a:stretch>
            <a:fillRect/>
          </a:stretch>
        </p:blipFill>
        <p:spPr>
          <a:xfrm>
            <a:off x="1992157" y="2075451"/>
            <a:ext cx="7598359" cy="2754373"/>
          </a:xfrm>
          <a:prstGeom prst="rect">
            <a:avLst/>
          </a:prstGeom>
        </p:spPr>
      </p:pic>
      <p:sp>
        <p:nvSpPr>
          <p:cNvPr id="9" name="Titolo 1">
            <a:extLst>
              <a:ext uri="{FF2B5EF4-FFF2-40B4-BE49-F238E27FC236}">
                <a16:creationId xmlns:a16="http://schemas.microsoft.com/office/drawing/2014/main" id="{071C98D1-88DF-7093-79E2-F8A645CF53C1}"/>
              </a:ext>
            </a:extLst>
          </p:cNvPr>
          <p:cNvSpPr>
            <a:spLocks noGrp="1"/>
          </p:cNvSpPr>
          <p:nvPr>
            <p:ph type="ctrTitle"/>
          </p:nvPr>
        </p:nvSpPr>
        <p:spPr>
          <a:xfrm>
            <a:off x="284977" y="377527"/>
            <a:ext cx="8754944" cy="939903"/>
          </a:xfrm>
        </p:spPr>
        <p:txBody>
          <a:bodyPr>
            <a:normAutofit fontScale="90000"/>
          </a:bodyPr>
          <a:lstStyle/>
          <a:p>
            <a:r>
              <a:rPr lang="it-IT" dirty="0"/>
              <a:t>Transaction Services BFF: da ICBPI a BFF, passando per Nexi e </a:t>
            </a:r>
            <a:r>
              <a:rPr lang="it-IT" dirty="0" err="1"/>
              <a:t>DEPObank</a:t>
            </a:r>
            <a:br>
              <a:rPr lang="it-IT" dirty="0"/>
            </a:br>
            <a:endParaRPr lang="it-IT" dirty="0"/>
          </a:p>
        </p:txBody>
      </p:sp>
      <p:sp>
        <p:nvSpPr>
          <p:cNvPr id="10" name="Segnaposto testo 2">
            <a:extLst>
              <a:ext uri="{FF2B5EF4-FFF2-40B4-BE49-F238E27FC236}">
                <a16:creationId xmlns:a16="http://schemas.microsoft.com/office/drawing/2014/main" id="{D400F62D-8CF6-E19F-DC92-F0B3267E0F5E}"/>
              </a:ext>
            </a:extLst>
          </p:cNvPr>
          <p:cNvSpPr>
            <a:spLocks noGrp="1"/>
          </p:cNvSpPr>
          <p:nvPr>
            <p:ph type="body" sz="quarter" idx="30"/>
          </p:nvPr>
        </p:nvSpPr>
        <p:spPr>
          <a:xfrm>
            <a:off x="284977" y="1523580"/>
            <a:ext cx="11012721" cy="725336"/>
          </a:xfrm>
          <a:prstGeom prst="roundRect">
            <a:avLst/>
          </a:prstGeom>
          <a:solidFill>
            <a:srgbClr val="F2F2F2"/>
          </a:solidFill>
        </p:spPr>
        <p:txBody>
          <a:bodyPr>
            <a:normAutofit lnSpcReduction="10000"/>
          </a:bodyPr>
          <a:lstStyle/>
          <a:p>
            <a:pPr algn="just"/>
            <a:r>
              <a:rPr lang="it-IT" dirty="0"/>
              <a:t>Una lunga storia di qualità ed eccellenza: da sempre un </a:t>
            </a:r>
            <a:r>
              <a:rPr lang="it-IT" sz="2133" dirty="0"/>
              <a:t>punto di riferimento per l’intero sistema finanziario</a:t>
            </a:r>
            <a:r>
              <a:rPr lang="it-IT" dirty="0"/>
              <a:t>  </a:t>
            </a:r>
          </a:p>
        </p:txBody>
      </p:sp>
      <p:sp>
        <p:nvSpPr>
          <p:cNvPr id="11" name="Segnaposto testo 3">
            <a:extLst>
              <a:ext uri="{FF2B5EF4-FFF2-40B4-BE49-F238E27FC236}">
                <a16:creationId xmlns:a16="http://schemas.microsoft.com/office/drawing/2014/main" id="{666231F2-76DC-903D-26C0-77E7938521FC}"/>
              </a:ext>
            </a:extLst>
          </p:cNvPr>
          <p:cNvSpPr>
            <a:spLocks noGrp="1"/>
          </p:cNvSpPr>
          <p:nvPr>
            <p:ph type="body" sz="quarter" idx="34"/>
          </p:nvPr>
        </p:nvSpPr>
        <p:spPr>
          <a:xfrm>
            <a:off x="6209302" y="5074778"/>
            <a:ext cx="5088397" cy="1102005"/>
          </a:xfrm>
        </p:spPr>
        <p:txBody>
          <a:bodyPr>
            <a:normAutofit fontScale="92500"/>
          </a:bodyPr>
          <a:lstStyle/>
          <a:p>
            <a:pPr marL="228594" indent="-228594" algn="just">
              <a:buFont typeface="Arial" panose="020B0604020202020204" pitchFamily="34" charset="0"/>
              <a:buChar char="•"/>
            </a:pPr>
            <a:r>
              <a:rPr lang="it-IT" sz="1467" dirty="0"/>
              <a:t>L’impegno per la crescita dei nostri Clienti e del Sistema Finanziario nel suo complesso ha radici profonde. Affidabilità, concretezza e velocità sono gli elementi essenziali del nostro lavoro e il valore aggiunto che, ogni giorno, mettiamo a disposizione dei nostri clienti in continuità con la nostra storia.</a:t>
            </a:r>
          </a:p>
        </p:txBody>
      </p:sp>
      <p:sp>
        <p:nvSpPr>
          <p:cNvPr id="12" name="Segnaposto numero diapositiva 3">
            <a:extLst>
              <a:ext uri="{FF2B5EF4-FFF2-40B4-BE49-F238E27FC236}">
                <a16:creationId xmlns:a16="http://schemas.microsoft.com/office/drawing/2014/main" id="{DC7FB1F8-5366-AD4D-9D9B-3E9731025689}"/>
              </a:ext>
            </a:extLst>
          </p:cNvPr>
          <p:cNvSpPr txBox="1">
            <a:spLocks/>
          </p:cNvSpPr>
          <p:nvPr/>
        </p:nvSpPr>
        <p:spPr>
          <a:xfrm>
            <a:off x="11297699" y="6267467"/>
            <a:ext cx="471963" cy="2793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F2C2A44C-4C23-DA46-B2CC-4E4F6DC47310}" type="slidenum">
              <a:rPr lang="it-IT" sz="1200">
                <a:solidFill>
                  <a:prstClr val="white"/>
                </a:solidFill>
                <a:latin typeface="Calibri" panose="020F0502020204030204"/>
              </a:rPr>
              <a:pPr defTabSz="609585">
                <a:defRPr/>
              </a:pPr>
              <a:t>26</a:t>
            </a:fld>
            <a:endParaRPr lang="it-IT" sz="1200" dirty="0">
              <a:solidFill>
                <a:prstClr val="white"/>
              </a:solidFill>
              <a:latin typeface="Calibri" panose="020F0502020204030204"/>
            </a:endParaRPr>
          </a:p>
        </p:txBody>
      </p:sp>
      <p:sp>
        <p:nvSpPr>
          <p:cNvPr id="13" name="CasellaDiTesto 12">
            <a:extLst>
              <a:ext uri="{FF2B5EF4-FFF2-40B4-BE49-F238E27FC236}">
                <a16:creationId xmlns:a16="http://schemas.microsoft.com/office/drawing/2014/main" id="{201D3368-3211-34E7-EF75-7EE753376397}"/>
              </a:ext>
            </a:extLst>
          </p:cNvPr>
          <p:cNvSpPr txBox="1"/>
          <p:nvPr/>
        </p:nvSpPr>
        <p:spPr>
          <a:xfrm>
            <a:off x="284977" y="5074778"/>
            <a:ext cx="5088000" cy="905120"/>
          </a:xfrm>
          <a:prstGeom prst="rect">
            <a:avLst/>
          </a:prstGeom>
          <a:noFill/>
        </p:spPr>
        <p:txBody>
          <a:bodyPr wrap="square">
            <a:spAutoFit/>
          </a:bodyPr>
          <a:lstStyle/>
          <a:p>
            <a:pPr marL="228594" indent="-228594" algn="just" defTabSz="1219140">
              <a:lnSpc>
                <a:spcPct val="90000"/>
              </a:lnSpc>
              <a:buFont typeface="Arial" panose="020B0604020202020204" pitchFamily="34" charset="0"/>
              <a:buChar char="•"/>
              <a:defRPr/>
            </a:pPr>
            <a:r>
              <a:rPr lang="it-IT" sz="1467" dirty="0">
                <a:solidFill>
                  <a:srgbClr val="455259"/>
                </a:solidFill>
                <a:latin typeface="Corbel" panose="020B0503020204020204" pitchFamily="34" charset="0"/>
              </a:rPr>
              <a:t>Portiamo con noi la </a:t>
            </a:r>
            <a:r>
              <a:rPr lang="it-IT" sz="1467" b="1" dirty="0">
                <a:solidFill>
                  <a:srgbClr val="455259"/>
                </a:solidFill>
                <a:latin typeface="Corbel" panose="020B0503020204020204" pitchFamily="34" charset="0"/>
              </a:rPr>
              <a:t>solidità e il prezioso patrimonio </a:t>
            </a:r>
            <a:r>
              <a:rPr lang="it-IT" sz="1467" dirty="0">
                <a:solidFill>
                  <a:srgbClr val="455259"/>
                </a:solidFill>
                <a:latin typeface="Corbel" panose="020B0503020204020204" pitchFamily="34" charset="0"/>
              </a:rPr>
              <a:t>di competenza ed esperienza di ICBPI, azienda protagonista assoluta nello sviluppo e nell'innovazione dell'industria bancaria del nostro Paese.</a:t>
            </a:r>
          </a:p>
        </p:txBody>
      </p:sp>
      <p:cxnSp>
        <p:nvCxnSpPr>
          <p:cNvPr id="14" name="Connettore diritto 13">
            <a:extLst>
              <a:ext uri="{FF2B5EF4-FFF2-40B4-BE49-F238E27FC236}">
                <a16:creationId xmlns:a16="http://schemas.microsoft.com/office/drawing/2014/main" id="{EC2F5AB2-30F0-B4D8-C491-3729872F22CC}"/>
              </a:ext>
            </a:extLst>
          </p:cNvPr>
          <p:cNvCxnSpPr/>
          <p:nvPr/>
        </p:nvCxnSpPr>
        <p:spPr>
          <a:xfrm>
            <a:off x="5914632" y="5199234"/>
            <a:ext cx="0" cy="1137399"/>
          </a:xfrm>
          <a:prstGeom prst="line">
            <a:avLst/>
          </a:prstGeom>
          <a:ln w="9525">
            <a:solidFill>
              <a:srgbClr val="008C8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00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0684-6446-C772-69BA-0CBC9028475C}"/>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D33D0C73-E7DF-9DAE-4F38-D6071C59395A}"/>
              </a:ext>
            </a:extLst>
          </p:cNvPr>
          <p:cNvSpPr>
            <a:spLocks noGrp="1"/>
          </p:cNvSpPr>
          <p:nvPr>
            <p:ph type="ctrTitle"/>
          </p:nvPr>
        </p:nvSpPr>
        <p:spPr>
          <a:xfrm>
            <a:off x="282855" y="377527"/>
            <a:ext cx="9541963" cy="939903"/>
          </a:xfrm>
        </p:spPr>
        <p:txBody>
          <a:bodyPr/>
          <a:lstStyle/>
          <a:p>
            <a:r>
              <a:rPr lang="it-IT" dirty="0"/>
              <a:t>BFF, un player storico nel mercato dei Pagamenti in Italia</a:t>
            </a:r>
          </a:p>
        </p:txBody>
      </p:sp>
      <p:sp>
        <p:nvSpPr>
          <p:cNvPr id="47" name="Segnaposto numero diapositiva 3">
            <a:extLst>
              <a:ext uri="{FF2B5EF4-FFF2-40B4-BE49-F238E27FC236}">
                <a16:creationId xmlns:a16="http://schemas.microsoft.com/office/drawing/2014/main" id="{33EF3409-69FE-66D0-D771-71E23296EF58}"/>
              </a:ext>
            </a:extLst>
          </p:cNvPr>
          <p:cNvSpPr txBox="1">
            <a:spLocks/>
          </p:cNvSpPr>
          <p:nvPr/>
        </p:nvSpPr>
        <p:spPr>
          <a:xfrm>
            <a:off x="11297699" y="6267467"/>
            <a:ext cx="471963" cy="2793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F2C2A44C-4C23-DA46-B2CC-4E4F6DC47310}" type="slidenum">
              <a:rPr lang="it-IT" sz="1200">
                <a:solidFill>
                  <a:prstClr val="white"/>
                </a:solidFill>
                <a:latin typeface="Calibri" panose="020F0502020204030204"/>
              </a:rPr>
              <a:pPr defTabSz="609585">
                <a:defRPr/>
              </a:pPr>
              <a:t>27</a:t>
            </a:fld>
            <a:endParaRPr lang="it-IT" sz="1200" dirty="0">
              <a:solidFill>
                <a:prstClr val="white"/>
              </a:solidFill>
              <a:latin typeface="Calibri" panose="020F0502020204030204"/>
            </a:endParaRPr>
          </a:p>
        </p:txBody>
      </p:sp>
      <p:sp>
        <p:nvSpPr>
          <p:cNvPr id="2" name="Rettangolo arrotondato 9">
            <a:extLst>
              <a:ext uri="{FF2B5EF4-FFF2-40B4-BE49-F238E27FC236}">
                <a16:creationId xmlns:a16="http://schemas.microsoft.com/office/drawing/2014/main" id="{100905C0-DC1D-9C12-F3AE-414184E572A7}"/>
              </a:ext>
            </a:extLst>
          </p:cNvPr>
          <p:cNvSpPr/>
          <p:nvPr/>
        </p:nvSpPr>
        <p:spPr>
          <a:xfrm>
            <a:off x="3" y="1079863"/>
            <a:ext cx="9997437" cy="5167088"/>
          </a:xfrm>
          <a:prstGeom prst="roundRect">
            <a:avLst>
              <a:gd name="adj" fmla="val 0"/>
            </a:avLst>
          </a:prstGeom>
          <a:solidFill>
            <a:srgbClr val="D5E1E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t-IT" sz="2400" dirty="0">
              <a:solidFill>
                <a:srgbClr val="DAD9D7">
                  <a:lumMod val="25000"/>
                </a:srgbClr>
              </a:solidFill>
              <a:latin typeface="Corbel" panose="020B0503020204020204" pitchFamily="34" charset="0"/>
            </a:endParaRPr>
          </a:p>
        </p:txBody>
      </p:sp>
      <p:grpSp>
        <p:nvGrpSpPr>
          <p:cNvPr id="4" name="Group 4">
            <a:extLst>
              <a:ext uri="{FF2B5EF4-FFF2-40B4-BE49-F238E27FC236}">
                <a16:creationId xmlns:a16="http://schemas.microsoft.com/office/drawing/2014/main" id="{BD41C0B2-ED78-93FC-6417-0E22EFA8F00F}"/>
              </a:ext>
            </a:extLst>
          </p:cNvPr>
          <p:cNvGrpSpPr/>
          <p:nvPr/>
        </p:nvGrpSpPr>
        <p:grpSpPr>
          <a:xfrm>
            <a:off x="3369115" y="1171200"/>
            <a:ext cx="2402501" cy="2503376"/>
            <a:chOff x="0" y="-28575"/>
            <a:chExt cx="693141" cy="722244"/>
          </a:xfrm>
        </p:grpSpPr>
        <p:sp>
          <p:nvSpPr>
            <p:cNvPr id="5" name="Freeform 5">
              <a:extLst>
                <a:ext uri="{FF2B5EF4-FFF2-40B4-BE49-F238E27FC236}">
                  <a16:creationId xmlns:a16="http://schemas.microsoft.com/office/drawing/2014/main" id="{FFB4A566-50EA-3706-58B9-9B344A874EC3}"/>
                </a:ext>
              </a:extLst>
            </p:cNvPr>
            <p:cNvSpPr/>
            <p:nvPr/>
          </p:nvSpPr>
          <p:spPr>
            <a:xfrm>
              <a:off x="0" y="0"/>
              <a:ext cx="664723" cy="664722"/>
            </a:xfrm>
            <a:custGeom>
              <a:avLst/>
              <a:gdLst/>
              <a:ahLst/>
              <a:cxnLst/>
              <a:rect l="l" t="t" r="r" b="b"/>
              <a:pathLst>
                <a:path w="693141" h="693669">
                  <a:moveTo>
                    <a:pt x="0" y="0"/>
                  </a:moveTo>
                  <a:lnTo>
                    <a:pt x="693141" y="0"/>
                  </a:lnTo>
                  <a:lnTo>
                    <a:pt x="693141" y="693669"/>
                  </a:lnTo>
                  <a:lnTo>
                    <a:pt x="0" y="693669"/>
                  </a:lnTo>
                  <a:close/>
                </a:path>
              </a:pathLst>
            </a:custGeom>
            <a:solidFill>
              <a:srgbClr val="1F959F"/>
            </a:solidFill>
          </p:spPr>
          <p:txBody>
            <a:bodyPr/>
            <a:lstStyle/>
            <a:p>
              <a:endParaRPr lang="it-IT" sz="2400"/>
            </a:p>
          </p:txBody>
        </p:sp>
        <p:sp>
          <p:nvSpPr>
            <p:cNvPr id="23" name="TextBox 6">
              <a:extLst>
                <a:ext uri="{FF2B5EF4-FFF2-40B4-BE49-F238E27FC236}">
                  <a16:creationId xmlns:a16="http://schemas.microsoft.com/office/drawing/2014/main" id="{031F4491-50D1-4E5B-17EC-0161BE880D26}"/>
                </a:ext>
              </a:extLst>
            </p:cNvPr>
            <p:cNvSpPr txBox="1"/>
            <p:nvPr/>
          </p:nvSpPr>
          <p:spPr>
            <a:xfrm>
              <a:off x="0" y="-28575"/>
              <a:ext cx="693141" cy="722244"/>
            </a:xfrm>
            <a:prstGeom prst="rect">
              <a:avLst/>
            </a:prstGeom>
          </p:spPr>
          <p:txBody>
            <a:bodyPr lIns="67733" tIns="67733" rIns="67733" bIns="67733" rtlCol="0" anchor="ctr"/>
            <a:lstStyle/>
            <a:p>
              <a:pPr algn="ctr">
                <a:lnSpc>
                  <a:spcPts val="2613"/>
                </a:lnSpc>
              </a:pPr>
              <a:endParaRPr sz="2400">
                <a:latin typeface="Corbel" panose="020B0503020204020204" pitchFamily="34" charset="0"/>
              </a:endParaRPr>
            </a:p>
          </p:txBody>
        </p:sp>
      </p:grpSp>
      <p:grpSp>
        <p:nvGrpSpPr>
          <p:cNvPr id="24" name="Group 9">
            <a:extLst>
              <a:ext uri="{FF2B5EF4-FFF2-40B4-BE49-F238E27FC236}">
                <a16:creationId xmlns:a16="http://schemas.microsoft.com/office/drawing/2014/main" id="{7B1FAE72-24CA-B007-CB89-06591FC07846}"/>
              </a:ext>
            </a:extLst>
          </p:cNvPr>
          <p:cNvGrpSpPr/>
          <p:nvPr/>
        </p:nvGrpSpPr>
        <p:grpSpPr>
          <a:xfrm>
            <a:off x="779707" y="1169924"/>
            <a:ext cx="2402501" cy="2503376"/>
            <a:chOff x="0" y="-28575"/>
            <a:chExt cx="693141" cy="722244"/>
          </a:xfrm>
        </p:grpSpPr>
        <p:sp>
          <p:nvSpPr>
            <p:cNvPr id="25" name="Freeform 10">
              <a:extLst>
                <a:ext uri="{FF2B5EF4-FFF2-40B4-BE49-F238E27FC236}">
                  <a16:creationId xmlns:a16="http://schemas.microsoft.com/office/drawing/2014/main" id="{9A419769-7D61-1D59-77F2-9B267F4097EE}"/>
                </a:ext>
              </a:extLst>
            </p:cNvPr>
            <p:cNvSpPr/>
            <p:nvPr/>
          </p:nvSpPr>
          <p:spPr>
            <a:xfrm>
              <a:off x="11647" y="0"/>
              <a:ext cx="664701" cy="664722"/>
            </a:xfrm>
            <a:custGeom>
              <a:avLst/>
              <a:gdLst/>
              <a:ahLst/>
              <a:cxnLst/>
              <a:rect l="l" t="t" r="r" b="b"/>
              <a:pathLst>
                <a:path w="693141" h="693669">
                  <a:moveTo>
                    <a:pt x="0" y="0"/>
                  </a:moveTo>
                  <a:lnTo>
                    <a:pt x="693141" y="0"/>
                  </a:lnTo>
                  <a:lnTo>
                    <a:pt x="693141" y="693669"/>
                  </a:lnTo>
                  <a:lnTo>
                    <a:pt x="0" y="693669"/>
                  </a:lnTo>
                  <a:close/>
                </a:path>
              </a:pathLst>
            </a:custGeom>
            <a:solidFill>
              <a:srgbClr val="005C9E"/>
            </a:solidFill>
          </p:spPr>
          <p:txBody>
            <a:bodyPr/>
            <a:lstStyle/>
            <a:p>
              <a:endParaRPr lang="it-IT" sz="2400"/>
            </a:p>
          </p:txBody>
        </p:sp>
        <p:sp>
          <p:nvSpPr>
            <p:cNvPr id="48" name="TextBox 11">
              <a:extLst>
                <a:ext uri="{FF2B5EF4-FFF2-40B4-BE49-F238E27FC236}">
                  <a16:creationId xmlns:a16="http://schemas.microsoft.com/office/drawing/2014/main" id="{D9CD80DA-0440-4900-4D7C-D0BD0D5AF041}"/>
                </a:ext>
              </a:extLst>
            </p:cNvPr>
            <p:cNvSpPr txBox="1"/>
            <p:nvPr/>
          </p:nvSpPr>
          <p:spPr>
            <a:xfrm>
              <a:off x="0" y="-28575"/>
              <a:ext cx="693141" cy="722244"/>
            </a:xfrm>
            <a:prstGeom prst="rect">
              <a:avLst/>
            </a:prstGeom>
          </p:spPr>
          <p:txBody>
            <a:bodyPr lIns="67733" tIns="67733" rIns="67733" bIns="67733" rtlCol="0" anchor="ctr"/>
            <a:lstStyle/>
            <a:p>
              <a:pPr algn="ctr">
                <a:lnSpc>
                  <a:spcPts val="2613"/>
                </a:lnSpc>
              </a:pPr>
              <a:endParaRPr sz="2400">
                <a:latin typeface="Corbel" panose="020B0503020204020204" pitchFamily="34" charset="0"/>
              </a:endParaRPr>
            </a:p>
          </p:txBody>
        </p:sp>
      </p:grpSp>
      <p:sp>
        <p:nvSpPr>
          <p:cNvPr id="49" name="TextBox 18">
            <a:extLst>
              <a:ext uri="{FF2B5EF4-FFF2-40B4-BE49-F238E27FC236}">
                <a16:creationId xmlns:a16="http://schemas.microsoft.com/office/drawing/2014/main" id="{2AE2F7AF-C4D9-2D9A-05A4-52574C14D5D1}"/>
              </a:ext>
            </a:extLst>
          </p:cNvPr>
          <p:cNvSpPr txBox="1"/>
          <p:nvPr/>
        </p:nvSpPr>
        <p:spPr>
          <a:xfrm>
            <a:off x="895745" y="2336238"/>
            <a:ext cx="2092828" cy="636200"/>
          </a:xfrm>
          <a:prstGeom prst="rect">
            <a:avLst/>
          </a:prstGeom>
        </p:spPr>
        <p:txBody>
          <a:bodyPr wrap="square" lIns="0" tIns="0" rIns="0" bIns="0" rtlCol="0" anchor="t">
            <a:spAutoFit/>
          </a:bodyPr>
          <a:lstStyle/>
          <a:p>
            <a:r>
              <a:rPr lang="en-US" sz="2667" b="1" dirty="0">
                <a:solidFill>
                  <a:srgbClr val="FFFFFF"/>
                </a:solidFill>
                <a:latin typeface="Corbel" panose="020B0503020204020204" pitchFamily="34" charset="0"/>
              </a:rPr>
              <a:t>834 MILIONI </a:t>
            </a:r>
          </a:p>
          <a:p>
            <a:r>
              <a:rPr lang="en-US" sz="1467" dirty="0">
                <a:solidFill>
                  <a:srgbClr val="FFFFFF"/>
                </a:solidFill>
                <a:latin typeface="Corbel" panose="020B0503020204020204" pitchFamily="34" charset="0"/>
              </a:rPr>
              <a:t>DI OPERAZIONI*</a:t>
            </a:r>
            <a:endParaRPr lang="en-US" sz="1867" dirty="0">
              <a:solidFill>
                <a:srgbClr val="FFFFFF"/>
              </a:solidFill>
              <a:latin typeface="Corbel" panose="020B0503020204020204" pitchFamily="34" charset="0"/>
            </a:endParaRPr>
          </a:p>
        </p:txBody>
      </p:sp>
      <p:grpSp>
        <p:nvGrpSpPr>
          <p:cNvPr id="50" name="Group 19">
            <a:extLst>
              <a:ext uri="{FF2B5EF4-FFF2-40B4-BE49-F238E27FC236}">
                <a16:creationId xmlns:a16="http://schemas.microsoft.com/office/drawing/2014/main" id="{FE42B4ED-4651-65B3-7A2C-4D03CF653C38}"/>
              </a:ext>
            </a:extLst>
          </p:cNvPr>
          <p:cNvGrpSpPr/>
          <p:nvPr/>
        </p:nvGrpSpPr>
        <p:grpSpPr>
          <a:xfrm>
            <a:off x="817656" y="3618055"/>
            <a:ext cx="2402501" cy="2503376"/>
            <a:chOff x="0" y="-28575"/>
            <a:chExt cx="693141" cy="722244"/>
          </a:xfrm>
        </p:grpSpPr>
        <p:sp>
          <p:nvSpPr>
            <p:cNvPr id="51" name="Freeform 20">
              <a:extLst>
                <a:ext uri="{FF2B5EF4-FFF2-40B4-BE49-F238E27FC236}">
                  <a16:creationId xmlns:a16="http://schemas.microsoft.com/office/drawing/2014/main" id="{84419F83-6D64-3AD5-AD27-C0B7DEECEC43}"/>
                </a:ext>
              </a:extLst>
            </p:cNvPr>
            <p:cNvSpPr/>
            <p:nvPr/>
          </p:nvSpPr>
          <p:spPr>
            <a:xfrm>
              <a:off x="0" y="-2488"/>
              <a:ext cx="664723" cy="664722"/>
            </a:xfrm>
            <a:custGeom>
              <a:avLst/>
              <a:gdLst/>
              <a:ahLst/>
              <a:cxnLst/>
              <a:rect l="l" t="t" r="r" b="b"/>
              <a:pathLst>
                <a:path w="693141" h="693669">
                  <a:moveTo>
                    <a:pt x="0" y="0"/>
                  </a:moveTo>
                  <a:lnTo>
                    <a:pt x="693141" y="0"/>
                  </a:lnTo>
                  <a:lnTo>
                    <a:pt x="693141" y="693669"/>
                  </a:lnTo>
                  <a:lnTo>
                    <a:pt x="0" y="693669"/>
                  </a:lnTo>
                  <a:close/>
                </a:path>
              </a:pathLst>
            </a:custGeom>
            <a:solidFill>
              <a:srgbClr val="1F959F"/>
            </a:solidFill>
          </p:spPr>
          <p:txBody>
            <a:bodyPr/>
            <a:lstStyle/>
            <a:p>
              <a:endParaRPr lang="it-IT" sz="2400"/>
            </a:p>
          </p:txBody>
        </p:sp>
        <p:sp>
          <p:nvSpPr>
            <p:cNvPr id="52" name="TextBox 21">
              <a:extLst>
                <a:ext uri="{FF2B5EF4-FFF2-40B4-BE49-F238E27FC236}">
                  <a16:creationId xmlns:a16="http://schemas.microsoft.com/office/drawing/2014/main" id="{5F176000-F15A-CB51-DF35-1E65D236DAAA}"/>
                </a:ext>
              </a:extLst>
            </p:cNvPr>
            <p:cNvSpPr txBox="1"/>
            <p:nvPr/>
          </p:nvSpPr>
          <p:spPr>
            <a:xfrm>
              <a:off x="0" y="-28575"/>
              <a:ext cx="693141" cy="722244"/>
            </a:xfrm>
            <a:prstGeom prst="rect">
              <a:avLst/>
            </a:prstGeom>
          </p:spPr>
          <p:txBody>
            <a:bodyPr lIns="67733" tIns="67733" rIns="67733" bIns="67733" rtlCol="0" anchor="ctr"/>
            <a:lstStyle/>
            <a:p>
              <a:pPr algn="ctr">
                <a:lnSpc>
                  <a:spcPts val="2613"/>
                </a:lnSpc>
              </a:pPr>
              <a:endParaRPr sz="2400">
                <a:latin typeface="Corbel" panose="020B0503020204020204" pitchFamily="34" charset="0"/>
              </a:endParaRPr>
            </a:p>
          </p:txBody>
        </p:sp>
      </p:grpSp>
      <p:sp>
        <p:nvSpPr>
          <p:cNvPr id="53" name="TextBox 22">
            <a:extLst>
              <a:ext uri="{FF2B5EF4-FFF2-40B4-BE49-F238E27FC236}">
                <a16:creationId xmlns:a16="http://schemas.microsoft.com/office/drawing/2014/main" id="{A710C526-DC0C-1E39-E856-99CBD0122129}"/>
              </a:ext>
            </a:extLst>
          </p:cNvPr>
          <p:cNvSpPr txBox="1"/>
          <p:nvPr/>
        </p:nvSpPr>
        <p:spPr>
          <a:xfrm>
            <a:off x="851201" y="4330480"/>
            <a:ext cx="2256221" cy="1103957"/>
          </a:xfrm>
          <a:prstGeom prst="rect">
            <a:avLst/>
          </a:prstGeom>
        </p:spPr>
        <p:txBody>
          <a:bodyPr wrap="square" lIns="0" tIns="0" rIns="0" bIns="0" rtlCol="0" anchor="t">
            <a:spAutoFit/>
          </a:bodyPr>
          <a:lstStyle/>
          <a:p>
            <a:pPr>
              <a:lnSpc>
                <a:spcPts val="2872"/>
              </a:lnSpc>
            </a:pPr>
            <a:r>
              <a:rPr lang="en-US" sz="2400" dirty="0">
                <a:solidFill>
                  <a:srgbClr val="FFFFFF"/>
                </a:solidFill>
                <a:latin typeface="Corbel" panose="020B0503020204020204" pitchFamily="34" charset="0"/>
              </a:rPr>
              <a:t>SERVIZI </a:t>
            </a:r>
          </a:p>
          <a:p>
            <a:pPr>
              <a:lnSpc>
                <a:spcPts val="2872"/>
              </a:lnSpc>
            </a:pPr>
            <a:r>
              <a:rPr lang="en-US" sz="2400" dirty="0">
                <a:solidFill>
                  <a:srgbClr val="FFFFFF"/>
                </a:solidFill>
                <a:latin typeface="Corbel" panose="020B0503020204020204" pitchFamily="34" charset="0"/>
              </a:rPr>
              <a:t>SEPA E CROSS BORDER</a:t>
            </a:r>
          </a:p>
        </p:txBody>
      </p:sp>
      <p:grpSp>
        <p:nvGrpSpPr>
          <p:cNvPr id="54" name="Group 23">
            <a:extLst>
              <a:ext uri="{FF2B5EF4-FFF2-40B4-BE49-F238E27FC236}">
                <a16:creationId xmlns:a16="http://schemas.microsoft.com/office/drawing/2014/main" id="{1103B9FC-2215-A1EB-6830-65ECAE5EB248}"/>
              </a:ext>
            </a:extLst>
          </p:cNvPr>
          <p:cNvGrpSpPr/>
          <p:nvPr/>
        </p:nvGrpSpPr>
        <p:grpSpPr>
          <a:xfrm>
            <a:off x="3357766" y="3714397"/>
            <a:ext cx="2402501" cy="2557000"/>
            <a:chOff x="0" y="-44046"/>
            <a:chExt cx="693141" cy="737715"/>
          </a:xfrm>
        </p:grpSpPr>
        <p:sp>
          <p:nvSpPr>
            <p:cNvPr id="55" name="Freeform 24">
              <a:extLst>
                <a:ext uri="{FF2B5EF4-FFF2-40B4-BE49-F238E27FC236}">
                  <a16:creationId xmlns:a16="http://schemas.microsoft.com/office/drawing/2014/main" id="{ED312462-80B8-0434-3BE0-B705528BC034}"/>
                </a:ext>
              </a:extLst>
            </p:cNvPr>
            <p:cNvSpPr/>
            <p:nvPr/>
          </p:nvSpPr>
          <p:spPr>
            <a:xfrm>
              <a:off x="2901" y="-44046"/>
              <a:ext cx="664723" cy="664722"/>
            </a:xfrm>
            <a:custGeom>
              <a:avLst/>
              <a:gdLst/>
              <a:ahLst/>
              <a:cxnLst/>
              <a:rect l="l" t="t" r="r" b="b"/>
              <a:pathLst>
                <a:path w="693141" h="693669">
                  <a:moveTo>
                    <a:pt x="0" y="0"/>
                  </a:moveTo>
                  <a:lnTo>
                    <a:pt x="693141" y="0"/>
                  </a:lnTo>
                  <a:lnTo>
                    <a:pt x="693141" y="693669"/>
                  </a:lnTo>
                  <a:lnTo>
                    <a:pt x="0" y="693669"/>
                  </a:lnTo>
                  <a:close/>
                </a:path>
              </a:pathLst>
            </a:custGeom>
            <a:solidFill>
              <a:srgbClr val="005C9E"/>
            </a:solidFill>
          </p:spPr>
          <p:txBody>
            <a:bodyPr/>
            <a:lstStyle/>
            <a:p>
              <a:endParaRPr lang="it-IT" sz="2400"/>
            </a:p>
          </p:txBody>
        </p:sp>
        <p:sp>
          <p:nvSpPr>
            <p:cNvPr id="56" name="TextBox 25">
              <a:extLst>
                <a:ext uri="{FF2B5EF4-FFF2-40B4-BE49-F238E27FC236}">
                  <a16:creationId xmlns:a16="http://schemas.microsoft.com/office/drawing/2014/main" id="{766604AF-C4F8-F4FA-B680-EA3EE10602B1}"/>
                </a:ext>
              </a:extLst>
            </p:cNvPr>
            <p:cNvSpPr txBox="1"/>
            <p:nvPr/>
          </p:nvSpPr>
          <p:spPr>
            <a:xfrm>
              <a:off x="0" y="-28575"/>
              <a:ext cx="693141" cy="722244"/>
            </a:xfrm>
            <a:prstGeom prst="rect">
              <a:avLst/>
            </a:prstGeom>
          </p:spPr>
          <p:txBody>
            <a:bodyPr lIns="67733" tIns="67733" rIns="67733" bIns="67733" rtlCol="0" anchor="ctr"/>
            <a:lstStyle/>
            <a:p>
              <a:pPr algn="ctr">
                <a:lnSpc>
                  <a:spcPts val="2613"/>
                </a:lnSpc>
              </a:pPr>
              <a:endParaRPr sz="2400">
                <a:latin typeface="Corbel" panose="020B0503020204020204" pitchFamily="34" charset="0"/>
              </a:endParaRPr>
            </a:p>
          </p:txBody>
        </p:sp>
      </p:grpSp>
      <p:sp>
        <p:nvSpPr>
          <p:cNvPr id="57" name="TextBox 26">
            <a:extLst>
              <a:ext uri="{FF2B5EF4-FFF2-40B4-BE49-F238E27FC236}">
                <a16:creationId xmlns:a16="http://schemas.microsoft.com/office/drawing/2014/main" id="{69E4CF33-0A35-3F3F-3B52-9ECBCF025CF7}"/>
              </a:ext>
            </a:extLst>
          </p:cNvPr>
          <p:cNvSpPr txBox="1"/>
          <p:nvPr/>
        </p:nvSpPr>
        <p:spPr>
          <a:xfrm>
            <a:off x="3503209" y="4326078"/>
            <a:ext cx="2141551" cy="732060"/>
          </a:xfrm>
          <a:prstGeom prst="rect">
            <a:avLst/>
          </a:prstGeom>
        </p:spPr>
        <p:txBody>
          <a:bodyPr wrap="square" lIns="0" tIns="0" rIns="0" bIns="0" rtlCol="0" anchor="t">
            <a:spAutoFit/>
          </a:bodyPr>
          <a:lstStyle/>
          <a:p>
            <a:pPr algn="r">
              <a:lnSpc>
                <a:spcPts val="2872"/>
              </a:lnSpc>
            </a:pPr>
            <a:r>
              <a:rPr lang="en-US" sz="2400" dirty="0">
                <a:solidFill>
                  <a:srgbClr val="FFFFFF"/>
                </a:solidFill>
                <a:latin typeface="Corbel" panose="020B0503020204020204" pitchFamily="34" charset="0"/>
              </a:rPr>
              <a:t>PAGAMENTI CROSS BORDER</a:t>
            </a:r>
          </a:p>
        </p:txBody>
      </p:sp>
      <p:sp>
        <p:nvSpPr>
          <p:cNvPr id="58" name="Freeform 27">
            <a:extLst>
              <a:ext uri="{FF2B5EF4-FFF2-40B4-BE49-F238E27FC236}">
                <a16:creationId xmlns:a16="http://schemas.microsoft.com/office/drawing/2014/main" id="{BB2AD1DA-0B97-5E69-1B7F-2EF4ED6A3D40}"/>
              </a:ext>
            </a:extLst>
          </p:cNvPr>
          <p:cNvSpPr/>
          <p:nvPr/>
        </p:nvSpPr>
        <p:spPr>
          <a:xfrm>
            <a:off x="2114677" y="2602040"/>
            <a:ext cx="2208000" cy="2208000"/>
          </a:xfrm>
          <a:custGeom>
            <a:avLst/>
            <a:gdLst/>
            <a:ahLst/>
            <a:cxnLst/>
            <a:rect l="l" t="t" r="r" b="b"/>
            <a:pathLst>
              <a:path w="1687641" h="1687641">
                <a:moveTo>
                  <a:pt x="0" y="0"/>
                </a:moveTo>
                <a:lnTo>
                  <a:pt x="1687642" y="0"/>
                </a:lnTo>
                <a:lnTo>
                  <a:pt x="1687642" y="1687641"/>
                </a:lnTo>
                <a:lnTo>
                  <a:pt x="0" y="16876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sz="2400"/>
          </a:p>
        </p:txBody>
      </p:sp>
      <p:sp>
        <p:nvSpPr>
          <p:cNvPr id="59" name="TextBox 32">
            <a:extLst>
              <a:ext uri="{FF2B5EF4-FFF2-40B4-BE49-F238E27FC236}">
                <a16:creationId xmlns:a16="http://schemas.microsoft.com/office/drawing/2014/main" id="{E6CB9D89-44BB-86EF-3B6C-B8A50F13B21B}"/>
              </a:ext>
            </a:extLst>
          </p:cNvPr>
          <p:cNvSpPr txBox="1"/>
          <p:nvPr/>
        </p:nvSpPr>
        <p:spPr>
          <a:xfrm>
            <a:off x="3495176" y="1367250"/>
            <a:ext cx="2040945" cy="732060"/>
          </a:xfrm>
          <a:prstGeom prst="rect">
            <a:avLst/>
          </a:prstGeom>
        </p:spPr>
        <p:txBody>
          <a:bodyPr lIns="0" tIns="0" rIns="0" bIns="0" rtlCol="0" anchor="t">
            <a:spAutoFit/>
          </a:bodyPr>
          <a:lstStyle/>
          <a:p>
            <a:pPr algn="r">
              <a:lnSpc>
                <a:spcPts val="2872"/>
              </a:lnSpc>
            </a:pPr>
            <a:r>
              <a:rPr lang="en-US" sz="2400" dirty="0">
                <a:solidFill>
                  <a:srgbClr val="FFFFFF"/>
                </a:solidFill>
                <a:latin typeface="Corbel" panose="020B0503020204020204" pitchFamily="34" charset="0"/>
              </a:rPr>
              <a:t>INCASSI E PAGAMENTI</a:t>
            </a:r>
          </a:p>
        </p:txBody>
      </p:sp>
      <p:sp>
        <p:nvSpPr>
          <p:cNvPr id="60" name="TextBox 47">
            <a:extLst>
              <a:ext uri="{FF2B5EF4-FFF2-40B4-BE49-F238E27FC236}">
                <a16:creationId xmlns:a16="http://schemas.microsoft.com/office/drawing/2014/main" id="{0004969B-23BE-3D13-B0C0-7FFC7A1844B1}"/>
              </a:ext>
            </a:extLst>
          </p:cNvPr>
          <p:cNvSpPr txBox="1"/>
          <p:nvPr/>
        </p:nvSpPr>
        <p:spPr>
          <a:xfrm>
            <a:off x="903584" y="1379927"/>
            <a:ext cx="2208000" cy="732060"/>
          </a:xfrm>
          <a:prstGeom prst="rect">
            <a:avLst/>
          </a:prstGeom>
        </p:spPr>
        <p:txBody>
          <a:bodyPr wrap="square" lIns="0" tIns="0" rIns="0" bIns="0" rtlCol="0" anchor="t">
            <a:spAutoFit/>
          </a:bodyPr>
          <a:lstStyle/>
          <a:p>
            <a:pPr>
              <a:lnSpc>
                <a:spcPts val="2872"/>
              </a:lnSpc>
            </a:pPr>
            <a:r>
              <a:rPr lang="en-US" sz="2400" dirty="0">
                <a:solidFill>
                  <a:srgbClr val="FFFFFF"/>
                </a:solidFill>
                <a:latin typeface="Corbel" panose="020B0503020204020204" pitchFamily="34" charset="0"/>
              </a:rPr>
              <a:t>TRAMITAZIONE PER PSP</a:t>
            </a:r>
          </a:p>
        </p:txBody>
      </p:sp>
      <p:sp>
        <p:nvSpPr>
          <p:cNvPr id="61" name="TextBox 48">
            <a:extLst>
              <a:ext uri="{FF2B5EF4-FFF2-40B4-BE49-F238E27FC236}">
                <a16:creationId xmlns:a16="http://schemas.microsoft.com/office/drawing/2014/main" id="{F13B53A9-C8B2-BFF9-3277-82DA2A952A1E}"/>
              </a:ext>
            </a:extLst>
          </p:cNvPr>
          <p:cNvSpPr txBox="1"/>
          <p:nvPr/>
        </p:nvSpPr>
        <p:spPr>
          <a:xfrm>
            <a:off x="2080000" y="3243665"/>
            <a:ext cx="2262625" cy="846386"/>
          </a:xfrm>
          <a:prstGeom prst="rect">
            <a:avLst/>
          </a:prstGeom>
        </p:spPr>
        <p:txBody>
          <a:bodyPr lIns="0" tIns="0" rIns="0" bIns="0" rtlCol="0" anchor="t">
            <a:spAutoFit/>
          </a:bodyPr>
          <a:lstStyle/>
          <a:p>
            <a:pPr algn="ctr">
              <a:lnSpc>
                <a:spcPts val="3275"/>
              </a:lnSpc>
            </a:pPr>
            <a:r>
              <a:rPr lang="en-US" sz="2799" b="1" dirty="0">
                <a:solidFill>
                  <a:srgbClr val="E37743"/>
                </a:solidFill>
                <a:latin typeface="Corbel" panose="020B0503020204020204" pitchFamily="34" charset="0"/>
              </a:rPr>
              <a:t>BFF PAYMENTS</a:t>
            </a:r>
            <a:endParaRPr lang="en-US" sz="2265" b="1" dirty="0">
              <a:solidFill>
                <a:srgbClr val="E37743"/>
              </a:solidFill>
              <a:latin typeface="Corbel" panose="020B0503020204020204" pitchFamily="34" charset="0"/>
            </a:endParaRPr>
          </a:p>
        </p:txBody>
      </p:sp>
      <p:sp>
        <p:nvSpPr>
          <p:cNvPr id="62" name="Pentagon 320">
            <a:extLst>
              <a:ext uri="{FF2B5EF4-FFF2-40B4-BE49-F238E27FC236}">
                <a16:creationId xmlns:a16="http://schemas.microsoft.com/office/drawing/2014/main" id="{4AF1F3D4-8071-57F4-223E-63B0299A073B}"/>
              </a:ext>
            </a:extLst>
          </p:cNvPr>
          <p:cNvSpPr/>
          <p:nvPr/>
        </p:nvSpPr>
        <p:spPr>
          <a:xfrm rot="10800000">
            <a:off x="6432907" y="1091472"/>
            <a:ext cx="5381228" cy="5167088"/>
          </a:xfrm>
          <a:prstGeom prst="homePlate">
            <a:avLst>
              <a:gd name="adj" fmla="val 16917"/>
            </a:avLst>
          </a:prstGeom>
          <a:solidFill>
            <a:schemeClr val="bg1"/>
          </a:solidFill>
          <a:ln w="12700" cap="flat" cmpd="sng" algn="ctr">
            <a:noFill/>
            <a:prstDash val="solid"/>
            <a:miter lim="800000"/>
          </a:ln>
          <a:effectLst/>
        </p:spPr>
        <p:txBody>
          <a:bodyPr rtlCol="0" anchor="ctr"/>
          <a:lstStyle/>
          <a:p>
            <a:pPr algn="ctr"/>
            <a:endParaRPr lang="en-US" sz="2133" kern="0">
              <a:solidFill>
                <a:srgbClr val="FFFFFF"/>
              </a:solidFill>
              <a:latin typeface="Corbel" panose="020B0503020204020204" pitchFamily="34" charset="0"/>
              <a:cs typeface="Calibri Light" panose="020F0302020204030204" pitchFamily="34" charset="0"/>
            </a:endParaRPr>
          </a:p>
        </p:txBody>
      </p:sp>
      <p:sp>
        <p:nvSpPr>
          <p:cNvPr id="63" name="Text Placeholder 3">
            <a:extLst>
              <a:ext uri="{FF2B5EF4-FFF2-40B4-BE49-F238E27FC236}">
                <a16:creationId xmlns:a16="http://schemas.microsoft.com/office/drawing/2014/main" id="{48F348AA-0D19-2E8B-C955-18F12BD6CB8B}"/>
              </a:ext>
            </a:extLst>
          </p:cNvPr>
          <p:cNvSpPr txBox="1">
            <a:spLocks/>
          </p:cNvSpPr>
          <p:nvPr/>
        </p:nvSpPr>
        <p:spPr>
          <a:xfrm>
            <a:off x="7926092" y="1083789"/>
            <a:ext cx="3781309" cy="480000"/>
          </a:xfrm>
          <a:prstGeom prst="rect">
            <a:avLst/>
          </a:prstGeom>
          <a:solidFill>
            <a:srgbClr val="E46836"/>
          </a:solidFill>
          <a:ln w="6350" cap="flat" cmpd="sng" algn="ctr">
            <a:noFill/>
            <a:prstDash val="solid"/>
            <a:round/>
            <a:headEnd type="none" w="med" len="med"/>
            <a:tailEnd type="none" w="sm" len="sm"/>
          </a:ln>
          <a:effectLst/>
        </p:spPr>
        <p:txBody>
          <a:bodyPr vert="horz" wrap="square" lIns="48000" tIns="48000" rIns="48000" bIns="48000" numCol="1" rtlCol="0" anchor="ctr" anchorCtr="0" compatLnSpc="1">
            <a:prstTxWarp prst="textNoShape">
              <a:avLst/>
            </a:prstTxWarp>
            <a:noAutofit/>
          </a:bodyPr>
          <a:lstStyle>
            <a:defPPr>
              <a:defRPr lang="en-US"/>
            </a:defPPr>
            <a:lvl1pPr algn="ctr" fontAlgn="base">
              <a:spcBef>
                <a:spcPct val="0"/>
              </a:spcBef>
              <a:spcAft>
                <a:spcPct val="0"/>
              </a:spcAft>
              <a:defRPr sz="1000" b="1">
                <a:solidFill>
                  <a:schemeClr val="bg1"/>
                </a:solidFill>
                <a:latin typeface="Helvetica" panose="020B0604020202020204" pitchFamily="34" charset="0"/>
                <a:cs typeface="Helvetica" panose="020B0604020202020204" pitchFamily="34" charset="0"/>
              </a:defRPr>
            </a:lvl1pPr>
            <a:lvl2pPr marL="429814" fontAlgn="base">
              <a:spcBef>
                <a:spcPct val="0"/>
              </a:spcBef>
              <a:spcAft>
                <a:spcPct val="0"/>
              </a:spcAft>
              <a:defRPr sz="1000">
                <a:latin typeface="Arial" pitchFamily="18" charset="0"/>
                <a:cs typeface="Arial" charset="0"/>
              </a:defRPr>
            </a:lvl2pPr>
            <a:lvl3pPr marL="859627" fontAlgn="base">
              <a:spcBef>
                <a:spcPct val="0"/>
              </a:spcBef>
              <a:spcAft>
                <a:spcPct val="0"/>
              </a:spcAft>
              <a:defRPr sz="1000">
                <a:latin typeface="Arial" pitchFamily="18" charset="0"/>
                <a:cs typeface="Arial" charset="0"/>
              </a:defRPr>
            </a:lvl3pPr>
            <a:lvl4pPr marL="1289441" fontAlgn="base">
              <a:spcBef>
                <a:spcPct val="0"/>
              </a:spcBef>
              <a:spcAft>
                <a:spcPct val="0"/>
              </a:spcAft>
              <a:defRPr sz="1000">
                <a:latin typeface="Arial" pitchFamily="18" charset="0"/>
                <a:cs typeface="Arial" charset="0"/>
              </a:defRPr>
            </a:lvl4pPr>
            <a:lvl5pPr marL="1719255" fontAlgn="base">
              <a:spcBef>
                <a:spcPct val="0"/>
              </a:spcBef>
              <a:spcAft>
                <a:spcPct val="0"/>
              </a:spcAft>
              <a:defRPr sz="1000">
                <a:latin typeface="Arial" pitchFamily="18" charset="0"/>
                <a:cs typeface="Arial" charset="0"/>
              </a:defRPr>
            </a:lvl5pPr>
            <a:lvl6pPr marL="2149069" defTabSz="859627">
              <a:defRPr sz="1000">
                <a:latin typeface="Arial" pitchFamily="18" charset="0"/>
                <a:cs typeface="Arial" charset="0"/>
              </a:defRPr>
            </a:lvl6pPr>
            <a:lvl7pPr marL="2578882" defTabSz="859627">
              <a:defRPr sz="1000">
                <a:latin typeface="Arial" pitchFamily="18" charset="0"/>
                <a:cs typeface="Arial" charset="0"/>
              </a:defRPr>
            </a:lvl7pPr>
            <a:lvl8pPr marL="3008696" defTabSz="859627">
              <a:defRPr sz="1000">
                <a:latin typeface="Arial" pitchFamily="18" charset="0"/>
                <a:cs typeface="Arial" charset="0"/>
              </a:defRPr>
            </a:lvl8pPr>
            <a:lvl9pPr marL="3438510" defTabSz="859627">
              <a:defRPr sz="1000">
                <a:latin typeface="Arial" pitchFamily="18" charset="0"/>
                <a:cs typeface="Arial" charset="0"/>
              </a:defRPr>
            </a:lvl9pPr>
          </a:lstStyle>
          <a:p>
            <a:pPr defTabSz="609585">
              <a:defRPr/>
            </a:pPr>
            <a:r>
              <a:rPr lang="it-IT" sz="1600" dirty="0">
                <a:solidFill>
                  <a:prstClr val="white"/>
                </a:solidFill>
                <a:latin typeface="Corbel" panose="020B0503020204020204" pitchFamily="34" charset="0"/>
              </a:rPr>
              <a:t>I NOSTRI CLIENTI</a:t>
            </a:r>
          </a:p>
        </p:txBody>
      </p:sp>
      <p:sp>
        <p:nvSpPr>
          <p:cNvPr id="64" name="Freeform 28">
            <a:extLst>
              <a:ext uri="{FF2B5EF4-FFF2-40B4-BE49-F238E27FC236}">
                <a16:creationId xmlns:a16="http://schemas.microsoft.com/office/drawing/2014/main" id="{949674EB-A365-CF2B-A8DC-72575BD4154C}"/>
              </a:ext>
            </a:extLst>
          </p:cNvPr>
          <p:cNvSpPr/>
          <p:nvPr/>
        </p:nvSpPr>
        <p:spPr>
          <a:xfrm>
            <a:off x="7717787" y="1902898"/>
            <a:ext cx="1016388" cy="867663"/>
          </a:xfrm>
          <a:custGeom>
            <a:avLst/>
            <a:gdLst/>
            <a:ahLst/>
            <a:cxnLst/>
            <a:rect l="l" t="t" r="r" b="b"/>
            <a:pathLst>
              <a:path w="349414" h="336708">
                <a:moveTo>
                  <a:pt x="0" y="0"/>
                </a:moveTo>
                <a:lnTo>
                  <a:pt x="349414" y="0"/>
                </a:lnTo>
                <a:lnTo>
                  <a:pt x="349414" y="336709"/>
                </a:lnTo>
                <a:lnTo>
                  <a:pt x="0" y="3367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sz="2400"/>
          </a:p>
        </p:txBody>
      </p:sp>
      <p:sp>
        <p:nvSpPr>
          <p:cNvPr id="65" name="Freeform 29">
            <a:extLst>
              <a:ext uri="{FF2B5EF4-FFF2-40B4-BE49-F238E27FC236}">
                <a16:creationId xmlns:a16="http://schemas.microsoft.com/office/drawing/2014/main" id="{3B0D9B81-840B-E686-3479-73F2FCB437BC}"/>
              </a:ext>
            </a:extLst>
          </p:cNvPr>
          <p:cNvSpPr/>
          <p:nvPr/>
        </p:nvSpPr>
        <p:spPr>
          <a:xfrm>
            <a:off x="10082360" y="4059606"/>
            <a:ext cx="1067096" cy="745704"/>
          </a:xfrm>
          <a:custGeom>
            <a:avLst/>
            <a:gdLst/>
            <a:ahLst/>
            <a:cxnLst/>
            <a:rect l="l" t="t" r="r" b="b"/>
            <a:pathLst>
              <a:path w="341801" h="320012">
                <a:moveTo>
                  <a:pt x="0" y="0"/>
                </a:moveTo>
                <a:lnTo>
                  <a:pt x="341802" y="0"/>
                </a:lnTo>
                <a:lnTo>
                  <a:pt x="341802" y="320012"/>
                </a:lnTo>
                <a:lnTo>
                  <a:pt x="0" y="3200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sz="2400"/>
          </a:p>
        </p:txBody>
      </p:sp>
      <p:sp>
        <p:nvSpPr>
          <p:cNvPr id="66" name="Freeform 30">
            <a:extLst>
              <a:ext uri="{FF2B5EF4-FFF2-40B4-BE49-F238E27FC236}">
                <a16:creationId xmlns:a16="http://schemas.microsoft.com/office/drawing/2014/main" id="{44ACB86F-E702-F750-BB08-C92C4B011B88}"/>
              </a:ext>
            </a:extLst>
          </p:cNvPr>
          <p:cNvSpPr/>
          <p:nvPr/>
        </p:nvSpPr>
        <p:spPr>
          <a:xfrm>
            <a:off x="7731422" y="4145803"/>
            <a:ext cx="989119" cy="659507"/>
          </a:xfrm>
          <a:custGeom>
            <a:avLst/>
            <a:gdLst/>
            <a:ahLst/>
            <a:cxnLst/>
            <a:rect l="l" t="t" r="r" b="b"/>
            <a:pathLst>
              <a:path w="391781" h="272777">
                <a:moveTo>
                  <a:pt x="0" y="0"/>
                </a:moveTo>
                <a:lnTo>
                  <a:pt x="391780" y="0"/>
                </a:lnTo>
                <a:lnTo>
                  <a:pt x="391780" y="272778"/>
                </a:lnTo>
                <a:lnTo>
                  <a:pt x="0" y="2727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sz="2400"/>
          </a:p>
        </p:txBody>
      </p:sp>
      <p:sp>
        <p:nvSpPr>
          <p:cNvPr id="67" name="TextBox 37">
            <a:extLst>
              <a:ext uri="{FF2B5EF4-FFF2-40B4-BE49-F238E27FC236}">
                <a16:creationId xmlns:a16="http://schemas.microsoft.com/office/drawing/2014/main" id="{229AFD33-97B3-0B5F-2C7D-543A9EE1712A}"/>
              </a:ext>
            </a:extLst>
          </p:cNvPr>
          <p:cNvSpPr txBox="1"/>
          <p:nvPr/>
        </p:nvSpPr>
        <p:spPr>
          <a:xfrm>
            <a:off x="7560451" y="2864059"/>
            <a:ext cx="1371575" cy="172420"/>
          </a:xfrm>
          <a:prstGeom prst="rect">
            <a:avLst/>
          </a:prstGeom>
        </p:spPr>
        <p:txBody>
          <a:bodyPr lIns="0" tIns="0" rIns="0" bIns="0" rtlCol="0" anchor="t">
            <a:spAutoFit/>
          </a:bodyPr>
          <a:lstStyle/>
          <a:p>
            <a:pPr algn="ctr">
              <a:lnSpc>
                <a:spcPts val="1273"/>
              </a:lnSpc>
            </a:pPr>
            <a:r>
              <a:rPr lang="en-US" sz="1400" b="1" dirty="0">
                <a:solidFill>
                  <a:srgbClr val="465259"/>
                </a:solidFill>
                <a:latin typeface="Corbel" panose="020B0503020204020204" pitchFamily="34" charset="0"/>
              </a:rPr>
              <a:t>Banche</a:t>
            </a:r>
          </a:p>
        </p:txBody>
      </p:sp>
      <p:sp>
        <p:nvSpPr>
          <p:cNvPr id="68" name="TextBox 38">
            <a:extLst>
              <a:ext uri="{FF2B5EF4-FFF2-40B4-BE49-F238E27FC236}">
                <a16:creationId xmlns:a16="http://schemas.microsoft.com/office/drawing/2014/main" id="{624CD4D6-B7E0-1482-6972-8D740D383AEC}"/>
              </a:ext>
            </a:extLst>
          </p:cNvPr>
          <p:cNvSpPr txBox="1"/>
          <p:nvPr/>
        </p:nvSpPr>
        <p:spPr>
          <a:xfrm>
            <a:off x="9480221" y="2864059"/>
            <a:ext cx="2219547" cy="172420"/>
          </a:xfrm>
          <a:prstGeom prst="rect">
            <a:avLst/>
          </a:prstGeom>
        </p:spPr>
        <p:txBody>
          <a:bodyPr wrap="square" lIns="0" tIns="0" rIns="0" bIns="0" rtlCol="0" anchor="t">
            <a:spAutoFit/>
          </a:bodyPr>
          <a:lstStyle/>
          <a:p>
            <a:pPr algn="ctr">
              <a:lnSpc>
                <a:spcPts val="1273"/>
              </a:lnSpc>
            </a:pPr>
            <a:r>
              <a:rPr lang="en-US" sz="1400" b="1" dirty="0" err="1">
                <a:solidFill>
                  <a:srgbClr val="465259"/>
                </a:solidFill>
                <a:latin typeface="Corbel" panose="020B0503020204020204" pitchFamily="34" charset="0"/>
              </a:rPr>
              <a:t>Istituti</a:t>
            </a:r>
            <a:r>
              <a:rPr lang="en-US" sz="1400" b="1" dirty="0">
                <a:solidFill>
                  <a:srgbClr val="465259"/>
                </a:solidFill>
                <a:latin typeface="Corbel" panose="020B0503020204020204" pitchFamily="34" charset="0"/>
              </a:rPr>
              <a:t> di </a:t>
            </a:r>
            <a:r>
              <a:rPr lang="en-US" sz="1400" b="1" dirty="0" err="1">
                <a:solidFill>
                  <a:srgbClr val="465259"/>
                </a:solidFill>
                <a:latin typeface="Corbel" panose="020B0503020204020204" pitchFamily="34" charset="0"/>
              </a:rPr>
              <a:t>Pagamento</a:t>
            </a:r>
            <a:r>
              <a:rPr lang="en-US" sz="1400" b="1" dirty="0">
                <a:solidFill>
                  <a:srgbClr val="465259"/>
                </a:solidFill>
                <a:latin typeface="Corbel" panose="020B0503020204020204" pitchFamily="34" charset="0"/>
              </a:rPr>
              <a:t> e IMEL</a:t>
            </a:r>
          </a:p>
        </p:txBody>
      </p:sp>
      <p:sp>
        <p:nvSpPr>
          <p:cNvPr id="69" name="TextBox 39">
            <a:extLst>
              <a:ext uri="{FF2B5EF4-FFF2-40B4-BE49-F238E27FC236}">
                <a16:creationId xmlns:a16="http://schemas.microsoft.com/office/drawing/2014/main" id="{3DF28E5F-F0CE-A3D3-F9AB-0FB787125F00}"/>
              </a:ext>
            </a:extLst>
          </p:cNvPr>
          <p:cNvSpPr txBox="1"/>
          <p:nvPr/>
        </p:nvSpPr>
        <p:spPr>
          <a:xfrm>
            <a:off x="7459229" y="4916175"/>
            <a:ext cx="1574017" cy="172420"/>
          </a:xfrm>
          <a:prstGeom prst="rect">
            <a:avLst/>
          </a:prstGeom>
        </p:spPr>
        <p:txBody>
          <a:bodyPr lIns="0" tIns="0" rIns="0" bIns="0" rtlCol="0" anchor="t">
            <a:spAutoFit/>
          </a:bodyPr>
          <a:lstStyle/>
          <a:p>
            <a:pPr algn="ctr">
              <a:lnSpc>
                <a:spcPts val="1273"/>
              </a:lnSpc>
            </a:pPr>
            <a:r>
              <a:rPr lang="en-US" sz="1400" b="1" dirty="0">
                <a:solidFill>
                  <a:srgbClr val="465259"/>
                </a:solidFill>
                <a:latin typeface="Corbel" panose="020B0503020204020204" pitchFamily="34" charset="0"/>
              </a:rPr>
              <a:t>Corporate</a:t>
            </a:r>
          </a:p>
        </p:txBody>
      </p:sp>
      <p:sp>
        <p:nvSpPr>
          <p:cNvPr id="70" name="TextBox 40">
            <a:extLst>
              <a:ext uri="{FF2B5EF4-FFF2-40B4-BE49-F238E27FC236}">
                <a16:creationId xmlns:a16="http://schemas.microsoft.com/office/drawing/2014/main" id="{2D84A473-3D68-EA87-641C-E13FD63A3EF8}"/>
              </a:ext>
            </a:extLst>
          </p:cNvPr>
          <p:cNvSpPr txBox="1"/>
          <p:nvPr/>
        </p:nvSpPr>
        <p:spPr>
          <a:xfrm>
            <a:off x="9824819" y="4916175"/>
            <a:ext cx="1572421" cy="172420"/>
          </a:xfrm>
          <a:prstGeom prst="rect">
            <a:avLst/>
          </a:prstGeom>
        </p:spPr>
        <p:txBody>
          <a:bodyPr lIns="0" tIns="0" rIns="0" bIns="0" rtlCol="0" anchor="t">
            <a:spAutoFit/>
          </a:bodyPr>
          <a:lstStyle/>
          <a:p>
            <a:pPr algn="ctr">
              <a:lnSpc>
                <a:spcPts val="1273"/>
              </a:lnSpc>
            </a:pPr>
            <a:r>
              <a:rPr lang="en-US" sz="1400" b="1" dirty="0">
                <a:solidFill>
                  <a:srgbClr val="465259"/>
                </a:solidFill>
                <a:latin typeface="Corbel" panose="020B0503020204020204" pitchFamily="34" charset="0"/>
              </a:rPr>
              <a:t>PA </a:t>
            </a:r>
          </a:p>
        </p:txBody>
      </p:sp>
      <p:sp>
        <p:nvSpPr>
          <p:cNvPr id="71" name="TextBox 41">
            <a:extLst>
              <a:ext uri="{FF2B5EF4-FFF2-40B4-BE49-F238E27FC236}">
                <a16:creationId xmlns:a16="http://schemas.microsoft.com/office/drawing/2014/main" id="{8544D12C-2E79-C957-5C1C-A399CBF30671}"/>
              </a:ext>
            </a:extLst>
          </p:cNvPr>
          <p:cNvSpPr txBox="1"/>
          <p:nvPr/>
        </p:nvSpPr>
        <p:spPr>
          <a:xfrm>
            <a:off x="7288411" y="5147486"/>
            <a:ext cx="1942917" cy="309957"/>
          </a:xfrm>
          <a:prstGeom prst="rect">
            <a:avLst/>
          </a:prstGeom>
        </p:spPr>
        <p:txBody>
          <a:bodyPr wrap="square" lIns="0" tIns="0" rIns="0" bIns="0" rtlCol="0" anchor="t">
            <a:spAutoFit/>
          </a:bodyPr>
          <a:lstStyle/>
          <a:p>
            <a:pPr algn="just">
              <a:lnSpc>
                <a:spcPts val="1247"/>
              </a:lnSpc>
            </a:pPr>
            <a:r>
              <a:rPr lang="en-US" sz="1200" dirty="0" err="1">
                <a:solidFill>
                  <a:srgbClr val="465259"/>
                </a:solidFill>
                <a:latin typeface="Corbel" panose="020B0503020204020204" pitchFamily="34" charset="0"/>
              </a:rPr>
              <a:t>Un’offerta</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dedicata</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pensata</a:t>
            </a:r>
            <a:r>
              <a:rPr lang="en-US" sz="1200" dirty="0">
                <a:solidFill>
                  <a:srgbClr val="465259"/>
                </a:solidFill>
                <a:latin typeface="Corbel" panose="020B0503020204020204" pitchFamily="34" charset="0"/>
              </a:rPr>
              <a:t> per le </a:t>
            </a:r>
            <a:r>
              <a:rPr lang="en-US" sz="1200" dirty="0" err="1">
                <a:solidFill>
                  <a:srgbClr val="465259"/>
                </a:solidFill>
                <a:latin typeface="Corbel" panose="020B0503020204020204" pitchFamily="34" charset="0"/>
              </a:rPr>
              <a:t>grandi</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aziende</a:t>
            </a:r>
            <a:r>
              <a:rPr lang="en-US" sz="1200" dirty="0">
                <a:solidFill>
                  <a:srgbClr val="465259"/>
                </a:solidFill>
                <a:latin typeface="Corbel" panose="020B0503020204020204" pitchFamily="34" charset="0"/>
              </a:rPr>
              <a:t> e le PMI.</a:t>
            </a:r>
          </a:p>
        </p:txBody>
      </p:sp>
      <p:sp>
        <p:nvSpPr>
          <p:cNvPr id="72" name="TextBox 42">
            <a:extLst>
              <a:ext uri="{FF2B5EF4-FFF2-40B4-BE49-F238E27FC236}">
                <a16:creationId xmlns:a16="http://schemas.microsoft.com/office/drawing/2014/main" id="{04205725-5912-5673-5845-7DBA37993197}"/>
              </a:ext>
            </a:extLst>
          </p:cNvPr>
          <p:cNvSpPr txBox="1"/>
          <p:nvPr/>
        </p:nvSpPr>
        <p:spPr>
          <a:xfrm>
            <a:off x="9551389" y="5147486"/>
            <a:ext cx="2154761" cy="463845"/>
          </a:xfrm>
          <a:prstGeom prst="rect">
            <a:avLst/>
          </a:prstGeom>
        </p:spPr>
        <p:txBody>
          <a:bodyPr wrap="square" lIns="0" tIns="0" rIns="0" bIns="0" rtlCol="0" anchor="t">
            <a:spAutoFit/>
          </a:bodyPr>
          <a:lstStyle/>
          <a:p>
            <a:pPr algn="just">
              <a:lnSpc>
                <a:spcPts val="1247"/>
              </a:lnSpc>
            </a:pPr>
            <a:r>
              <a:rPr lang="en-US" sz="1200" dirty="0" err="1">
                <a:solidFill>
                  <a:srgbClr val="465259"/>
                </a:solidFill>
                <a:latin typeface="Corbel" panose="020B0503020204020204" pitchFamily="34" charset="0"/>
              </a:rPr>
              <a:t>Ente</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Collettore</a:t>
            </a:r>
            <a:r>
              <a:rPr lang="en-US" sz="1200" dirty="0">
                <a:solidFill>
                  <a:srgbClr val="465259"/>
                </a:solidFill>
                <a:latin typeface="Corbel" panose="020B0503020204020204" pitchFamily="34" charset="0"/>
              </a:rPr>
              <a:t> per il </a:t>
            </a:r>
            <a:r>
              <a:rPr lang="en-US" sz="1200" dirty="0" err="1">
                <a:solidFill>
                  <a:srgbClr val="465259"/>
                </a:solidFill>
                <a:latin typeface="Corbel" panose="020B0503020204020204" pitchFamily="34" charset="0"/>
              </a:rPr>
              <a:t>pagamento</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delle</a:t>
            </a:r>
            <a:r>
              <a:rPr lang="en-US" sz="1200" dirty="0">
                <a:solidFill>
                  <a:srgbClr val="465259"/>
                </a:solidFill>
                <a:latin typeface="Corbel" panose="020B0503020204020204" pitchFamily="34" charset="0"/>
              </a:rPr>
              <a:t> pensioni INPS </a:t>
            </a:r>
            <a:r>
              <a:rPr lang="en-US" sz="1200" dirty="0" err="1">
                <a:solidFill>
                  <a:srgbClr val="465259"/>
                </a:solidFill>
                <a:latin typeface="Corbel" panose="020B0503020204020204" pitchFamily="34" charset="0"/>
              </a:rPr>
              <a:t>insieme</a:t>
            </a:r>
            <a:r>
              <a:rPr lang="en-US" sz="1200" dirty="0">
                <a:solidFill>
                  <a:srgbClr val="465259"/>
                </a:solidFill>
                <a:latin typeface="Corbel" panose="020B0503020204020204" pitchFamily="34" charset="0"/>
              </a:rPr>
              <a:t> a </a:t>
            </a:r>
            <a:r>
              <a:rPr lang="en-US" sz="1200" dirty="0" err="1">
                <a:solidFill>
                  <a:srgbClr val="465259"/>
                </a:solidFill>
                <a:latin typeface="Corbel" panose="020B0503020204020204" pitchFamily="34" charset="0"/>
              </a:rPr>
              <a:t>servizi</a:t>
            </a:r>
            <a:r>
              <a:rPr lang="en-US" sz="1200" dirty="0">
                <a:solidFill>
                  <a:srgbClr val="465259"/>
                </a:solidFill>
                <a:latin typeface="Corbel" panose="020B0503020204020204" pitchFamily="34" charset="0"/>
              </a:rPr>
              <a:t> di </a:t>
            </a:r>
            <a:r>
              <a:rPr lang="en-US" sz="1200" dirty="0" err="1">
                <a:solidFill>
                  <a:srgbClr val="465259"/>
                </a:solidFill>
                <a:latin typeface="Corbel" panose="020B0503020204020204" pitchFamily="34" charset="0"/>
              </a:rPr>
              <a:t>tesoreria</a:t>
            </a:r>
            <a:r>
              <a:rPr lang="en-US" sz="1200" dirty="0">
                <a:solidFill>
                  <a:srgbClr val="465259"/>
                </a:solidFill>
                <a:latin typeface="Corbel" panose="020B0503020204020204" pitchFamily="34" charset="0"/>
              </a:rPr>
              <a:t> e </a:t>
            </a:r>
            <a:r>
              <a:rPr lang="en-US" sz="1200" dirty="0" err="1">
                <a:solidFill>
                  <a:srgbClr val="465259"/>
                </a:solidFill>
                <a:latin typeface="Corbel" panose="020B0503020204020204" pitchFamily="34" charset="0"/>
              </a:rPr>
              <a:t>cassa</a:t>
            </a:r>
            <a:r>
              <a:rPr lang="en-US" sz="1200" dirty="0">
                <a:solidFill>
                  <a:srgbClr val="465259"/>
                </a:solidFill>
                <a:latin typeface="Corbel" panose="020B0503020204020204" pitchFamily="34" charset="0"/>
              </a:rPr>
              <a:t>.</a:t>
            </a:r>
          </a:p>
        </p:txBody>
      </p:sp>
      <p:sp>
        <p:nvSpPr>
          <p:cNvPr id="73" name="TextBox 43">
            <a:extLst>
              <a:ext uri="{FF2B5EF4-FFF2-40B4-BE49-F238E27FC236}">
                <a16:creationId xmlns:a16="http://schemas.microsoft.com/office/drawing/2014/main" id="{DF238DB5-C8CD-7A74-3B6F-59691E7A6E9B}"/>
              </a:ext>
            </a:extLst>
          </p:cNvPr>
          <p:cNvSpPr txBox="1"/>
          <p:nvPr/>
        </p:nvSpPr>
        <p:spPr>
          <a:xfrm>
            <a:off x="7288409" y="3109122"/>
            <a:ext cx="1942919" cy="463845"/>
          </a:xfrm>
          <a:prstGeom prst="rect">
            <a:avLst/>
          </a:prstGeom>
        </p:spPr>
        <p:txBody>
          <a:bodyPr wrap="square" lIns="0" tIns="0" rIns="0" bIns="0" rtlCol="0" anchor="t">
            <a:spAutoFit/>
          </a:bodyPr>
          <a:lstStyle/>
          <a:p>
            <a:pPr algn="just">
              <a:lnSpc>
                <a:spcPts val="1247"/>
              </a:lnSpc>
            </a:pPr>
            <a:r>
              <a:rPr lang="en-US" sz="1200" dirty="0">
                <a:solidFill>
                  <a:srgbClr val="465259"/>
                </a:solidFill>
                <a:latin typeface="Corbel" panose="020B0503020204020204" pitchFamily="34" charset="0"/>
              </a:rPr>
              <a:t>Da anni al </a:t>
            </a:r>
            <a:r>
              <a:rPr lang="en-US" sz="1200" dirty="0" err="1">
                <a:solidFill>
                  <a:srgbClr val="465259"/>
                </a:solidFill>
                <a:latin typeface="Corbel" panose="020B0503020204020204" pitchFamily="34" charset="0"/>
              </a:rPr>
              <a:t>servizio</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delle</a:t>
            </a:r>
            <a:r>
              <a:rPr lang="en-US" sz="1200" dirty="0">
                <a:solidFill>
                  <a:srgbClr val="465259"/>
                </a:solidFill>
                <a:latin typeface="Corbel" panose="020B0503020204020204" pitchFamily="34" charset="0"/>
              </a:rPr>
              <a:t> Banche </a:t>
            </a:r>
            <a:r>
              <a:rPr lang="en-US" sz="1200" dirty="0" err="1">
                <a:solidFill>
                  <a:srgbClr val="465259"/>
                </a:solidFill>
                <a:latin typeface="Corbel" panose="020B0503020204020204" pitchFamily="34" charset="0"/>
              </a:rPr>
              <a:t>grazie</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alla</a:t>
            </a:r>
            <a:r>
              <a:rPr lang="en-US" sz="1200" dirty="0">
                <a:solidFill>
                  <a:srgbClr val="465259"/>
                </a:solidFill>
                <a:latin typeface="Corbel" panose="020B0503020204020204" pitchFamily="34" charset="0"/>
              </a:rPr>
              <a:t> partnership con </a:t>
            </a:r>
            <a:r>
              <a:rPr lang="en-US" sz="1200" dirty="0" err="1">
                <a:solidFill>
                  <a:srgbClr val="465259"/>
                </a:solidFill>
                <a:latin typeface="Corbel" panose="020B0503020204020204" pitchFamily="34" charset="0"/>
              </a:rPr>
              <a:t>i</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Centri</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Servizi</a:t>
            </a:r>
            <a:r>
              <a:rPr lang="en-US" sz="1200" dirty="0">
                <a:solidFill>
                  <a:srgbClr val="465259"/>
                </a:solidFill>
                <a:latin typeface="Corbel" panose="020B0503020204020204" pitchFamily="34" charset="0"/>
              </a:rPr>
              <a:t>.</a:t>
            </a:r>
          </a:p>
        </p:txBody>
      </p:sp>
      <p:sp>
        <p:nvSpPr>
          <p:cNvPr id="74" name="TextBox 44">
            <a:extLst>
              <a:ext uri="{FF2B5EF4-FFF2-40B4-BE49-F238E27FC236}">
                <a16:creationId xmlns:a16="http://schemas.microsoft.com/office/drawing/2014/main" id="{471479B4-B6B3-1C99-0E0E-A4B47588F0CE}"/>
              </a:ext>
            </a:extLst>
          </p:cNvPr>
          <p:cNvSpPr txBox="1"/>
          <p:nvPr/>
        </p:nvSpPr>
        <p:spPr>
          <a:xfrm>
            <a:off x="9551388" y="3109122"/>
            <a:ext cx="2119284" cy="309957"/>
          </a:xfrm>
          <a:prstGeom prst="rect">
            <a:avLst/>
          </a:prstGeom>
        </p:spPr>
        <p:txBody>
          <a:bodyPr wrap="square" lIns="0" tIns="0" rIns="0" bIns="0" rtlCol="0" anchor="t">
            <a:spAutoFit/>
          </a:bodyPr>
          <a:lstStyle/>
          <a:p>
            <a:pPr algn="just">
              <a:lnSpc>
                <a:spcPts val="1248"/>
              </a:lnSpc>
            </a:pPr>
            <a:r>
              <a:rPr lang="en-US" sz="1200" dirty="0">
                <a:solidFill>
                  <a:srgbClr val="465259"/>
                </a:solidFill>
                <a:latin typeface="Corbel" panose="020B0503020204020204" pitchFamily="34" charset="0"/>
              </a:rPr>
              <a:t>Servizi di </a:t>
            </a:r>
            <a:r>
              <a:rPr lang="en-US" sz="1200" dirty="0" err="1">
                <a:solidFill>
                  <a:srgbClr val="465259"/>
                </a:solidFill>
                <a:latin typeface="Corbel" panose="020B0503020204020204" pitchFamily="34" charset="0"/>
              </a:rPr>
              <a:t>tramitazione</a:t>
            </a:r>
            <a:r>
              <a:rPr lang="en-US" sz="1200" dirty="0">
                <a:solidFill>
                  <a:srgbClr val="465259"/>
                </a:solidFill>
                <a:latin typeface="Corbel" panose="020B0503020204020204" pitchFamily="34" charset="0"/>
              </a:rPr>
              <a:t> a </a:t>
            </a:r>
            <a:r>
              <a:rPr lang="en-US" sz="1200" dirty="0" err="1">
                <a:solidFill>
                  <a:srgbClr val="465259"/>
                </a:solidFill>
                <a:latin typeface="Corbel" panose="020B0503020204020204" pitchFamily="34" charset="0"/>
              </a:rPr>
              <a:t>supporto</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dei</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nuovi</a:t>
            </a:r>
            <a:r>
              <a:rPr lang="en-US" sz="1200" dirty="0">
                <a:solidFill>
                  <a:srgbClr val="465259"/>
                </a:solidFill>
                <a:latin typeface="Corbel" panose="020B0503020204020204" pitchFamily="34" charset="0"/>
              </a:rPr>
              <a:t> </a:t>
            </a:r>
            <a:r>
              <a:rPr lang="en-US" sz="1200" dirty="0" err="1">
                <a:solidFill>
                  <a:srgbClr val="465259"/>
                </a:solidFill>
                <a:latin typeface="Corbel" panose="020B0503020204020204" pitchFamily="34" charset="0"/>
              </a:rPr>
              <a:t>operatori</a:t>
            </a:r>
            <a:r>
              <a:rPr lang="en-US" sz="1200" dirty="0">
                <a:solidFill>
                  <a:srgbClr val="465259"/>
                </a:solidFill>
                <a:latin typeface="Corbel" panose="020B0503020204020204" pitchFamily="34" charset="0"/>
              </a:rPr>
              <a:t> di </a:t>
            </a:r>
            <a:r>
              <a:rPr lang="en-US" sz="1200" dirty="0" err="1">
                <a:solidFill>
                  <a:srgbClr val="465259"/>
                </a:solidFill>
                <a:latin typeface="Corbel" panose="020B0503020204020204" pitchFamily="34" charset="0"/>
              </a:rPr>
              <a:t>mercato</a:t>
            </a:r>
            <a:r>
              <a:rPr lang="en-US" sz="1200" dirty="0">
                <a:solidFill>
                  <a:srgbClr val="465259"/>
                </a:solidFill>
                <a:latin typeface="Corbel" panose="020B0503020204020204" pitchFamily="34" charset="0"/>
              </a:rPr>
              <a:t>.</a:t>
            </a:r>
          </a:p>
        </p:txBody>
      </p:sp>
      <p:sp>
        <p:nvSpPr>
          <p:cNvPr id="75" name="Freeform 49">
            <a:extLst>
              <a:ext uri="{FF2B5EF4-FFF2-40B4-BE49-F238E27FC236}">
                <a16:creationId xmlns:a16="http://schemas.microsoft.com/office/drawing/2014/main" id="{7E2BAF4F-CD09-F932-8F3A-17F05643202D}"/>
              </a:ext>
            </a:extLst>
          </p:cNvPr>
          <p:cNvSpPr/>
          <p:nvPr/>
        </p:nvSpPr>
        <p:spPr>
          <a:xfrm>
            <a:off x="10082360" y="1908702"/>
            <a:ext cx="942183" cy="856055"/>
          </a:xfrm>
          <a:custGeom>
            <a:avLst/>
            <a:gdLst/>
            <a:ahLst/>
            <a:cxnLst/>
            <a:rect l="l" t="t" r="r" b="b"/>
            <a:pathLst>
              <a:path w="262996" h="320017">
                <a:moveTo>
                  <a:pt x="0" y="0"/>
                </a:moveTo>
                <a:lnTo>
                  <a:pt x="262996" y="0"/>
                </a:lnTo>
                <a:lnTo>
                  <a:pt x="262996" y="320016"/>
                </a:lnTo>
                <a:lnTo>
                  <a:pt x="0" y="3200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it-IT" sz="2400"/>
          </a:p>
        </p:txBody>
      </p:sp>
      <p:sp>
        <p:nvSpPr>
          <p:cNvPr id="76" name="TextBox 18">
            <a:extLst>
              <a:ext uri="{FF2B5EF4-FFF2-40B4-BE49-F238E27FC236}">
                <a16:creationId xmlns:a16="http://schemas.microsoft.com/office/drawing/2014/main" id="{3EA88972-722C-C0F0-3EB1-5F3342E1E450}"/>
              </a:ext>
            </a:extLst>
          </p:cNvPr>
          <p:cNvSpPr txBox="1"/>
          <p:nvPr/>
        </p:nvSpPr>
        <p:spPr>
          <a:xfrm>
            <a:off x="3495175" y="2338114"/>
            <a:ext cx="2092828" cy="636200"/>
          </a:xfrm>
          <a:prstGeom prst="rect">
            <a:avLst/>
          </a:prstGeom>
        </p:spPr>
        <p:txBody>
          <a:bodyPr wrap="square" lIns="0" tIns="0" rIns="0" bIns="0" rtlCol="0" anchor="t">
            <a:spAutoFit/>
          </a:bodyPr>
          <a:lstStyle/>
          <a:p>
            <a:pPr algn="r"/>
            <a:r>
              <a:rPr lang="en-US" sz="2667" b="1" dirty="0">
                <a:solidFill>
                  <a:srgbClr val="FFFFFF"/>
                </a:solidFill>
                <a:latin typeface="Corbel" panose="020B0503020204020204" pitchFamily="34" charset="0"/>
              </a:rPr>
              <a:t>74 MILIONI </a:t>
            </a:r>
          </a:p>
          <a:p>
            <a:pPr algn="r"/>
            <a:r>
              <a:rPr lang="en-US" sz="1467" dirty="0">
                <a:solidFill>
                  <a:srgbClr val="FFFFFF"/>
                </a:solidFill>
                <a:latin typeface="Corbel" panose="020B0503020204020204" pitchFamily="34" charset="0"/>
              </a:rPr>
              <a:t>DI OPERAZIONI*</a:t>
            </a:r>
            <a:endParaRPr lang="en-US" sz="1600" dirty="0">
              <a:solidFill>
                <a:srgbClr val="FFFFFF"/>
              </a:solidFill>
              <a:latin typeface="Corbel" panose="020B0503020204020204" pitchFamily="34" charset="0"/>
            </a:endParaRPr>
          </a:p>
        </p:txBody>
      </p:sp>
      <p:sp>
        <p:nvSpPr>
          <p:cNvPr id="77" name="TextBox 18">
            <a:extLst>
              <a:ext uri="{FF2B5EF4-FFF2-40B4-BE49-F238E27FC236}">
                <a16:creationId xmlns:a16="http://schemas.microsoft.com/office/drawing/2014/main" id="{D4D6EC1F-4A57-8ABF-F441-7828B95B5ED2}"/>
              </a:ext>
            </a:extLst>
          </p:cNvPr>
          <p:cNvSpPr txBox="1"/>
          <p:nvPr/>
        </p:nvSpPr>
        <p:spPr>
          <a:xfrm>
            <a:off x="847860" y="5391591"/>
            <a:ext cx="2239781" cy="636200"/>
          </a:xfrm>
          <a:prstGeom prst="rect">
            <a:avLst/>
          </a:prstGeom>
        </p:spPr>
        <p:txBody>
          <a:bodyPr wrap="square" lIns="0" tIns="0" rIns="0" bIns="0" rtlCol="0" anchor="t">
            <a:spAutoFit/>
          </a:bodyPr>
          <a:lstStyle/>
          <a:p>
            <a:r>
              <a:rPr lang="en-US" sz="2667" b="1" dirty="0">
                <a:solidFill>
                  <a:srgbClr val="FFFFFF"/>
                </a:solidFill>
                <a:latin typeface="Corbel" panose="020B0503020204020204" pitchFamily="34" charset="0"/>
              </a:rPr>
              <a:t>+120 PSP </a:t>
            </a:r>
          </a:p>
          <a:p>
            <a:r>
              <a:rPr lang="en-US" sz="1467" dirty="0">
                <a:solidFill>
                  <a:srgbClr val="FFFFFF"/>
                </a:solidFill>
                <a:latin typeface="Corbel" panose="020B0503020204020204" pitchFamily="34" charset="0"/>
              </a:rPr>
              <a:t>CLIENTI</a:t>
            </a:r>
          </a:p>
        </p:txBody>
      </p:sp>
      <p:sp>
        <p:nvSpPr>
          <p:cNvPr id="78" name="TextBox 18">
            <a:extLst>
              <a:ext uri="{FF2B5EF4-FFF2-40B4-BE49-F238E27FC236}">
                <a16:creationId xmlns:a16="http://schemas.microsoft.com/office/drawing/2014/main" id="{A282EAA1-9AFF-CFEE-DA93-DB31277F11B5}"/>
              </a:ext>
            </a:extLst>
          </p:cNvPr>
          <p:cNvSpPr txBox="1"/>
          <p:nvPr/>
        </p:nvSpPr>
        <p:spPr>
          <a:xfrm>
            <a:off x="3375397" y="5355411"/>
            <a:ext cx="2239781" cy="636200"/>
          </a:xfrm>
          <a:prstGeom prst="rect">
            <a:avLst/>
          </a:prstGeom>
        </p:spPr>
        <p:txBody>
          <a:bodyPr wrap="square" lIns="0" tIns="0" rIns="0" bIns="0" rtlCol="0" anchor="t">
            <a:spAutoFit/>
          </a:bodyPr>
          <a:lstStyle/>
          <a:p>
            <a:pPr algn="r"/>
            <a:r>
              <a:rPr lang="en-US" sz="2667" b="1" dirty="0" err="1">
                <a:solidFill>
                  <a:srgbClr val="FFFFFF"/>
                </a:solidFill>
                <a:latin typeface="Corbel" panose="020B0503020204020204" pitchFamily="34" charset="0"/>
              </a:rPr>
              <a:t>Oltre</a:t>
            </a:r>
            <a:r>
              <a:rPr lang="en-US" sz="2667" b="1" dirty="0">
                <a:solidFill>
                  <a:srgbClr val="FFFFFF"/>
                </a:solidFill>
                <a:latin typeface="Corbel" panose="020B0503020204020204" pitchFamily="34" charset="0"/>
              </a:rPr>
              <a:t> 25</a:t>
            </a:r>
          </a:p>
          <a:p>
            <a:pPr algn="r"/>
            <a:r>
              <a:rPr lang="en-US" sz="1467" dirty="0">
                <a:solidFill>
                  <a:srgbClr val="FFFFFF"/>
                </a:solidFill>
                <a:latin typeface="Corbel" panose="020B0503020204020204" pitchFamily="34" charset="0"/>
              </a:rPr>
              <a:t>LE DIVISE GESTITE</a:t>
            </a:r>
          </a:p>
        </p:txBody>
      </p:sp>
      <p:sp>
        <p:nvSpPr>
          <p:cNvPr id="79" name="TextBox 17">
            <a:extLst>
              <a:ext uri="{FF2B5EF4-FFF2-40B4-BE49-F238E27FC236}">
                <a16:creationId xmlns:a16="http://schemas.microsoft.com/office/drawing/2014/main" id="{F8F3B107-1112-B652-DD1D-4DAD7B8C882A}"/>
              </a:ext>
            </a:extLst>
          </p:cNvPr>
          <p:cNvSpPr txBox="1"/>
          <p:nvPr/>
        </p:nvSpPr>
        <p:spPr>
          <a:xfrm>
            <a:off x="-32725" y="6278187"/>
            <a:ext cx="5620728" cy="256545"/>
          </a:xfrm>
          <a:prstGeom prst="rect">
            <a:avLst/>
          </a:prstGeom>
          <a:noFill/>
        </p:spPr>
        <p:txBody>
          <a:bodyPr wrap="square" rtlCol="0">
            <a:spAutoFit/>
          </a:bodyPr>
          <a:lstStyle/>
          <a:p>
            <a:pPr defTabSz="914377">
              <a:defRPr/>
            </a:pPr>
            <a:r>
              <a:rPr lang="it-IT" sz="1067" i="1" dirty="0">
                <a:solidFill>
                  <a:prstClr val="black"/>
                </a:solidFill>
                <a:latin typeface="Corbel" panose="020B0503020204020204" pitchFamily="34" charset="0"/>
              </a:rPr>
              <a:t>* Dati 2024.</a:t>
            </a:r>
          </a:p>
        </p:txBody>
      </p:sp>
    </p:spTree>
    <p:extLst>
      <p:ext uri="{BB962C8B-B14F-4D97-AF65-F5344CB8AC3E}">
        <p14:creationId xmlns:p14="http://schemas.microsoft.com/office/powerpoint/2010/main" val="29252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FC0D7-9002-CF4B-00F9-ABA1B7206AD0}"/>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17A8023A-B9FC-C4B3-9455-D66461B328C7}"/>
              </a:ext>
            </a:extLst>
          </p:cNvPr>
          <p:cNvSpPr>
            <a:spLocks noGrp="1"/>
          </p:cNvSpPr>
          <p:nvPr>
            <p:ph type="ctrTitle"/>
          </p:nvPr>
        </p:nvSpPr>
        <p:spPr>
          <a:xfrm>
            <a:off x="282855" y="377527"/>
            <a:ext cx="9541963" cy="939903"/>
          </a:xfrm>
        </p:spPr>
        <p:txBody>
          <a:bodyPr/>
          <a:lstStyle/>
          <a:p>
            <a:r>
              <a:rPr lang="it-IT" dirty="0"/>
              <a:t>Da TIPS alle novità in ambito Swift: i prossimi trend in ambito pagamenti</a:t>
            </a:r>
          </a:p>
        </p:txBody>
      </p:sp>
      <p:sp>
        <p:nvSpPr>
          <p:cNvPr id="47" name="Segnaposto numero diapositiva 3">
            <a:extLst>
              <a:ext uri="{FF2B5EF4-FFF2-40B4-BE49-F238E27FC236}">
                <a16:creationId xmlns:a16="http://schemas.microsoft.com/office/drawing/2014/main" id="{49F03654-2C6F-6A29-3392-C3B2C0171BC4}"/>
              </a:ext>
            </a:extLst>
          </p:cNvPr>
          <p:cNvSpPr txBox="1">
            <a:spLocks/>
          </p:cNvSpPr>
          <p:nvPr/>
        </p:nvSpPr>
        <p:spPr>
          <a:xfrm>
            <a:off x="11297699" y="6267467"/>
            <a:ext cx="471963" cy="2793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F2C2A44C-4C23-DA46-B2CC-4E4F6DC47310}" type="slidenum">
              <a:rPr lang="it-IT" sz="1200">
                <a:solidFill>
                  <a:prstClr val="white"/>
                </a:solidFill>
                <a:latin typeface="Calibri" panose="020F0502020204030204"/>
              </a:rPr>
              <a:pPr defTabSz="609585">
                <a:defRPr/>
              </a:pPr>
              <a:t>28</a:t>
            </a:fld>
            <a:endParaRPr lang="it-IT" sz="1200" dirty="0">
              <a:solidFill>
                <a:prstClr val="white"/>
              </a:solidFill>
              <a:latin typeface="Calibri" panose="020F0502020204030204"/>
            </a:endParaRPr>
          </a:p>
        </p:txBody>
      </p:sp>
      <p:sp>
        <p:nvSpPr>
          <p:cNvPr id="62" name="Pentagon 320">
            <a:extLst>
              <a:ext uri="{FF2B5EF4-FFF2-40B4-BE49-F238E27FC236}">
                <a16:creationId xmlns:a16="http://schemas.microsoft.com/office/drawing/2014/main" id="{4E1D1E63-5616-072B-6905-64116CD56DBD}"/>
              </a:ext>
            </a:extLst>
          </p:cNvPr>
          <p:cNvSpPr/>
          <p:nvPr/>
        </p:nvSpPr>
        <p:spPr>
          <a:xfrm rot="10800000">
            <a:off x="6432907" y="1091472"/>
            <a:ext cx="5381228" cy="5167088"/>
          </a:xfrm>
          <a:prstGeom prst="homePlate">
            <a:avLst>
              <a:gd name="adj" fmla="val 16917"/>
            </a:avLst>
          </a:prstGeom>
          <a:solidFill>
            <a:schemeClr val="bg1"/>
          </a:solidFill>
          <a:ln w="12700" cap="flat" cmpd="sng" algn="ctr">
            <a:noFill/>
            <a:prstDash val="solid"/>
            <a:miter lim="800000"/>
          </a:ln>
          <a:effectLst/>
        </p:spPr>
        <p:txBody>
          <a:bodyPr rtlCol="0" anchor="ctr"/>
          <a:lstStyle/>
          <a:p>
            <a:pPr algn="ctr"/>
            <a:endParaRPr lang="en-US" sz="2133" kern="0">
              <a:solidFill>
                <a:srgbClr val="FFFFFF"/>
              </a:solidFill>
              <a:latin typeface="Corbel" panose="020B0503020204020204" pitchFamily="34" charset="0"/>
              <a:cs typeface="Calibri Light" panose="020F0302020204030204" pitchFamily="34" charset="0"/>
            </a:endParaRPr>
          </a:p>
        </p:txBody>
      </p:sp>
      <p:cxnSp>
        <p:nvCxnSpPr>
          <p:cNvPr id="6" name="Straight Connector 9">
            <a:extLst>
              <a:ext uri="{FF2B5EF4-FFF2-40B4-BE49-F238E27FC236}">
                <a16:creationId xmlns:a16="http://schemas.microsoft.com/office/drawing/2014/main" id="{4B0DE374-3701-CC00-39A0-2096DB5093BD}"/>
              </a:ext>
            </a:extLst>
          </p:cNvPr>
          <p:cNvCxnSpPr>
            <a:cxnSpLocks/>
          </p:cNvCxnSpPr>
          <p:nvPr/>
        </p:nvCxnSpPr>
        <p:spPr>
          <a:xfrm>
            <a:off x="4118823" y="5881617"/>
            <a:ext cx="7614874" cy="0"/>
          </a:xfrm>
          <a:prstGeom prst="line">
            <a:avLst/>
          </a:prstGeom>
          <a:ln w="12700">
            <a:solidFill>
              <a:srgbClr val="F6C345"/>
            </a:solidFill>
            <a:prstDash val="solid"/>
          </a:ln>
        </p:spPr>
        <p:style>
          <a:lnRef idx="1">
            <a:schemeClr val="accent1"/>
          </a:lnRef>
          <a:fillRef idx="0">
            <a:schemeClr val="accent1"/>
          </a:fillRef>
          <a:effectRef idx="0">
            <a:schemeClr val="accent1"/>
          </a:effectRef>
          <a:fontRef idx="minor">
            <a:schemeClr val="tx1"/>
          </a:fontRef>
        </p:style>
      </p:cxnSp>
      <p:sp>
        <p:nvSpPr>
          <p:cNvPr id="7" name="Arrow: Pentagon 2">
            <a:extLst>
              <a:ext uri="{FF2B5EF4-FFF2-40B4-BE49-F238E27FC236}">
                <a16:creationId xmlns:a16="http://schemas.microsoft.com/office/drawing/2014/main" id="{DF921ABF-4F7A-EC02-DB07-56A5BB767716}"/>
              </a:ext>
            </a:extLst>
          </p:cNvPr>
          <p:cNvSpPr/>
          <p:nvPr/>
        </p:nvSpPr>
        <p:spPr>
          <a:xfrm>
            <a:off x="376603" y="1602485"/>
            <a:ext cx="3471498" cy="1818393"/>
          </a:xfrm>
          <a:prstGeom prst="homePlate">
            <a:avLst>
              <a:gd name="adj" fmla="val 1368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b="1" i="1" u="sng" dirty="0">
                <a:solidFill>
                  <a:srgbClr val="195AA6"/>
                </a:solidFill>
                <a:effectLst>
                  <a:outerShdw blurRad="38100" dist="38100" dir="2700000" algn="tl">
                    <a:srgbClr val="000000">
                      <a:alpha val="43137"/>
                    </a:srgbClr>
                  </a:outerShdw>
                </a:effectLst>
                <a:latin typeface="Calibri" panose="020F0502020204030204"/>
              </a:rPr>
              <a:t>TIPS: cosa ci aspetta?</a:t>
            </a:r>
            <a:endParaRPr kumimoji="0" lang="it-IT" sz="1800" b="0" i="0" u="none" strike="noStrike" kern="1200" cap="none" spc="0" normalizeH="0" baseline="0" noProof="0" dirty="0">
              <a:ln>
                <a:noFill/>
              </a:ln>
              <a:solidFill>
                <a:srgbClr val="195AA6"/>
              </a:solidFill>
              <a:effectLst/>
              <a:uLnTx/>
              <a:uFillTx/>
              <a:latin typeface="Calibri" panose="020F0502020204030204"/>
              <a:ea typeface="+mn-ea"/>
              <a:cs typeface="+mn-cs"/>
            </a:endParaRPr>
          </a:p>
        </p:txBody>
      </p:sp>
      <p:sp>
        <p:nvSpPr>
          <p:cNvPr id="8" name="TextBox 18">
            <a:extLst>
              <a:ext uri="{FF2B5EF4-FFF2-40B4-BE49-F238E27FC236}">
                <a16:creationId xmlns:a16="http://schemas.microsoft.com/office/drawing/2014/main" id="{C223CFE6-6B89-8704-BB39-B3410FC65403}"/>
              </a:ext>
            </a:extLst>
          </p:cNvPr>
          <p:cNvSpPr txBox="1"/>
          <p:nvPr/>
        </p:nvSpPr>
        <p:spPr>
          <a:xfrm>
            <a:off x="4118823" y="1602485"/>
            <a:ext cx="7591800" cy="1677382"/>
          </a:xfrm>
          <a:prstGeom prst="rect">
            <a:avLst/>
          </a:prstGeom>
          <a:noFill/>
        </p:spPr>
        <p:txBody>
          <a:bodyPr wrap="square" tIns="0" rtlCol="0">
            <a:spAutoFit/>
          </a:bodyPr>
          <a:lstStyle/>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it-IT" sz="1600" dirty="0">
                <a:solidFill>
                  <a:prstClr val="black"/>
                </a:solidFill>
                <a:latin typeface="Calibri" panose="020F0502020204030204"/>
              </a:rPr>
              <a:t>Tra i principali trend del prossimo futuro, TIPS e le sue evoluzioni sono uno dei filoni più interessanti lato pagamenti. Tra questi, come BFF evidenziamo:</a:t>
            </a:r>
          </a:p>
          <a:p>
            <a:pPr marL="742950" lvl="1" indent="-285750" algn="just">
              <a:spcBef>
                <a:spcPts val="200"/>
              </a:spcBef>
              <a:spcAft>
                <a:spcPts val="200"/>
              </a:spcAft>
              <a:buFont typeface="Courier New" panose="02070309020205020404" pitchFamily="49" charset="0"/>
              <a:buChar char="o"/>
              <a:defRPr/>
            </a:pPr>
            <a:r>
              <a:rPr lang="it-IT" sz="1600" dirty="0">
                <a:solidFill>
                  <a:prstClr val="black"/>
                </a:solidFill>
                <a:latin typeface="Calibri" panose="020F0502020204030204"/>
              </a:rPr>
              <a:t> Il collegamento con CSM di altre valute (</a:t>
            </a:r>
            <a:r>
              <a:rPr lang="it-IT" sz="1600" dirty="0"/>
              <a:t>Danimarca, Norvegia, Balcani) per SCT </a:t>
            </a:r>
            <a:r>
              <a:rPr lang="it-IT" sz="1600" dirty="0" err="1"/>
              <a:t>Inst</a:t>
            </a:r>
            <a:r>
              <a:rPr lang="it-IT" sz="1600" dirty="0"/>
              <a:t> multivaluta</a:t>
            </a:r>
          </a:p>
          <a:p>
            <a:pPr marL="742950" lvl="1" indent="-285750" algn="just">
              <a:spcBef>
                <a:spcPts val="200"/>
              </a:spcBef>
              <a:spcAft>
                <a:spcPts val="200"/>
              </a:spcAft>
              <a:buFont typeface="Courier New" panose="02070309020205020404" pitchFamily="49" charset="0"/>
              <a:buChar char="o"/>
              <a:defRPr/>
            </a:pPr>
            <a:r>
              <a:rPr lang="it-IT" sz="1600" dirty="0"/>
              <a:t>Possibilità di usare TIPS anche per transazioni «quasi instant»</a:t>
            </a:r>
          </a:p>
          <a:p>
            <a:pPr marL="742950" lvl="1" indent="-285750" algn="just">
              <a:spcBef>
                <a:spcPts val="200"/>
              </a:spcBef>
              <a:spcAft>
                <a:spcPts val="200"/>
              </a:spcAft>
              <a:buFont typeface="Courier New" panose="02070309020205020404" pitchFamily="49" charset="0"/>
              <a:buChar char="o"/>
              <a:defRPr/>
            </a:pPr>
            <a:r>
              <a:rPr lang="it-IT" sz="1600" dirty="0">
                <a:solidFill>
                  <a:prstClr val="black"/>
                </a:solidFill>
                <a:latin typeface="Calibri" panose="020F0502020204030204"/>
              </a:rPr>
              <a:t>Il ruolo di TIPS con l’avvio dell’Euro Digitale</a:t>
            </a:r>
          </a:p>
        </p:txBody>
      </p:sp>
      <p:cxnSp>
        <p:nvCxnSpPr>
          <p:cNvPr id="9" name="Straight Connector 9">
            <a:extLst>
              <a:ext uri="{FF2B5EF4-FFF2-40B4-BE49-F238E27FC236}">
                <a16:creationId xmlns:a16="http://schemas.microsoft.com/office/drawing/2014/main" id="{36D1354C-803F-DDED-E34A-529B1A71A8CC}"/>
              </a:ext>
            </a:extLst>
          </p:cNvPr>
          <p:cNvCxnSpPr>
            <a:cxnSpLocks/>
          </p:cNvCxnSpPr>
          <p:nvPr/>
        </p:nvCxnSpPr>
        <p:spPr>
          <a:xfrm>
            <a:off x="4023089" y="3505608"/>
            <a:ext cx="7614874" cy="0"/>
          </a:xfrm>
          <a:prstGeom prst="line">
            <a:avLst/>
          </a:prstGeom>
          <a:ln w="12700">
            <a:solidFill>
              <a:srgbClr val="F6C345"/>
            </a:solidFill>
            <a:prstDash val="solid"/>
          </a:ln>
        </p:spPr>
        <p:style>
          <a:lnRef idx="1">
            <a:schemeClr val="accent1"/>
          </a:lnRef>
          <a:fillRef idx="0">
            <a:schemeClr val="accent1"/>
          </a:fillRef>
          <a:effectRef idx="0">
            <a:schemeClr val="accent1"/>
          </a:effectRef>
          <a:fontRef idx="minor">
            <a:schemeClr val="tx1"/>
          </a:fontRef>
        </p:style>
      </p:cxnSp>
      <p:sp>
        <p:nvSpPr>
          <p:cNvPr id="10" name="Arrow: Pentagon 2">
            <a:extLst>
              <a:ext uri="{FF2B5EF4-FFF2-40B4-BE49-F238E27FC236}">
                <a16:creationId xmlns:a16="http://schemas.microsoft.com/office/drawing/2014/main" id="{AC7A6748-DEFD-E686-5D86-3074FCA4A9A5}"/>
              </a:ext>
            </a:extLst>
          </p:cNvPr>
          <p:cNvSpPr/>
          <p:nvPr/>
        </p:nvSpPr>
        <p:spPr>
          <a:xfrm>
            <a:off x="334962" y="3681534"/>
            <a:ext cx="3471498" cy="2164528"/>
          </a:xfrm>
          <a:prstGeom prst="homePlate">
            <a:avLst>
              <a:gd name="adj" fmla="val 1368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b="1" i="1" u="sng" dirty="0">
                <a:solidFill>
                  <a:srgbClr val="195AA6"/>
                </a:solidFill>
                <a:effectLst>
                  <a:outerShdw blurRad="38100" dist="38100" dir="2700000" algn="tl">
                    <a:srgbClr val="000000">
                      <a:alpha val="43137"/>
                    </a:srgbClr>
                  </a:outerShdw>
                </a:effectLst>
                <a:latin typeface="Calibri" panose="020F0502020204030204"/>
              </a:rPr>
              <a:t>Le evoluzioni lato Swift</a:t>
            </a:r>
            <a:endParaRPr kumimoji="0" lang="it-IT" sz="1800" b="0" i="0" u="none" strike="noStrike" kern="1200" cap="none" spc="0" normalizeH="0" baseline="0" noProof="0" dirty="0">
              <a:ln>
                <a:noFill/>
              </a:ln>
              <a:solidFill>
                <a:srgbClr val="195AA6"/>
              </a:solidFill>
              <a:effectLst/>
              <a:uLnTx/>
              <a:uFillTx/>
              <a:latin typeface="Calibri" panose="020F0502020204030204"/>
              <a:ea typeface="+mn-ea"/>
              <a:cs typeface="+mn-cs"/>
            </a:endParaRPr>
          </a:p>
        </p:txBody>
      </p:sp>
      <p:sp>
        <p:nvSpPr>
          <p:cNvPr id="11" name="TextBox 18">
            <a:extLst>
              <a:ext uri="{FF2B5EF4-FFF2-40B4-BE49-F238E27FC236}">
                <a16:creationId xmlns:a16="http://schemas.microsoft.com/office/drawing/2014/main" id="{723C35BB-0271-3394-006C-26974BABB1D8}"/>
              </a:ext>
            </a:extLst>
          </p:cNvPr>
          <p:cNvSpPr txBox="1"/>
          <p:nvPr/>
        </p:nvSpPr>
        <p:spPr>
          <a:xfrm>
            <a:off x="4118823" y="3681534"/>
            <a:ext cx="7591800" cy="2118529"/>
          </a:xfrm>
          <a:prstGeom prst="rect">
            <a:avLst/>
          </a:prstGeom>
          <a:noFill/>
        </p:spPr>
        <p:txBody>
          <a:bodyPr wrap="square" tIns="0" rtlCol="0">
            <a:spAutoFit/>
          </a:bodyPr>
          <a:lstStyle/>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it-IT" sz="1600" dirty="0">
                <a:solidFill>
                  <a:prstClr val="black"/>
                </a:solidFill>
                <a:latin typeface="Calibri" panose="020F0502020204030204"/>
              </a:rPr>
              <a:t>L’annuncio di Swift sull'integrazione di un </a:t>
            </a:r>
            <a:r>
              <a:rPr lang="it-IT" sz="1600" dirty="0" err="1">
                <a:solidFill>
                  <a:prstClr val="black"/>
                </a:solidFill>
                <a:latin typeface="Calibri" panose="020F0502020204030204"/>
              </a:rPr>
              <a:t>ledger</a:t>
            </a:r>
            <a:r>
              <a:rPr lang="it-IT" sz="1600" dirty="0">
                <a:solidFill>
                  <a:prstClr val="black"/>
                </a:solidFill>
                <a:latin typeface="Calibri" panose="020F0502020204030204"/>
              </a:rPr>
              <a:t> condiviso basato su blockchain per supportare pagamenti transfrontalieri in tempo reale e 24/7, rappresenta oltre che una novità importante anche un nuovo tassello nell’ambito dei pagamenti interbancari.</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it-IT" sz="1600" dirty="0">
                <a:solidFill>
                  <a:prstClr val="black"/>
                </a:solidFill>
                <a:latin typeface="Calibri" panose="020F0502020204030204"/>
              </a:rPr>
              <a:t>Il primo caso d’uso annunciato sui </a:t>
            </a:r>
            <a:r>
              <a:rPr lang="it-IT" sz="1600" b="1" dirty="0">
                <a:solidFill>
                  <a:prstClr val="black"/>
                </a:solidFill>
                <a:latin typeface="Calibri" panose="020F0502020204030204"/>
              </a:rPr>
              <a:t>Pagamenti transfrontalieri </a:t>
            </a:r>
            <a:r>
              <a:rPr lang="it-IT" sz="1600" dirty="0">
                <a:solidFill>
                  <a:prstClr val="black"/>
                </a:solidFill>
                <a:latin typeface="Calibri" panose="020F0502020204030204"/>
              </a:rPr>
              <a:t>in tempo reale, 24 ore su 24, 7 giorni su 7 apre a molteplici scenari futuri lato cross </a:t>
            </a:r>
            <a:r>
              <a:rPr lang="it-IT" sz="1600" dirty="0" err="1">
                <a:solidFill>
                  <a:prstClr val="black"/>
                </a:solidFill>
                <a:latin typeface="Calibri" panose="020F0502020204030204"/>
              </a:rPr>
              <a:t>border</a:t>
            </a:r>
            <a:r>
              <a:rPr lang="it-IT" sz="1600" dirty="0">
                <a:solidFill>
                  <a:prstClr val="black"/>
                </a:solidFill>
                <a:latin typeface="Calibri" panose="020F0502020204030204"/>
              </a:rPr>
              <a:t>.</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it-IT" sz="1600" dirty="0">
                <a:solidFill>
                  <a:prstClr val="black"/>
                </a:solidFill>
                <a:latin typeface="Calibri" panose="020F0502020204030204"/>
              </a:rPr>
              <a:t>La soluzione Swift si basa sull’interoperabilità tra le reti esistenti e utilizzerà gli smart </a:t>
            </a:r>
            <a:r>
              <a:rPr lang="it-IT" sz="1600" dirty="0" err="1">
                <a:solidFill>
                  <a:prstClr val="black"/>
                </a:solidFill>
                <a:latin typeface="Calibri" panose="020F0502020204030204"/>
              </a:rPr>
              <a:t>contracts</a:t>
            </a:r>
            <a:r>
              <a:rPr lang="it-IT" sz="1600" dirty="0">
                <a:solidFill>
                  <a:prstClr val="black"/>
                </a:solidFill>
                <a:latin typeface="Calibri" panose="020F0502020204030204"/>
              </a:rPr>
              <a:t> per validare le transazioni.</a:t>
            </a:r>
          </a:p>
        </p:txBody>
      </p:sp>
    </p:spTree>
    <p:extLst>
      <p:ext uri="{BB962C8B-B14F-4D97-AF65-F5344CB8AC3E}">
        <p14:creationId xmlns:p14="http://schemas.microsoft.com/office/powerpoint/2010/main" val="2208118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FA27-7DDB-08F9-FCC6-582E6F02D4EF}"/>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F4DAEB12-C80B-FA33-0DD7-D881BA906A0A}"/>
              </a:ext>
            </a:extLst>
          </p:cNvPr>
          <p:cNvSpPr>
            <a:spLocks noGrp="1"/>
          </p:cNvSpPr>
          <p:nvPr>
            <p:ph type="ctrTitle"/>
          </p:nvPr>
        </p:nvSpPr>
        <p:spPr>
          <a:xfrm>
            <a:off x="282855" y="377527"/>
            <a:ext cx="9541963" cy="939903"/>
          </a:xfrm>
        </p:spPr>
        <p:txBody>
          <a:bodyPr/>
          <a:lstStyle/>
          <a:p>
            <a:r>
              <a:rPr lang="it-IT" dirty="0"/>
              <a:t>Da TIPS alle novità in ambito Swift: i prossimi trend in ambito pagamenti</a:t>
            </a:r>
          </a:p>
        </p:txBody>
      </p:sp>
      <p:sp>
        <p:nvSpPr>
          <p:cNvPr id="47" name="Segnaposto numero diapositiva 3">
            <a:extLst>
              <a:ext uri="{FF2B5EF4-FFF2-40B4-BE49-F238E27FC236}">
                <a16:creationId xmlns:a16="http://schemas.microsoft.com/office/drawing/2014/main" id="{238C0930-9C1E-5065-7F73-707C14DFF998}"/>
              </a:ext>
            </a:extLst>
          </p:cNvPr>
          <p:cNvSpPr txBox="1">
            <a:spLocks/>
          </p:cNvSpPr>
          <p:nvPr/>
        </p:nvSpPr>
        <p:spPr>
          <a:xfrm>
            <a:off x="11297699" y="6267467"/>
            <a:ext cx="471963" cy="2793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F2C2A44C-4C23-DA46-B2CC-4E4F6DC47310}" type="slidenum">
              <a:rPr lang="it-IT" sz="1200">
                <a:solidFill>
                  <a:prstClr val="white"/>
                </a:solidFill>
                <a:latin typeface="Calibri" panose="020F0502020204030204"/>
              </a:rPr>
              <a:pPr defTabSz="609585">
                <a:defRPr/>
              </a:pPr>
              <a:t>29</a:t>
            </a:fld>
            <a:endParaRPr lang="it-IT" sz="1200" dirty="0">
              <a:solidFill>
                <a:prstClr val="white"/>
              </a:solidFill>
              <a:latin typeface="Calibri" panose="020F0502020204030204"/>
            </a:endParaRPr>
          </a:p>
        </p:txBody>
      </p:sp>
      <p:sp>
        <p:nvSpPr>
          <p:cNvPr id="62" name="Pentagon 320">
            <a:extLst>
              <a:ext uri="{FF2B5EF4-FFF2-40B4-BE49-F238E27FC236}">
                <a16:creationId xmlns:a16="http://schemas.microsoft.com/office/drawing/2014/main" id="{D071231C-E0BA-330B-010B-AF3334173204}"/>
              </a:ext>
            </a:extLst>
          </p:cNvPr>
          <p:cNvSpPr/>
          <p:nvPr/>
        </p:nvSpPr>
        <p:spPr>
          <a:xfrm rot="10800000">
            <a:off x="6432907" y="1091472"/>
            <a:ext cx="5381228" cy="5167088"/>
          </a:xfrm>
          <a:prstGeom prst="homePlate">
            <a:avLst>
              <a:gd name="adj" fmla="val 16917"/>
            </a:avLst>
          </a:prstGeom>
          <a:solidFill>
            <a:schemeClr val="bg1"/>
          </a:solidFill>
          <a:ln w="12700" cap="flat" cmpd="sng" algn="ctr">
            <a:noFill/>
            <a:prstDash val="solid"/>
            <a:miter lim="800000"/>
          </a:ln>
          <a:effectLst/>
        </p:spPr>
        <p:txBody>
          <a:bodyPr rtlCol="0" anchor="ctr"/>
          <a:lstStyle/>
          <a:p>
            <a:pPr algn="ctr"/>
            <a:endParaRPr lang="en-US" sz="2133" kern="0">
              <a:solidFill>
                <a:srgbClr val="FFFFFF"/>
              </a:solidFill>
              <a:latin typeface="Corbel" panose="020B0503020204020204" pitchFamily="34" charset="0"/>
              <a:cs typeface="Calibri Light" panose="020F0302020204030204" pitchFamily="34" charset="0"/>
            </a:endParaRPr>
          </a:p>
        </p:txBody>
      </p:sp>
      <p:sp>
        <p:nvSpPr>
          <p:cNvPr id="7" name="Arrow: Pentagon 2">
            <a:extLst>
              <a:ext uri="{FF2B5EF4-FFF2-40B4-BE49-F238E27FC236}">
                <a16:creationId xmlns:a16="http://schemas.microsoft.com/office/drawing/2014/main" id="{F2B81969-B9EE-60C2-E592-4047FA61F473}"/>
              </a:ext>
            </a:extLst>
          </p:cNvPr>
          <p:cNvSpPr/>
          <p:nvPr/>
        </p:nvSpPr>
        <p:spPr>
          <a:xfrm>
            <a:off x="377865" y="2097661"/>
            <a:ext cx="3471498" cy="3154710"/>
          </a:xfrm>
          <a:prstGeom prst="homePlate">
            <a:avLst>
              <a:gd name="adj" fmla="val 1368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b="1" i="1" u="sng" dirty="0">
                <a:solidFill>
                  <a:srgbClr val="195AA6"/>
                </a:solidFill>
                <a:effectLst>
                  <a:outerShdw blurRad="38100" dist="38100" dir="2700000" algn="tl">
                    <a:srgbClr val="000000">
                      <a:alpha val="43137"/>
                    </a:srgbClr>
                  </a:outerShdw>
                </a:effectLst>
                <a:latin typeface="Calibri" panose="020F0502020204030204"/>
              </a:rPr>
              <a:t>Euro Digitale</a:t>
            </a:r>
          </a:p>
        </p:txBody>
      </p:sp>
      <p:cxnSp>
        <p:nvCxnSpPr>
          <p:cNvPr id="9" name="Straight Connector 9">
            <a:extLst>
              <a:ext uri="{FF2B5EF4-FFF2-40B4-BE49-F238E27FC236}">
                <a16:creationId xmlns:a16="http://schemas.microsoft.com/office/drawing/2014/main" id="{4D3DDD8B-CEB9-29D5-8E6A-6C01352FC5BC}"/>
              </a:ext>
            </a:extLst>
          </p:cNvPr>
          <p:cNvCxnSpPr>
            <a:cxnSpLocks/>
          </p:cNvCxnSpPr>
          <p:nvPr/>
        </p:nvCxnSpPr>
        <p:spPr>
          <a:xfrm>
            <a:off x="3941880" y="5252371"/>
            <a:ext cx="7614874" cy="0"/>
          </a:xfrm>
          <a:prstGeom prst="line">
            <a:avLst/>
          </a:prstGeom>
          <a:ln w="12700">
            <a:solidFill>
              <a:srgbClr val="F6C345"/>
            </a:solidFill>
            <a:prstDash val="solid"/>
          </a:ln>
        </p:spPr>
        <p:style>
          <a:lnRef idx="1">
            <a:schemeClr val="accent1"/>
          </a:lnRef>
          <a:fillRef idx="0">
            <a:schemeClr val="accent1"/>
          </a:fillRef>
          <a:effectRef idx="0">
            <a:schemeClr val="accent1"/>
          </a:effectRef>
          <a:fontRef idx="minor">
            <a:schemeClr val="tx1"/>
          </a:fontRef>
        </p:style>
      </p:cxnSp>
      <p:sp>
        <p:nvSpPr>
          <p:cNvPr id="2" name="TextBox 18">
            <a:extLst>
              <a:ext uri="{FF2B5EF4-FFF2-40B4-BE49-F238E27FC236}">
                <a16:creationId xmlns:a16="http://schemas.microsoft.com/office/drawing/2014/main" id="{184CDD3B-E7D5-35EF-80EA-1AF8861B6EBA}"/>
              </a:ext>
            </a:extLst>
          </p:cNvPr>
          <p:cNvSpPr txBox="1"/>
          <p:nvPr/>
        </p:nvSpPr>
        <p:spPr>
          <a:xfrm>
            <a:off x="3941880" y="2097661"/>
            <a:ext cx="7591800" cy="3154710"/>
          </a:xfrm>
          <a:prstGeom prst="rect">
            <a:avLst/>
          </a:prstGeom>
          <a:noFill/>
        </p:spPr>
        <p:txBody>
          <a:bodyPr wrap="square" tIns="0" rtlCol="0">
            <a:spAutoFit/>
          </a:bodyPr>
          <a:lstStyle/>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Come banca di secondo livello, BFF sta seguendo da tempo i lavori sull’Euro Digitale anche grazie ad una presenza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costant</a:t>
            </a:r>
            <a:r>
              <a:rPr lang="it-IT" sz="1600" dirty="0">
                <a:solidFill>
                  <a:prstClr val="black"/>
                </a:solidFill>
                <a:latin typeface="Calibri" panose="020F0502020204030204"/>
              </a:rPr>
              <a:t>e su i tavoli di lavoro istituzionali come quelli dell’ABI ed è presente nel </a:t>
            </a:r>
            <a:r>
              <a:rPr lang="it-IT" sz="1600" dirty="0" err="1">
                <a:solidFill>
                  <a:prstClr val="black"/>
                </a:solidFill>
                <a:latin typeface="Calibri" panose="020F0502020204030204"/>
              </a:rPr>
              <a:t>workstream</a:t>
            </a:r>
            <a:r>
              <a:rPr lang="it-IT" sz="1600" dirty="0">
                <a:solidFill>
                  <a:prstClr val="black"/>
                </a:solidFill>
                <a:latin typeface="Calibri" panose="020F0502020204030204"/>
              </a:rPr>
              <a:t> A3 della BCE.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lang="it-IT" sz="1600" dirty="0">
                <a:solidFill>
                  <a:prstClr val="black"/>
                </a:solidFill>
                <a:latin typeface="Calibri" panose="020F0502020204030204"/>
              </a:rPr>
              <a:t>tale contesto, BFF sta lavorando per far sì che, come già avviene nei sistemi TARGET e TIPS ad esempio, sia previsto il ruolo di una </a:t>
            </a:r>
            <a:r>
              <a:rPr lang="it-IT" sz="1600" dirty="0" err="1">
                <a:solidFill>
                  <a:prstClr val="black"/>
                </a:solidFill>
                <a:latin typeface="Calibri" panose="020F0502020204030204"/>
              </a:rPr>
              <a:t>Intermediary</a:t>
            </a:r>
            <a:r>
              <a:rPr lang="it-IT" sz="1600" dirty="0">
                <a:solidFill>
                  <a:prstClr val="black"/>
                </a:solidFill>
                <a:latin typeface="Calibri" panose="020F0502020204030204"/>
              </a:rPr>
              <a:t> Bank che possa svolgere il ruolo di tramite tra il PSP dell’utente finale e il DESP. </a:t>
            </a:r>
          </a:p>
          <a:p>
            <a:pPr marL="285750" lvl="0" indent="-285750" algn="just">
              <a:spcBef>
                <a:spcPts val="200"/>
              </a:spcBef>
              <a:spcAft>
                <a:spcPts val="200"/>
              </a:spcAft>
              <a:buFont typeface="Arial" panose="020B0604020202020204" pitchFamily="34" charset="0"/>
              <a:buChar char="•"/>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Una previsione del genere</a:t>
            </a:r>
            <a:r>
              <a:rPr lang="it-IT" sz="1600" dirty="0">
                <a:solidFill>
                  <a:prstClr val="black"/>
                </a:solidFill>
                <a:latin typeface="Calibri" panose="020F0502020204030204"/>
              </a:rPr>
              <a:t>, alla luce della recente analisi condotta dalla BCE che ha mostrato delle stime di impatto economico per il settore bancario tra i €2.8–€5.4 miliardi di € nei primi 4 anni dell’iniziativa, faciliterebbe l’adesione all’Euro Digitale dei PSP di piccole-medie dimensioni, concentrando così gli investimenti a livello di sistema e </a:t>
            </a:r>
            <a:r>
              <a:rPr lang="it-IT" sz="1600" dirty="0">
                <a:solidFill>
                  <a:prstClr val="black"/>
                </a:solidFill>
              </a:rPr>
              <a:t>favorendo lo sfruttamento di sinergie grazie all’utilizzo delle infrastrutture esistenti.</a:t>
            </a:r>
          </a:p>
          <a:p>
            <a:pPr marL="285750" lvl="0" indent="-285750" algn="just">
              <a:spcBef>
                <a:spcPts val="200"/>
              </a:spcBef>
              <a:spcAft>
                <a:spcPts val="200"/>
              </a:spcAft>
              <a:buFont typeface="Arial" panose="020B0604020202020204" pitchFamily="34" charset="0"/>
              <a:buChar char="•"/>
              <a:defRPr/>
            </a:pPr>
            <a:r>
              <a:rPr lang="it-IT" sz="1600" dirty="0">
                <a:solidFill>
                  <a:prstClr val="black"/>
                </a:solidFill>
                <a:latin typeface="Calibri" panose="020F0502020204030204"/>
              </a:rPr>
              <a:t>Ciò permetterebbe ai PSP di concentrarsi sulla collocazione e sulla diffusione del D€.</a:t>
            </a:r>
          </a:p>
        </p:txBody>
      </p:sp>
    </p:spTree>
    <p:extLst>
      <p:ext uri="{BB962C8B-B14F-4D97-AF65-F5344CB8AC3E}">
        <p14:creationId xmlns:p14="http://schemas.microsoft.com/office/powerpoint/2010/main" val="14076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DCEF-9B80-4E8C-A826-B8F0196DD8E3}"/>
              </a:ext>
            </a:extLst>
          </p:cNvPr>
          <p:cNvSpPr>
            <a:spLocks noGrp="1"/>
          </p:cNvSpPr>
          <p:nvPr>
            <p:ph type="title"/>
          </p:nvPr>
        </p:nvSpPr>
        <p:spPr/>
        <p:txBody>
          <a:bodyPr/>
          <a:lstStyle/>
          <a:p>
            <a:r>
              <a:rPr lang="it-IT" noProof="0" dirty="0"/>
              <a:t>Uno sguardo alla storia</a:t>
            </a:r>
          </a:p>
        </p:txBody>
      </p:sp>
      <p:sp>
        <p:nvSpPr>
          <p:cNvPr id="3" name="Segnaposto numero diapositiva 2">
            <a:extLst>
              <a:ext uri="{FF2B5EF4-FFF2-40B4-BE49-F238E27FC236}">
                <a16:creationId xmlns:a16="http://schemas.microsoft.com/office/drawing/2014/main" id="{DAFC6CFC-D2F4-40E1-A051-8CB4F46B0CE6}"/>
              </a:ext>
            </a:extLst>
          </p:cNvPr>
          <p:cNvSpPr>
            <a:spLocks noGrp="1"/>
          </p:cNvSpPr>
          <p:nvPr>
            <p:ph type="sldNum" sz="quarter" idx="12"/>
          </p:nvPr>
        </p:nvSpPr>
        <p:spPr/>
        <p:txBody>
          <a:bodyPr/>
          <a:lstStyle/>
          <a:p>
            <a:fld id="{E6C9448C-F73B-4795-90EA-0DE690F0352B}" type="slidenum">
              <a:rPr lang="it-IT" smtClean="0"/>
              <a:t>3</a:t>
            </a:fld>
            <a:endParaRPr lang="it-IT"/>
          </a:p>
        </p:txBody>
      </p:sp>
      <p:cxnSp>
        <p:nvCxnSpPr>
          <p:cNvPr id="4" name="Straight Connector 3">
            <a:extLst>
              <a:ext uri="{FF2B5EF4-FFF2-40B4-BE49-F238E27FC236}">
                <a16:creationId xmlns:a16="http://schemas.microsoft.com/office/drawing/2014/main" id="{CC207042-9AFA-4929-830C-07B181D19C56}"/>
              </a:ext>
            </a:extLst>
          </p:cNvPr>
          <p:cNvCxnSpPr/>
          <p:nvPr/>
        </p:nvCxnSpPr>
        <p:spPr>
          <a:xfrm flipH="1">
            <a:off x="202785" y="2388855"/>
            <a:ext cx="10387489" cy="0"/>
          </a:xfrm>
          <a:prstGeom prst="line">
            <a:avLst/>
          </a:prstGeom>
          <a:ln w="76200" cap="flat" cmpd="sng" algn="ctr">
            <a:gradFill flip="none" rotWithShape="1">
              <a:gsLst>
                <a:gs pos="0">
                  <a:schemeClr val="accent1">
                    <a:lumMod val="5000"/>
                    <a:lumOff val="95000"/>
                  </a:schemeClr>
                </a:gs>
                <a:gs pos="100000">
                  <a:schemeClr val="accent1">
                    <a:lumMod val="30000"/>
                    <a:lumOff val="70000"/>
                  </a:schemeClr>
                </a:gs>
              </a:gsLst>
              <a:lin ang="108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D4BED46-59D0-4BE6-AEF1-4394BE4EA653}"/>
              </a:ext>
            </a:extLst>
          </p:cNvPr>
          <p:cNvCxnSpPr/>
          <p:nvPr/>
        </p:nvCxnSpPr>
        <p:spPr>
          <a:xfrm flipH="1">
            <a:off x="2090296" y="4340745"/>
            <a:ext cx="8499977" cy="0"/>
          </a:xfrm>
          <a:prstGeom prst="line">
            <a:avLst/>
          </a:prstGeom>
          <a:ln w="76200" cap="rnd" cmpd="sng" algn="ctr">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108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726CF4-9557-48C1-936D-CB52291F10B1}"/>
              </a:ext>
            </a:extLst>
          </p:cNvPr>
          <p:cNvCxnSpPr/>
          <p:nvPr/>
        </p:nvCxnSpPr>
        <p:spPr>
          <a:xfrm flipH="1">
            <a:off x="2090296" y="6292636"/>
            <a:ext cx="9979177" cy="0"/>
          </a:xfrm>
          <a:prstGeom prst="line">
            <a:avLst/>
          </a:prstGeom>
          <a:ln w="76200" cap="flat" cmpd="sng" algn="ctr">
            <a:gradFill flip="none" rotWithShape="1">
              <a:gsLst>
                <a:gs pos="29000">
                  <a:srgbClr val="FFD2A8"/>
                </a:gs>
                <a:gs pos="13000">
                  <a:schemeClr val="tx1">
                    <a:lumMod val="10000"/>
                    <a:lumOff val="90000"/>
                  </a:schemeClr>
                </a:gs>
                <a:gs pos="0">
                  <a:schemeClr val="tx1">
                    <a:lumMod val="50000"/>
                    <a:lumOff val="50000"/>
                  </a:schemeClr>
                </a:gs>
                <a:gs pos="100000">
                  <a:schemeClr val="accent4"/>
                </a:gs>
              </a:gsLst>
              <a:lin ang="10800000" scaled="1"/>
              <a:tileRect/>
            </a:gradFill>
            <a:prstDash val="solid"/>
            <a:miter lim="800000"/>
            <a:headEnd type="triangle" w="med" len="lg"/>
            <a:tailEnd type="none" w="med" len="med"/>
          </a:ln>
          <a:effectLst/>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8B6B138E-98FC-4125-9A1C-2309D4AD71E3}"/>
              </a:ext>
            </a:extLst>
          </p:cNvPr>
          <p:cNvSpPr/>
          <p:nvPr/>
        </p:nvSpPr>
        <p:spPr bwMode="gray">
          <a:xfrm>
            <a:off x="9657791" y="2388855"/>
            <a:ext cx="1841020" cy="1951890"/>
          </a:xfrm>
          <a:prstGeom prst="arc">
            <a:avLst>
              <a:gd name="adj1" fmla="val 16200000"/>
              <a:gd name="adj2" fmla="val 5335890"/>
            </a:avLst>
          </a:prstGeom>
          <a:ln w="76200" cap="rnd"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wrap="square" rtlCol="0" anchor="ctr" anchorCtr="1">
            <a:noAutofit/>
          </a:bodyPr>
          <a:lstStyle/>
          <a:p>
            <a:pPr algn="ctr"/>
            <a:endParaRPr lang="en-US"/>
          </a:p>
        </p:txBody>
      </p:sp>
      <p:sp>
        <p:nvSpPr>
          <p:cNvPr id="8" name="Arc 7">
            <a:extLst>
              <a:ext uri="{FF2B5EF4-FFF2-40B4-BE49-F238E27FC236}">
                <a16:creationId xmlns:a16="http://schemas.microsoft.com/office/drawing/2014/main" id="{A8B1BB9E-581C-4F6D-8BE9-0AEBD6DB2335}"/>
              </a:ext>
            </a:extLst>
          </p:cNvPr>
          <p:cNvSpPr/>
          <p:nvPr/>
        </p:nvSpPr>
        <p:spPr bwMode="gray">
          <a:xfrm flipH="1">
            <a:off x="1175647" y="4341323"/>
            <a:ext cx="1829298" cy="1951311"/>
          </a:xfrm>
          <a:prstGeom prst="arc">
            <a:avLst>
              <a:gd name="adj1" fmla="val 16200000"/>
              <a:gd name="adj2" fmla="val 5335890"/>
            </a:avLst>
          </a:prstGeom>
          <a:ln w="76200" cap="rnd"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74B7D01-9DD0-45EA-B6E2-E4ABC1C67772}"/>
              </a:ext>
            </a:extLst>
          </p:cNvPr>
          <p:cNvSpPr txBox="1"/>
          <p:nvPr/>
        </p:nvSpPr>
        <p:spPr>
          <a:xfrm>
            <a:off x="380575" y="1255588"/>
            <a:ext cx="1584598" cy="576859"/>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2000</a:t>
            </a:r>
          </a:p>
          <a:p>
            <a:pPr marL="0" indent="0" algn="ctr">
              <a:spcBef>
                <a:spcPts val="570"/>
              </a:spcBef>
              <a:buNone/>
            </a:pPr>
            <a:r>
              <a:rPr lang="en-GB" sz="1400" b="1" dirty="0" err="1">
                <a:cs typeface="Arial" panose="020B0604020202020204" pitchFamily="34" charset="0"/>
              </a:rPr>
              <a:t>Avvio</a:t>
            </a:r>
            <a:r>
              <a:rPr lang="en-GB" sz="1400" b="1" dirty="0">
                <a:cs typeface="Arial" panose="020B0604020202020204" pitchFamily="34" charset="0"/>
              </a:rPr>
              <a:t> SEPA</a:t>
            </a:r>
          </a:p>
        </p:txBody>
      </p:sp>
      <p:sp>
        <p:nvSpPr>
          <p:cNvPr id="10" name="TextBox 9">
            <a:extLst>
              <a:ext uri="{FF2B5EF4-FFF2-40B4-BE49-F238E27FC236}">
                <a16:creationId xmlns:a16="http://schemas.microsoft.com/office/drawing/2014/main" id="{60F9A98A-EEF5-4C82-95CE-F65685E21052}"/>
              </a:ext>
            </a:extLst>
          </p:cNvPr>
          <p:cNvSpPr txBox="1"/>
          <p:nvPr/>
        </p:nvSpPr>
        <p:spPr>
          <a:xfrm>
            <a:off x="2854099" y="1201831"/>
            <a:ext cx="1584598" cy="576859"/>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2007/2008</a:t>
            </a:r>
          </a:p>
          <a:p>
            <a:pPr marL="0" indent="0" algn="ctr">
              <a:spcBef>
                <a:spcPts val="570"/>
              </a:spcBef>
              <a:buNone/>
            </a:pPr>
            <a:r>
              <a:rPr lang="en-GB" sz="1400" b="1" dirty="0">
                <a:cs typeface="Arial" panose="020B0604020202020204" pitchFamily="34" charset="0"/>
              </a:rPr>
              <a:t>Go live SCD / SDD</a:t>
            </a:r>
          </a:p>
        </p:txBody>
      </p:sp>
      <p:sp>
        <p:nvSpPr>
          <p:cNvPr id="11" name="TextBox 10">
            <a:extLst>
              <a:ext uri="{FF2B5EF4-FFF2-40B4-BE49-F238E27FC236}">
                <a16:creationId xmlns:a16="http://schemas.microsoft.com/office/drawing/2014/main" id="{E93D9E6F-CD44-4B39-99A6-059DCA578F8B}"/>
              </a:ext>
            </a:extLst>
          </p:cNvPr>
          <p:cNvSpPr txBox="1"/>
          <p:nvPr/>
        </p:nvSpPr>
        <p:spPr>
          <a:xfrm>
            <a:off x="5327622" y="1201831"/>
            <a:ext cx="1584598" cy="576859"/>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2009/2012</a:t>
            </a:r>
          </a:p>
          <a:p>
            <a:pPr marL="0" indent="0" algn="ctr">
              <a:spcBef>
                <a:spcPts val="570"/>
              </a:spcBef>
              <a:buNone/>
            </a:pPr>
            <a:r>
              <a:rPr lang="en-GB" sz="1400" b="1" dirty="0">
                <a:cs typeface="Arial" panose="020B0604020202020204" pitchFamily="34" charset="0"/>
              </a:rPr>
              <a:t>PSD </a:t>
            </a:r>
          </a:p>
        </p:txBody>
      </p:sp>
      <p:sp>
        <p:nvSpPr>
          <p:cNvPr id="12" name="TextBox 11">
            <a:extLst>
              <a:ext uri="{FF2B5EF4-FFF2-40B4-BE49-F238E27FC236}">
                <a16:creationId xmlns:a16="http://schemas.microsoft.com/office/drawing/2014/main" id="{FEC85311-34D5-4E3D-8D15-E9960B76F41B}"/>
              </a:ext>
            </a:extLst>
          </p:cNvPr>
          <p:cNvSpPr txBox="1"/>
          <p:nvPr/>
        </p:nvSpPr>
        <p:spPr>
          <a:xfrm>
            <a:off x="7810113" y="1201831"/>
            <a:ext cx="1584598" cy="792303"/>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2014</a:t>
            </a:r>
          </a:p>
          <a:p>
            <a:pPr marL="0" indent="0" algn="ctr">
              <a:spcBef>
                <a:spcPts val="570"/>
              </a:spcBef>
              <a:buNone/>
            </a:pPr>
            <a:r>
              <a:rPr lang="en-GB" sz="1400" b="1" dirty="0" err="1">
                <a:cs typeface="Arial" panose="020B0604020202020204" pitchFamily="34" charset="0"/>
              </a:rPr>
              <a:t>Dismissione</a:t>
            </a:r>
            <a:r>
              <a:rPr lang="en-GB" sz="1400" b="1" dirty="0">
                <a:cs typeface="Arial" panose="020B0604020202020204" pitchFamily="34" charset="0"/>
              </a:rPr>
              <a:t> </a:t>
            </a:r>
            <a:r>
              <a:rPr lang="en-GB" sz="1400" b="1" dirty="0" err="1">
                <a:cs typeface="Arial" panose="020B0604020202020204" pitchFamily="34" charset="0"/>
              </a:rPr>
              <a:t>schemi</a:t>
            </a:r>
            <a:r>
              <a:rPr lang="en-GB" sz="1400" b="1" dirty="0">
                <a:cs typeface="Arial" panose="020B0604020202020204" pitchFamily="34" charset="0"/>
              </a:rPr>
              <a:t> </a:t>
            </a:r>
            <a:r>
              <a:rPr lang="en-GB" sz="1400" b="1" dirty="0" err="1">
                <a:cs typeface="Arial" panose="020B0604020202020204" pitchFamily="34" charset="0"/>
              </a:rPr>
              <a:t>domestici</a:t>
            </a:r>
            <a:r>
              <a:rPr lang="en-GB" sz="1400" b="1" dirty="0">
                <a:cs typeface="Arial" panose="020B0604020202020204" pitchFamily="34" charset="0"/>
              </a:rPr>
              <a:t>  </a:t>
            </a:r>
          </a:p>
        </p:txBody>
      </p:sp>
      <p:sp>
        <p:nvSpPr>
          <p:cNvPr id="13" name="TextBox 12">
            <a:extLst>
              <a:ext uri="{FF2B5EF4-FFF2-40B4-BE49-F238E27FC236}">
                <a16:creationId xmlns:a16="http://schemas.microsoft.com/office/drawing/2014/main" id="{97D77615-06A1-478D-B2DF-E04FDED2943A}"/>
              </a:ext>
            </a:extLst>
          </p:cNvPr>
          <p:cNvSpPr txBox="1"/>
          <p:nvPr/>
        </p:nvSpPr>
        <p:spPr>
          <a:xfrm>
            <a:off x="1943609" y="3165443"/>
            <a:ext cx="1584598" cy="792303"/>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2023-2025</a:t>
            </a:r>
          </a:p>
          <a:p>
            <a:pPr marL="0" indent="0" algn="ctr">
              <a:spcBef>
                <a:spcPts val="570"/>
              </a:spcBef>
              <a:buNone/>
            </a:pPr>
            <a:r>
              <a:rPr lang="en-GB" sz="1400" b="1" dirty="0">
                <a:cs typeface="Arial" panose="020B0604020202020204" pitchFamily="34" charset="0"/>
              </a:rPr>
              <a:t>CBPR+  cross border XML</a:t>
            </a:r>
          </a:p>
        </p:txBody>
      </p:sp>
      <p:sp>
        <p:nvSpPr>
          <p:cNvPr id="14" name="TextBox 13">
            <a:extLst>
              <a:ext uri="{FF2B5EF4-FFF2-40B4-BE49-F238E27FC236}">
                <a16:creationId xmlns:a16="http://schemas.microsoft.com/office/drawing/2014/main" id="{7656F10C-D58A-4708-A068-0629640798E1}"/>
              </a:ext>
            </a:extLst>
          </p:cNvPr>
          <p:cNvSpPr txBox="1"/>
          <p:nvPr/>
        </p:nvSpPr>
        <p:spPr>
          <a:xfrm>
            <a:off x="4407411" y="3165443"/>
            <a:ext cx="1584598" cy="792303"/>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2021</a:t>
            </a:r>
          </a:p>
          <a:p>
            <a:pPr marL="0" indent="0" algn="ctr">
              <a:spcBef>
                <a:spcPts val="570"/>
              </a:spcBef>
              <a:buNone/>
            </a:pPr>
            <a:r>
              <a:rPr lang="en-GB" sz="1400" b="1" dirty="0">
                <a:cs typeface="Arial" panose="020B0604020202020204" pitchFamily="34" charset="0"/>
              </a:rPr>
              <a:t>TARGET2 consolidation</a:t>
            </a:r>
          </a:p>
        </p:txBody>
      </p:sp>
      <p:sp>
        <p:nvSpPr>
          <p:cNvPr id="15" name="TextBox 14">
            <a:extLst>
              <a:ext uri="{FF2B5EF4-FFF2-40B4-BE49-F238E27FC236}">
                <a16:creationId xmlns:a16="http://schemas.microsoft.com/office/drawing/2014/main" id="{162F3630-4DCC-4398-8AFF-56C93D29E8FF}"/>
              </a:ext>
            </a:extLst>
          </p:cNvPr>
          <p:cNvSpPr txBox="1"/>
          <p:nvPr/>
        </p:nvSpPr>
        <p:spPr>
          <a:xfrm>
            <a:off x="6879577" y="3165443"/>
            <a:ext cx="1584598" cy="792303"/>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2018</a:t>
            </a:r>
          </a:p>
          <a:p>
            <a:pPr marL="0" indent="0" algn="ctr">
              <a:spcBef>
                <a:spcPts val="570"/>
              </a:spcBef>
              <a:buNone/>
            </a:pPr>
            <a:r>
              <a:rPr lang="en-GB" sz="1400" b="1" dirty="0">
                <a:cs typeface="Arial" panose="020B0604020202020204" pitchFamily="34" charset="0"/>
              </a:rPr>
              <a:t>PSD2 – open banking e SCA</a:t>
            </a:r>
          </a:p>
        </p:txBody>
      </p:sp>
      <p:sp>
        <p:nvSpPr>
          <p:cNvPr id="16" name="TextBox 15">
            <a:extLst>
              <a:ext uri="{FF2B5EF4-FFF2-40B4-BE49-F238E27FC236}">
                <a16:creationId xmlns:a16="http://schemas.microsoft.com/office/drawing/2014/main" id="{3AFEF3B3-0D2D-445B-A1F7-E293DE7CBAF2}"/>
              </a:ext>
            </a:extLst>
          </p:cNvPr>
          <p:cNvSpPr txBox="1"/>
          <p:nvPr/>
        </p:nvSpPr>
        <p:spPr>
          <a:xfrm>
            <a:off x="9359347" y="3165443"/>
            <a:ext cx="1584598" cy="792303"/>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2017 / 2018</a:t>
            </a:r>
          </a:p>
          <a:p>
            <a:pPr marL="0" indent="0" algn="ctr">
              <a:spcBef>
                <a:spcPts val="570"/>
              </a:spcBef>
              <a:buNone/>
            </a:pPr>
            <a:r>
              <a:rPr lang="en-GB" sz="1400" b="1" dirty="0" err="1">
                <a:cs typeface="Arial" panose="020B0604020202020204" pitchFamily="34" charset="0"/>
              </a:rPr>
              <a:t>Lancio</a:t>
            </a:r>
            <a:r>
              <a:rPr lang="en-GB" sz="1400" b="1" dirty="0">
                <a:cs typeface="Arial" panose="020B0604020202020204" pitchFamily="34" charset="0"/>
              </a:rPr>
              <a:t> SCT-INST </a:t>
            </a:r>
          </a:p>
          <a:p>
            <a:pPr marL="0" indent="0" algn="ctr">
              <a:spcBef>
                <a:spcPts val="570"/>
              </a:spcBef>
              <a:buNone/>
            </a:pPr>
            <a:r>
              <a:rPr lang="en-GB" sz="1400" b="1" dirty="0">
                <a:cs typeface="Arial" panose="020B0604020202020204" pitchFamily="34" charset="0"/>
              </a:rPr>
              <a:t>RT1 / TIPS</a:t>
            </a:r>
          </a:p>
        </p:txBody>
      </p:sp>
      <p:sp>
        <p:nvSpPr>
          <p:cNvPr id="17" name="TextBox 16">
            <a:extLst>
              <a:ext uri="{FF2B5EF4-FFF2-40B4-BE49-F238E27FC236}">
                <a16:creationId xmlns:a16="http://schemas.microsoft.com/office/drawing/2014/main" id="{B8B48132-2601-499C-BCFB-78CA1F461498}"/>
              </a:ext>
            </a:extLst>
          </p:cNvPr>
          <p:cNvSpPr txBox="1"/>
          <p:nvPr/>
        </p:nvSpPr>
        <p:spPr>
          <a:xfrm>
            <a:off x="1943609" y="5132756"/>
            <a:ext cx="1584598" cy="792303"/>
          </a:xfrm>
          <a:prstGeom prst="rect">
            <a:avLst/>
          </a:prstGeom>
          <a:noFill/>
          <a:effectLst/>
        </p:spPr>
        <p:txBody>
          <a:bodyPr wrap="square" lIns="0" tIns="0" rIns="0" bIns="0" rtlCol="0" anchor="ctr" anchorCtr="1">
            <a:noAutofit/>
          </a:bodyPr>
          <a:lstStyle/>
          <a:p>
            <a:pPr marL="0" indent="0" algn="ctr">
              <a:spcBef>
                <a:spcPts val="285"/>
              </a:spcBef>
              <a:buNone/>
            </a:pPr>
            <a:r>
              <a:rPr lang="en-GB" sz="1400" b="1" dirty="0">
                <a:cs typeface="Arial" panose="020B0604020202020204" pitchFamily="34" charset="0"/>
              </a:rPr>
              <a:t>2025</a:t>
            </a:r>
          </a:p>
          <a:p>
            <a:pPr marL="0" indent="0" algn="ctr">
              <a:spcBef>
                <a:spcPts val="570"/>
              </a:spcBef>
              <a:buNone/>
            </a:pPr>
            <a:r>
              <a:rPr lang="en-GB" sz="1400" b="1" dirty="0" err="1">
                <a:cs typeface="Arial" panose="020B0604020202020204" pitchFamily="34" charset="0"/>
              </a:rPr>
              <a:t>Regolamento</a:t>
            </a:r>
            <a:r>
              <a:rPr lang="en-GB" sz="1400" b="1" dirty="0">
                <a:cs typeface="Arial" panose="020B0604020202020204" pitchFamily="34" charset="0"/>
              </a:rPr>
              <a:t> UE 886</a:t>
            </a:r>
          </a:p>
          <a:p>
            <a:pPr marL="0" indent="0" algn="ctr">
              <a:spcBef>
                <a:spcPts val="570"/>
              </a:spcBef>
              <a:buNone/>
            </a:pPr>
            <a:r>
              <a:rPr lang="en-GB" sz="1400" b="1" dirty="0">
                <a:cs typeface="Arial" panose="020B0604020202020204" pitchFamily="34" charset="0"/>
              </a:rPr>
              <a:t>CBPR+</a:t>
            </a:r>
          </a:p>
        </p:txBody>
      </p:sp>
      <p:grpSp>
        <p:nvGrpSpPr>
          <p:cNvPr id="21" name="Group 20">
            <a:extLst>
              <a:ext uri="{FF2B5EF4-FFF2-40B4-BE49-F238E27FC236}">
                <a16:creationId xmlns:a16="http://schemas.microsoft.com/office/drawing/2014/main" id="{822F1276-2F7D-4126-B7D2-0BCDAC7E4A65}"/>
              </a:ext>
            </a:extLst>
          </p:cNvPr>
          <p:cNvGrpSpPr/>
          <p:nvPr/>
        </p:nvGrpSpPr>
        <p:grpSpPr>
          <a:xfrm>
            <a:off x="1095970" y="2023404"/>
            <a:ext cx="7574385" cy="442355"/>
            <a:chOff x="875256" y="2096974"/>
            <a:chExt cx="7574385" cy="442355"/>
          </a:xfrm>
          <a:solidFill>
            <a:schemeClr val="accent2">
              <a:lumMod val="40000"/>
              <a:lumOff val="60000"/>
            </a:schemeClr>
          </a:solidFill>
        </p:grpSpPr>
        <p:grpSp>
          <p:nvGrpSpPr>
            <p:cNvPr id="22" name="Group 21">
              <a:extLst>
                <a:ext uri="{FF2B5EF4-FFF2-40B4-BE49-F238E27FC236}">
                  <a16:creationId xmlns:a16="http://schemas.microsoft.com/office/drawing/2014/main" id="{E0A31EA0-884D-4167-80C2-5263AD0D1260}"/>
                </a:ext>
              </a:extLst>
            </p:cNvPr>
            <p:cNvGrpSpPr/>
            <p:nvPr/>
          </p:nvGrpSpPr>
          <p:grpSpPr>
            <a:xfrm>
              <a:off x="875256" y="2096974"/>
              <a:ext cx="153809" cy="442355"/>
              <a:chOff x="875256" y="2096974"/>
              <a:chExt cx="153809" cy="442355"/>
            </a:xfrm>
            <a:grpFill/>
          </p:grpSpPr>
          <p:sp>
            <p:nvSpPr>
              <p:cNvPr id="32" name="Oval 31">
                <a:extLst>
                  <a:ext uri="{FF2B5EF4-FFF2-40B4-BE49-F238E27FC236}">
                    <a16:creationId xmlns:a16="http://schemas.microsoft.com/office/drawing/2014/main" id="{30C263E1-2444-44F3-BD31-866A92B1924E}"/>
                  </a:ext>
                </a:extLst>
              </p:cNvPr>
              <p:cNvSpPr>
                <a:spLocks noChangeAspect="1"/>
              </p:cNvSpPr>
              <p:nvPr/>
            </p:nvSpPr>
            <p:spPr>
              <a:xfrm rot="5400000">
                <a:off x="875256" y="2385520"/>
                <a:ext cx="153809" cy="153809"/>
              </a:xfrm>
              <a:prstGeom prst="ellipse">
                <a:avLst/>
              </a:prstGeom>
              <a:grp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a:solidFill>
                    <a:srgbClr val="FFFFFF"/>
                  </a:solidFill>
                </a:endParaRPr>
              </a:p>
            </p:txBody>
          </p:sp>
          <p:cxnSp>
            <p:nvCxnSpPr>
              <p:cNvPr id="33" name="Straight Connector 32">
                <a:extLst>
                  <a:ext uri="{FF2B5EF4-FFF2-40B4-BE49-F238E27FC236}">
                    <a16:creationId xmlns:a16="http://schemas.microsoft.com/office/drawing/2014/main" id="{713DF61F-AE0D-4C8A-AED0-B1737A37EBFA}"/>
                  </a:ext>
                </a:extLst>
              </p:cNvPr>
              <p:cNvCxnSpPr/>
              <p:nvPr/>
            </p:nvCxnSpPr>
            <p:spPr>
              <a:xfrm rot="10800000" flipV="1">
                <a:off x="952160" y="2096974"/>
                <a:ext cx="0" cy="230936"/>
              </a:xfrm>
              <a:prstGeom prst="line">
                <a:avLst/>
              </a:prstGeom>
              <a:grpFill/>
              <a:ln w="9525" cap="flat" cmpd="sng" algn="ctr">
                <a:solidFill>
                  <a:schemeClr val="accent3"/>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033995A-EDDA-45F8-93AF-9BC2801C5D09}"/>
                </a:ext>
              </a:extLst>
            </p:cNvPr>
            <p:cNvGrpSpPr/>
            <p:nvPr/>
          </p:nvGrpSpPr>
          <p:grpSpPr>
            <a:xfrm>
              <a:off x="3348781" y="2096974"/>
              <a:ext cx="153809" cy="442355"/>
              <a:chOff x="3348781" y="2096974"/>
              <a:chExt cx="153809" cy="442355"/>
            </a:xfrm>
            <a:grpFill/>
          </p:grpSpPr>
          <p:sp>
            <p:nvSpPr>
              <p:cNvPr id="30" name="Oval 29">
                <a:extLst>
                  <a:ext uri="{FF2B5EF4-FFF2-40B4-BE49-F238E27FC236}">
                    <a16:creationId xmlns:a16="http://schemas.microsoft.com/office/drawing/2014/main" id="{7D5CE4A5-8353-4C27-AEF6-8D9E1846BF86}"/>
                  </a:ext>
                </a:extLst>
              </p:cNvPr>
              <p:cNvSpPr>
                <a:spLocks noChangeAspect="1"/>
              </p:cNvSpPr>
              <p:nvPr/>
            </p:nvSpPr>
            <p:spPr>
              <a:xfrm rot="5400000">
                <a:off x="3348781" y="2385520"/>
                <a:ext cx="153809" cy="153809"/>
              </a:xfrm>
              <a:prstGeom prst="ellipse">
                <a:avLst/>
              </a:prstGeom>
              <a:grp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a:solidFill>
                    <a:srgbClr val="FFFFFF"/>
                  </a:solidFill>
                </a:endParaRPr>
              </a:p>
            </p:txBody>
          </p:sp>
          <p:cxnSp>
            <p:nvCxnSpPr>
              <p:cNvPr id="31" name="Straight Connector 30">
                <a:extLst>
                  <a:ext uri="{FF2B5EF4-FFF2-40B4-BE49-F238E27FC236}">
                    <a16:creationId xmlns:a16="http://schemas.microsoft.com/office/drawing/2014/main" id="{66294B6A-6F16-46D7-AFC1-3C33C42DC4B8}"/>
                  </a:ext>
                </a:extLst>
              </p:cNvPr>
              <p:cNvCxnSpPr/>
              <p:nvPr/>
            </p:nvCxnSpPr>
            <p:spPr>
              <a:xfrm rot="10800000" flipV="1">
                <a:off x="3425685" y="2096974"/>
                <a:ext cx="0" cy="230936"/>
              </a:xfrm>
              <a:prstGeom prst="line">
                <a:avLst/>
              </a:prstGeom>
              <a:grpFill/>
              <a:ln w="9525" cap="flat" cmpd="sng" algn="ctr">
                <a:solidFill>
                  <a:schemeClr val="accent3"/>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D45AD9C-66C1-4182-8AEB-9BD1370EEE30}"/>
                </a:ext>
              </a:extLst>
            </p:cNvPr>
            <p:cNvGrpSpPr/>
            <p:nvPr/>
          </p:nvGrpSpPr>
          <p:grpSpPr>
            <a:xfrm>
              <a:off x="5822306" y="2096974"/>
              <a:ext cx="153809" cy="442355"/>
              <a:chOff x="5822306" y="2096974"/>
              <a:chExt cx="153809" cy="442355"/>
            </a:xfrm>
            <a:grpFill/>
          </p:grpSpPr>
          <p:sp>
            <p:nvSpPr>
              <p:cNvPr id="28" name="Oval 27">
                <a:extLst>
                  <a:ext uri="{FF2B5EF4-FFF2-40B4-BE49-F238E27FC236}">
                    <a16:creationId xmlns:a16="http://schemas.microsoft.com/office/drawing/2014/main" id="{C1DBFE37-176D-4AB1-92AA-6C83A13B53D4}"/>
                  </a:ext>
                </a:extLst>
              </p:cNvPr>
              <p:cNvSpPr>
                <a:spLocks noChangeAspect="1"/>
              </p:cNvSpPr>
              <p:nvPr/>
            </p:nvSpPr>
            <p:spPr>
              <a:xfrm rot="5400000">
                <a:off x="5822306" y="2385520"/>
                <a:ext cx="153809" cy="153809"/>
              </a:xfrm>
              <a:prstGeom prst="ellipse">
                <a:avLst/>
              </a:prstGeom>
              <a:grp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a:solidFill>
                    <a:srgbClr val="FFFFFF"/>
                  </a:solidFill>
                </a:endParaRPr>
              </a:p>
            </p:txBody>
          </p:sp>
          <p:cxnSp>
            <p:nvCxnSpPr>
              <p:cNvPr id="29" name="Straight Connector 28">
                <a:extLst>
                  <a:ext uri="{FF2B5EF4-FFF2-40B4-BE49-F238E27FC236}">
                    <a16:creationId xmlns:a16="http://schemas.microsoft.com/office/drawing/2014/main" id="{F4966A50-5556-4233-B36B-18784AC70AE1}"/>
                  </a:ext>
                </a:extLst>
              </p:cNvPr>
              <p:cNvCxnSpPr/>
              <p:nvPr/>
            </p:nvCxnSpPr>
            <p:spPr>
              <a:xfrm rot="10800000" flipV="1">
                <a:off x="5899210" y="2096974"/>
                <a:ext cx="0" cy="230936"/>
              </a:xfrm>
              <a:prstGeom prst="line">
                <a:avLst/>
              </a:prstGeom>
              <a:grpFill/>
              <a:ln w="9525" cap="flat" cmpd="sng" algn="ctr">
                <a:solidFill>
                  <a:schemeClr val="accent3"/>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185BDB5-98B8-48F7-8836-45CCA3C5E58F}"/>
                </a:ext>
              </a:extLst>
            </p:cNvPr>
            <p:cNvGrpSpPr/>
            <p:nvPr/>
          </p:nvGrpSpPr>
          <p:grpSpPr>
            <a:xfrm>
              <a:off x="8295832" y="2096974"/>
              <a:ext cx="153809" cy="442355"/>
              <a:chOff x="8295832" y="2096974"/>
              <a:chExt cx="153809" cy="442355"/>
            </a:xfrm>
            <a:grpFill/>
          </p:grpSpPr>
          <p:sp>
            <p:nvSpPr>
              <p:cNvPr id="26" name="Oval 25">
                <a:extLst>
                  <a:ext uri="{FF2B5EF4-FFF2-40B4-BE49-F238E27FC236}">
                    <a16:creationId xmlns:a16="http://schemas.microsoft.com/office/drawing/2014/main" id="{B748FD89-A85C-493C-88AC-7C564BF86924}"/>
                  </a:ext>
                </a:extLst>
              </p:cNvPr>
              <p:cNvSpPr>
                <a:spLocks noChangeAspect="1"/>
              </p:cNvSpPr>
              <p:nvPr/>
            </p:nvSpPr>
            <p:spPr>
              <a:xfrm rot="5400000">
                <a:off x="8295832" y="2385520"/>
                <a:ext cx="153809" cy="153809"/>
              </a:xfrm>
              <a:prstGeom prst="ellipse">
                <a:avLst/>
              </a:prstGeom>
              <a:grp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a:solidFill>
                    <a:srgbClr val="FFFFFF"/>
                  </a:solidFill>
                </a:endParaRPr>
              </a:p>
            </p:txBody>
          </p:sp>
          <p:cxnSp>
            <p:nvCxnSpPr>
              <p:cNvPr id="27" name="Straight Connector 26">
                <a:extLst>
                  <a:ext uri="{FF2B5EF4-FFF2-40B4-BE49-F238E27FC236}">
                    <a16:creationId xmlns:a16="http://schemas.microsoft.com/office/drawing/2014/main" id="{CFC9FE6E-64E2-42DC-A814-B573A8ED92D3}"/>
                  </a:ext>
                </a:extLst>
              </p:cNvPr>
              <p:cNvCxnSpPr/>
              <p:nvPr/>
            </p:nvCxnSpPr>
            <p:spPr>
              <a:xfrm rot="10800000" flipV="1">
                <a:off x="8372736" y="2096974"/>
                <a:ext cx="0" cy="230936"/>
              </a:xfrm>
              <a:prstGeom prst="line">
                <a:avLst/>
              </a:prstGeom>
              <a:grpFill/>
              <a:ln w="9525" cap="flat" cmpd="sng" algn="ctr">
                <a:solidFill>
                  <a:schemeClr val="accent3"/>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EEEA8CE6-DE59-43F7-ADBD-C4D0A1F06B4C}"/>
              </a:ext>
            </a:extLst>
          </p:cNvPr>
          <p:cNvGrpSpPr/>
          <p:nvPr/>
        </p:nvGrpSpPr>
        <p:grpSpPr>
          <a:xfrm>
            <a:off x="2648981" y="3987016"/>
            <a:ext cx="7574385" cy="442355"/>
            <a:chOff x="2428267" y="4060586"/>
            <a:chExt cx="7574385" cy="442355"/>
          </a:xfrm>
          <a:solidFill>
            <a:schemeClr val="accent2">
              <a:lumMod val="40000"/>
              <a:lumOff val="60000"/>
            </a:schemeClr>
          </a:solidFill>
        </p:grpSpPr>
        <p:grpSp>
          <p:nvGrpSpPr>
            <p:cNvPr id="35" name="Group 34">
              <a:extLst>
                <a:ext uri="{FF2B5EF4-FFF2-40B4-BE49-F238E27FC236}">
                  <a16:creationId xmlns:a16="http://schemas.microsoft.com/office/drawing/2014/main" id="{B820868E-2A8E-4A3E-8C3D-5DADB1334132}"/>
                </a:ext>
              </a:extLst>
            </p:cNvPr>
            <p:cNvGrpSpPr/>
            <p:nvPr/>
          </p:nvGrpSpPr>
          <p:grpSpPr>
            <a:xfrm>
              <a:off x="2428267" y="4060586"/>
              <a:ext cx="153809" cy="442355"/>
              <a:chOff x="2428267" y="4060586"/>
              <a:chExt cx="153809" cy="442355"/>
            </a:xfrm>
            <a:grpFill/>
          </p:grpSpPr>
          <p:sp>
            <p:nvSpPr>
              <p:cNvPr id="45" name="Oval 44">
                <a:extLst>
                  <a:ext uri="{FF2B5EF4-FFF2-40B4-BE49-F238E27FC236}">
                    <a16:creationId xmlns:a16="http://schemas.microsoft.com/office/drawing/2014/main" id="{7FAC8C67-57D9-40B0-B5B2-6283BF07D46D}"/>
                  </a:ext>
                </a:extLst>
              </p:cNvPr>
              <p:cNvSpPr>
                <a:spLocks noChangeAspect="1"/>
              </p:cNvSpPr>
              <p:nvPr/>
            </p:nvSpPr>
            <p:spPr>
              <a:xfrm rot="5400000">
                <a:off x="2428267" y="4349132"/>
                <a:ext cx="153809" cy="153809"/>
              </a:xfrm>
              <a:prstGeom prst="ellipse">
                <a:avLst/>
              </a:prstGeom>
              <a:grpFill/>
              <a:ln w="19050" cap="flat" cmpd="sng" algn="ctr">
                <a:solidFill>
                  <a:schemeClr val="accent2">
                    <a:lumMod val="40000"/>
                    <a:lumOff val="6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dirty="0">
                  <a:solidFill>
                    <a:srgbClr val="FFFFFF"/>
                  </a:solidFill>
                </a:endParaRPr>
              </a:p>
            </p:txBody>
          </p:sp>
          <p:cxnSp>
            <p:nvCxnSpPr>
              <p:cNvPr id="46" name="Straight Connector 45">
                <a:extLst>
                  <a:ext uri="{FF2B5EF4-FFF2-40B4-BE49-F238E27FC236}">
                    <a16:creationId xmlns:a16="http://schemas.microsoft.com/office/drawing/2014/main" id="{3EB3F8B2-6535-4DB6-8C23-20DE3928BB27}"/>
                  </a:ext>
                </a:extLst>
              </p:cNvPr>
              <p:cNvCxnSpPr/>
              <p:nvPr/>
            </p:nvCxnSpPr>
            <p:spPr>
              <a:xfrm rot="10800000" flipV="1">
                <a:off x="2505171" y="4060586"/>
                <a:ext cx="0" cy="230936"/>
              </a:xfrm>
              <a:prstGeom prst="line">
                <a:avLst/>
              </a:prstGeom>
              <a:grpFill/>
              <a:ln w="9525" cap="flat" cmpd="sng" algn="ctr">
                <a:solidFill>
                  <a:schemeClr val="accent2">
                    <a:lumMod val="40000"/>
                    <a:lumOff val="6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CEC0524-B4A4-44FD-B1AD-BABBB96BD6B3}"/>
                </a:ext>
              </a:extLst>
            </p:cNvPr>
            <p:cNvGrpSpPr/>
            <p:nvPr/>
          </p:nvGrpSpPr>
          <p:grpSpPr>
            <a:xfrm>
              <a:off x="4901792" y="4060586"/>
              <a:ext cx="153809" cy="442355"/>
              <a:chOff x="4901792" y="4060586"/>
              <a:chExt cx="153809" cy="442355"/>
            </a:xfrm>
            <a:grpFill/>
          </p:grpSpPr>
          <p:sp>
            <p:nvSpPr>
              <p:cNvPr id="43" name="Oval 42">
                <a:extLst>
                  <a:ext uri="{FF2B5EF4-FFF2-40B4-BE49-F238E27FC236}">
                    <a16:creationId xmlns:a16="http://schemas.microsoft.com/office/drawing/2014/main" id="{77F7ED2A-C537-479B-850C-5A21C7B40D71}"/>
                  </a:ext>
                </a:extLst>
              </p:cNvPr>
              <p:cNvSpPr>
                <a:spLocks noChangeAspect="1"/>
              </p:cNvSpPr>
              <p:nvPr/>
            </p:nvSpPr>
            <p:spPr>
              <a:xfrm rot="5400000">
                <a:off x="4901792" y="4349132"/>
                <a:ext cx="153809" cy="153809"/>
              </a:xfrm>
              <a:prstGeom prst="ellipse">
                <a:avLst/>
              </a:prstGeom>
              <a:grpFill/>
              <a:ln w="19050" cap="flat" cmpd="sng" algn="ctr">
                <a:solidFill>
                  <a:schemeClr val="accent2">
                    <a:lumMod val="40000"/>
                    <a:lumOff val="6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dirty="0">
                  <a:solidFill>
                    <a:srgbClr val="FFFFFF"/>
                  </a:solidFill>
                </a:endParaRPr>
              </a:p>
            </p:txBody>
          </p:sp>
          <p:cxnSp>
            <p:nvCxnSpPr>
              <p:cNvPr id="44" name="Straight Connector 43">
                <a:extLst>
                  <a:ext uri="{FF2B5EF4-FFF2-40B4-BE49-F238E27FC236}">
                    <a16:creationId xmlns:a16="http://schemas.microsoft.com/office/drawing/2014/main" id="{E112D4BD-027D-4785-89C8-84071D70B976}"/>
                  </a:ext>
                </a:extLst>
              </p:cNvPr>
              <p:cNvCxnSpPr/>
              <p:nvPr/>
            </p:nvCxnSpPr>
            <p:spPr>
              <a:xfrm rot="10800000" flipV="1">
                <a:off x="4978696" y="4060586"/>
                <a:ext cx="0" cy="230936"/>
              </a:xfrm>
              <a:prstGeom prst="line">
                <a:avLst/>
              </a:prstGeom>
              <a:grpFill/>
              <a:ln w="9525" cap="flat" cmpd="sng" algn="ctr">
                <a:solidFill>
                  <a:schemeClr val="accent2">
                    <a:lumMod val="40000"/>
                    <a:lumOff val="6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916F53FD-8C39-4820-9A2F-2D05EDF77DF3}"/>
                </a:ext>
              </a:extLst>
            </p:cNvPr>
            <p:cNvGrpSpPr/>
            <p:nvPr/>
          </p:nvGrpSpPr>
          <p:grpSpPr>
            <a:xfrm>
              <a:off x="7375317" y="4060586"/>
              <a:ext cx="153809" cy="442355"/>
              <a:chOff x="7375317" y="4060586"/>
              <a:chExt cx="153809" cy="442355"/>
            </a:xfrm>
            <a:grpFill/>
          </p:grpSpPr>
          <p:sp>
            <p:nvSpPr>
              <p:cNvPr id="41" name="Oval 40">
                <a:extLst>
                  <a:ext uri="{FF2B5EF4-FFF2-40B4-BE49-F238E27FC236}">
                    <a16:creationId xmlns:a16="http://schemas.microsoft.com/office/drawing/2014/main" id="{21D07E50-422A-4A49-ACAB-E1876651D41E}"/>
                  </a:ext>
                </a:extLst>
              </p:cNvPr>
              <p:cNvSpPr>
                <a:spLocks noChangeAspect="1"/>
              </p:cNvSpPr>
              <p:nvPr/>
            </p:nvSpPr>
            <p:spPr>
              <a:xfrm rot="5400000">
                <a:off x="7375317" y="4349132"/>
                <a:ext cx="153809" cy="153809"/>
              </a:xfrm>
              <a:prstGeom prst="ellipse">
                <a:avLst/>
              </a:prstGeom>
              <a:grpFill/>
              <a:ln w="19050" cap="flat" cmpd="sng" algn="ctr">
                <a:solidFill>
                  <a:schemeClr val="accent2">
                    <a:lumMod val="40000"/>
                    <a:lumOff val="6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a:solidFill>
                    <a:srgbClr val="FFFFFF"/>
                  </a:solidFill>
                </a:endParaRPr>
              </a:p>
            </p:txBody>
          </p:sp>
          <p:cxnSp>
            <p:nvCxnSpPr>
              <p:cNvPr id="42" name="Straight Connector 41">
                <a:extLst>
                  <a:ext uri="{FF2B5EF4-FFF2-40B4-BE49-F238E27FC236}">
                    <a16:creationId xmlns:a16="http://schemas.microsoft.com/office/drawing/2014/main" id="{982DD392-68A9-40AB-8FA1-80FB0DC67A96}"/>
                  </a:ext>
                </a:extLst>
              </p:cNvPr>
              <p:cNvCxnSpPr/>
              <p:nvPr/>
            </p:nvCxnSpPr>
            <p:spPr>
              <a:xfrm rot="10800000" flipV="1">
                <a:off x="7452221" y="4060586"/>
                <a:ext cx="0" cy="230936"/>
              </a:xfrm>
              <a:prstGeom prst="line">
                <a:avLst/>
              </a:prstGeom>
              <a:grpFill/>
              <a:ln w="9525" cap="flat" cmpd="sng" algn="ctr">
                <a:solidFill>
                  <a:schemeClr val="accent2">
                    <a:lumMod val="40000"/>
                    <a:lumOff val="6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146BC61-0A53-42DA-8D44-6B2FFCB79E67}"/>
                </a:ext>
              </a:extLst>
            </p:cNvPr>
            <p:cNvGrpSpPr/>
            <p:nvPr/>
          </p:nvGrpSpPr>
          <p:grpSpPr>
            <a:xfrm>
              <a:off x="9848843" y="4060586"/>
              <a:ext cx="153809" cy="442355"/>
              <a:chOff x="9848843" y="4060586"/>
              <a:chExt cx="153809" cy="442355"/>
            </a:xfrm>
            <a:grpFill/>
          </p:grpSpPr>
          <p:sp>
            <p:nvSpPr>
              <p:cNvPr id="39" name="Oval 38">
                <a:extLst>
                  <a:ext uri="{FF2B5EF4-FFF2-40B4-BE49-F238E27FC236}">
                    <a16:creationId xmlns:a16="http://schemas.microsoft.com/office/drawing/2014/main" id="{99941A0F-FADC-4523-AFDF-7992C1D18C49}"/>
                  </a:ext>
                </a:extLst>
              </p:cNvPr>
              <p:cNvSpPr>
                <a:spLocks noChangeAspect="1"/>
              </p:cNvSpPr>
              <p:nvPr/>
            </p:nvSpPr>
            <p:spPr>
              <a:xfrm rot="5400000">
                <a:off x="9848843" y="4349132"/>
                <a:ext cx="153809" cy="153809"/>
              </a:xfrm>
              <a:prstGeom prst="ellipse">
                <a:avLst/>
              </a:prstGeom>
              <a:grpFill/>
              <a:ln w="19050" cap="flat" cmpd="sng" algn="ctr">
                <a:solidFill>
                  <a:schemeClr val="accent2">
                    <a:lumMod val="40000"/>
                    <a:lumOff val="6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4180" tIns="34180" rIns="34180" bIns="34180" rtlCol="0" anchor="ctr" anchorCtr="1">
                <a:noAutofit/>
              </a:bodyPr>
              <a:lstStyle/>
              <a:p>
                <a:pPr algn="ctr"/>
                <a:endParaRPr lang="en-GB" sz="1709">
                  <a:solidFill>
                    <a:srgbClr val="FFFFFF"/>
                  </a:solidFill>
                </a:endParaRPr>
              </a:p>
            </p:txBody>
          </p:sp>
          <p:cxnSp>
            <p:nvCxnSpPr>
              <p:cNvPr id="40" name="Straight Connector 39">
                <a:extLst>
                  <a:ext uri="{FF2B5EF4-FFF2-40B4-BE49-F238E27FC236}">
                    <a16:creationId xmlns:a16="http://schemas.microsoft.com/office/drawing/2014/main" id="{6FABE3BA-1604-457E-990E-878D9F258C4F}"/>
                  </a:ext>
                </a:extLst>
              </p:cNvPr>
              <p:cNvCxnSpPr/>
              <p:nvPr/>
            </p:nvCxnSpPr>
            <p:spPr>
              <a:xfrm rot="10800000" flipV="1">
                <a:off x="9925747" y="4060586"/>
                <a:ext cx="0" cy="230936"/>
              </a:xfrm>
              <a:prstGeom prst="line">
                <a:avLst/>
              </a:prstGeom>
              <a:grpFill/>
              <a:ln w="9525" cap="flat" cmpd="sng" algn="ctr">
                <a:solidFill>
                  <a:schemeClr val="accent2">
                    <a:lumMod val="40000"/>
                    <a:lumOff val="6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CFFAFA2E-FF7A-4392-A66C-AB53DC82BD72}"/>
              </a:ext>
            </a:extLst>
          </p:cNvPr>
          <p:cNvGrpSpPr/>
          <p:nvPr/>
        </p:nvGrpSpPr>
        <p:grpSpPr>
          <a:xfrm>
            <a:off x="2648981" y="5932052"/>
            <a:ext cx="7574385" cy="442355"/>
            <a:chOff x="2428267" y="6005622"/>
            <a:chExt cx="7574385" cy="442355"/>
          </a:xfrm>
          <a:solidFill>
            <a:schemeClr val="accent2">
              <a:lumMod val="40000"/>
              <a:lumOff val="60000"/>
            </a:schemeClr>
          </a:solidFill>
        </p:grpSpPr>
        <p:grpSp>
          <p:nvGrpSpPr>
            <p:cNvPr id="48" name="Group 47">
              <a:extLst>
                <a:ext uri="{FF2B5EF4-FFF2-40B4-BE49-F238E27FC236}">
                  <a16:creationId xmlns:a16="http://schemas.microsoft.com/office/drawing/2014/main" id="{C1CF9E08-B2EF-4190-9A13-9103E1CA8090}"/>
                </a:ext>
              </a:extLst>
            </p:cNvPr>
            <p:cNvGrpSpPr/>
            <p:nvPr/>
          </p:nvGrpSpPr>
          <p:grpSpPr>
            <a:xfrm>
              <a:off x="2428267" y="6005622"/>
              <a:ext cx="153809" cy="442355"/>
              <a:chOff x="2428267" y="6005622"/>
              <a:chExt cx="153809" cy="442355"/>
            </a:xfrm>
            <a:grpFill/>
          </p:grpSpPr>
          <p:sp>
            <p:nvSpPr>
              <p:cNvPr id="58" name="Oval 57">
                <a:extLst>
                  <a:ext uri="{FF2B5EF4-FFF2-40B4-BE49-F238E27FC236}">
                    <a16:creationId xmlns:a16="http://schemas.microsoft.com/office/drawing/2014/main" id="{059631F6-BC33-4F7B-B2FE-A95F44E07CBA}"/>
                  </a:ext>
                </a:extLst>
              </p:cNvPr>
              <p:cNvSpPr>
                <a:spLocks noChangeAspect="1"/>
              </p:cNvSpPr>
              <p:nvPr/>
            </p:nvSpPr>
            <p:spPr>
              <a:xfrm rot="5400000">
                <a:off x="2428267" y="6294168"/>
                <a:ext cx="153809" cy="153809"/>
              </a:xfrm>
              <a:prstGeom prst="ellipse">
                <a:avLst/>
              </a:prstGeom>
              <a:grpFill/>
              <a:ln w="19050" cap="flat" cmpd="sng" algn="ctr">
                <a:solidFill>
                  <a:schemeClr val="accent2">
                    <a:lumMod val="20000"/>
                    <a:lumOff val="8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GB" sz="1709">
                  <a:solidFill>
                    <a:srgbClr val="FFFFFF"/>
                  </a:solidFill>
                </a:endParaRPr>
              </a:p>
            </p:txBody>
          </p:sp>
          <p:cxnSp>
            <p:nvCxnSpPr>
              <p:cNvPr id="59" name="Straight Connector 58">
                <a:extLst>
                  <a:ext uri="{FF2B5EF4-FFF2-40B4-BE49-F238E27FC236}">
                    <a16:creationId xmlns:a16="http://schemas.microsoft.com/office/drawing/2014/main" id="{DD9F00F1-9DB7-4082-B6C1-1DCAE5D98C60}"/>
                  </a:ext>
                </a:extLst>
              </p:cNvPr>
              <p:cNvCxnSpPr/>
              <p:nvPr/>
            </p:nvCxnSpPr>
            <p:spPr>
              <a:xfrm rot="10800000" flipV="1">
                <a:off x="2505171" y="6005622"/>
                <a:ext cx="0" cy="230936"/>
              </a:xfrm>
              <a:prstGeom prst="line">
                <a:avLst/>
              </a:prstGeom>
              <a:grpFill/>
              <a:ln w="9525" cap="flat" cmpd="sng" algn="ctr">
                <a:solidFill>
                  <a:schemeClr val="accent2">
                    <a:lumMod val="20000"/>
                    <a:lumOff val="8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99BBFE8-2371-41A3-9CF1-BBBC7D126C94}"/>
                </a:ext>
              </a:extLst>
            </p:cNvPr>
            <p:cNvGrpSpPr/>
            <p:nvPr/>
          </p:nvGrpSpPr>
          <p:grpSpPr>
            <a:xfrm>
              <a:off x="4901792" y="6005622"/>
              <a:ext cx="153809" cy="442355"/>
              <a:chOff x="4901792" y="6005622"/>
              <a:chExt cx="153809" cy="442355"/>
            </a:xfrm>
            <a:grpFill/>
          </p:grpSpPr>
          <p:sp>
            <p:nvSpPr>
              <p:cNvPr id="56" name="Oval 55">
                <a:extLst>
                  <a:ext uri="{FF2B5EF4-FFF2-40B4-BE49-F238E27FC236}">
                    <a16:creationId xmlns:a16="http://schemas.microsoft.com/office/drawing/2014/main" id="{34831A9C-19C9-43AC-ACF4-74FA95FFEE06}"/>
                  </a:ext>
                </a:extLst>
              </p:cNvPr>
              <p:cNvSpPr>
                <a:spLocks noChangeAspect="1"/>
              </p:cNvSpPr>
              <p:nvPr/>
            </p:nvSpPr>
            <p:spPr>
              <a:xfrm rot="5400000">
                <a:off x="4901792" y="6294168"/>
                <a:ext cx="153809" cy="153809"/>
              </a:xfrm>
              <a:prstGeom prst="ellipse">
                <a:avLst/>
              </a:prstGeom>
              <a:grpFill/>
              <a:ln w="19050" cap="flat" cmpd="sng" algn="ctr">
                <a:solidFill>
                  <a:schemeClr val="accent2">
                    <a:lumMod val="20000"/>
                    <a:lumOff val="8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GB" sz="1709">
                  <a:solidFill>
                    <a:srgbClr val="FFFFFF"/>
                  </a:solidFill>
                </a:endParaRPr>
              </a:p>
            </p:txBody>
          </p:sp>
          <p:cxnSp>
            <p:nvCxnSpPr>
              <p:cNvPr id="57" name="Straight Connector 56">
                <a:extLst>
                  <a:ext uri="{FF2B5EF4-FFF2-40B4-BE49-F238E27FC236}">
                    <a16:creationId xmlns:a16="http://schemas.microsoft.com/office/drawing/2014/main" id="{04E8DEB8-7C7F-478A-A963-51EE7B5C8858}"/>
                  </a:ext>
                </a:extLst>
              </p:cNvPr>
              <p:cNvCxnSpPr/>
              <p:nvPr/>
            </p:nvCxnSpPr>
            <p:spPr>
              <a:xfrm rot="10800000" flipV="1">
                <a:off x="4978696" y="6005622"/>
                <a:ext cx="0" cy="230936"/>
              </a:xfrm>
              <a:prstGeom prst="line">
                <a:avLst/>
              </a:prstGeom>
              <a:grpFill/>
              <a:ln w="9525" cap="flat" cmpd="sng" algn="ctr">
                <a:solidFill>
                  <a:schemeClr val="accent2">
                    <a:lumMod val="20000"/>
                    <a:lumOff val="8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408D495-ECB7-4905-93CF-5A035BE804BE}"/>
                </a:ext>
              </a:extLst>
            </p:cNvPr>
            <p:cNvGrpSpPr/>
            <p:nvPr/>
          </p:nvGrpSpPr>
          <p:grpSpPr>
            <a:xfrm>
              <a:off x="7375317" y="6005622"/>
              <a:ext cx="153809" cy="442355"/>
              <a:chOff x="7375317" y="6005622"/>
              <a:chExt cx="153809" cy="442355"/>
            </a:xfrm>
            <a:grpFill/>
          </p:grpSpPr>
          <p:sp>
            <p:nvSpPr>
              <p:cNvPr id="54" name="Oval 53">
                <a:extLst>
                  <a:ext uri="{FF2B5EF4-FFF2-40B4-BE49-F238E27FC236}">
                    <a16:creationId xmlns:a16="http://schemas.microsoft.com/office/drawing/2014/main" id="{BEDB23D6-785C-4A2F-9668-1B45B277BC24}"/>
                  </a:ext>
                </a:extLst>
              </p:cNvPr>
              <p:cNvSpPr>
                <a:spLocks noChangeAspect="1"/>
              </p:cNvSpPr>
              <p:nvPr/>
            </p:nvSpPr>
            <p:spPr>
              <a:xfrm rot="5400000">
                <a:off x="7375317" y="6294168"/>
                <a:ext cx="153809" cy="153809"/>
              </a:xfrm>
              <a:prstGeom prst="ellipse">
                <a:avLst/>
              </a:prstGeom>
              <a:grpFill/>
              <a:ln w="19050" cap="flat" cmpd="sng" algn="ctr">
                <a:solidFill>
                  <a:schemeClr val="accent2">
                    <a:lumMod val="20000"/>
                    <a:lumOff val="8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GB" sz="1709">
                  <a:solidFill>
                    <a:srgbClr val="FFFFFF"/>
                  </a:solidFill>
                </a:endParaRPr>
              </a:p>
            </p:txBody>
          </p:sp>
          <p:cxnSp>
            <p:nvCxnSpPr>
              <p:cNvPr id="55" name="Straight Connector 54">
                <a:extLst>
                  <a:ext uri="{FF2B5EF4-FFF2-40B4-BE49-F238E27FC236}">
                    <a16:creationId xmlns:a16="http://schemas.microsoft.com/office/drawing/2014/main" id="{CD3D797A-82D9-44CF-9458-FA1DF72A2884}"/>
                  </a:ext>
                </a:extLst>
              </p:cNvPr>
              <p:cNvCxnSpPr/>
              <p:nvPr/>
            </p:nvCxnSpPr>
            <p:spPr>
              <a:xfrm rot="10800000" flipV="1">
                <a:off x="7452221" y="6005622"/>
                <a:ext cx="0" cy="230936"/>
              </a:xfrm>
              <a:prstGeom prst="line">
                <a:avLst/>
              </a:prstGeom>
              <a:grpFill/>
              <a:ln w="9525" cap="flat" cmpd="sng" algn="ctr">
                <a:solidFill>
                  <a:schemeClr val="accent2">
                    <a:lumMod val="20000"/>
                    <a:lumOff val="8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A8F1BEE2-9FB0-4DCF-A7AA-164C7EEB71E7}"/>
                </a:ext>
              </a:extLst>
            </p:cNvPr>
            <p:cNvGrpSpPr/>
            <p:nvPr/>
          </p:nvGrpSpPr>
          <p:grpSpPr>
            <a:xfrm>
              <a:off x="9848843" y="6005622"/>
              <a:ext cx="153809" cy="442355"/>
              <a:chOff x="9848843" y="6005622"/>
              <a:chExt cx="153809" cy="442355"/>
            </a:xfrm>
            <a:grpFill/>
          </p:grpSpPr>
          <p:sp>
            <p:nvSpPr>
              <p:cNvPr id="52" name="Oval 51">
                <a:extLst>
                  <a:ext uri="{FF2B5EF4-FFF2-40B4-BE49-F238E27FC236}">
                    <a16:creationId xmlns:a16="http://schemas.microsoft.com/office/drawing/2014/main" id="{6BD5B0E6-F654-4EFC-A13B-802E165DFF5F}"/>
                  </a:ext>
                </a:extLst>
              </p:cNvPr>
              <p:cNvSpPr>
                <a:spLocks noChangeAspect="1"/>
              </p:cNvSpPr>
              <p:nvPr/>
            </p:nvSpPr>
            <p:spPr>
              <a:xfrm rot="5400000">
                <a:off x="9848843" y="6294168"/>
                <a:ext cx="153809" cy="153809"/>
              </a:xfrm>
              <a:prstGeom prst="ellipse">
                <a:avLst/>
              </a:prstGeom>
              <a:grpFill/>
              <a:ln w="19050" cap="flat" cmpd="sng" algn="ctr">
                <a:solidFill>
                  <a:schemeClr val="accent2">
                    <a:lumMod val="20000"/>
                    <a:lumOff val="8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GB" sz="1709">
                  <a:solidFill>
                    <a:srgbClr val="FFFFFF"/>
                  </a:solidFill>
                </a:endParaRPr>
              </a:p>
            </p:txBody>
          </p:sp>
          <p:cxnSp>
            <p:nvCxnSpPr>
              <p:cNvPr id="53" name="Straight Connector 52">
                <a:extLst>
                  <a:ext uri="{FF2B5EF4-FFF2-40B4-BE49-F238E27FC236}">
                    <a16:creationId xmlns:a16="http://schemas.microsoft.com/office/drawing/2014/main" id="{A03FB932-2627-4F88-8EC0-D2899C0A5B36}"/>
                  </a:ext>
                </a:extLst>
              </p:cNvPr>
              <p:cNvCxnSpPr/>
              <p:nvPr/>
            </p:nvCxnSpPr>
            <p:spPr>
              <a:xfrm rot="10800000" flipV="1">
                <a:off x="9925747" y="6005622"/>
                <a:ext cx="0" cy="230936"/>
              </a:xfrm>
              <a:prstGeom prst="line">
                <a:avLst/>
              </a:prstGeom>
              <a:grpFill/>
              <a:ln w="9525" cap="flat" cmpd="sng" algn="ctr">
                <a:solidFill>
                  <a:schemeClr val="accent2">
                    <a:lumMod val="20000"/>
                    <a:lumOff val="8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pic>
        <p:nvPicPr>
          <p:cNvPr id="19" name="Immagine 18">
            <a:extLst>
              <a:ext uri="{FF2B5EF4-FFF2-40B4-BE49-F238E27FC236}">
                <a16:creationId xmlns:a16="http://schemas.microsoft.com/office/drawing/2014/main" id="{1725E28A-39BA-467A-8D19-A2390E76EC34}"/>
              </a:ext>
            </a:extLst>
          </p:cNvPr>
          <p:cNvPicPr>
            <a:picLocks noChangeAspect="1"/>
          </p:cNvPicPr>
          <p:nvPr/>
        </p:nvPicPr>
        <p:blipFill>
          <a:blip r:embed="rId2"/>
          <a:stretch>
            <a:fillRect/>
          </a:stretch>
        </p:blipFill>
        <p:spPr>
          <a:xfrm>
            <a:off x="4542384" y="4674562"/>
            <a:ext cx="3053643" cy="1235073"/>
          </a:xfrm>
          <a:prstGeom prst="rect">
            <a:avLst/>
          </a:prstGeom>
        </p:spPr>
      </p:pic>
    </p:spTree>
    <p:extLst>
      <p:ext uri="{BB962C8B-B14F-4D97-AF65-F5344CB8AC3E}">
        <p14:creationId xmlns:p14="http://schemas.microsoft.com/office/powerpoint/2010/main" val="32312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31B-B850-4D62-8355-7C35BE283197}"/>
              </a:ext>
            </a:extLst>
          </p:cNvPr>
          <p:cNvSpPr>
            <a:spLocks noGrp="1"/>
          </p:cNvSpPr>
          <p:nvPr>
            <p:ph type="title"/>
          </p:nvPr>
        </p:nvSpPr>
        <p:spPr/>
        <p:txBody>
          <a:bodyPr/>
          <a:lstStyle/>
          <a:p>
            <a:r>
              <a:rPr lang="it-IT" noProof="0" dirty="0"/>
              <a:t>DEUR - Digital Euro </a:t>
            </a:r>
          </a:p>
        </p:txBody>
      </p:sp>
      <p:sp>
        <p:nvSpPr>
          <p:cNvPr id="3" name="TextBox 2">
            <a:extLst>
              <a:ext uri="{FF2B5EF4-FFF2-40B4-BE49-F238E27FC236}">
                <a16:creationId xmlns:a16="http://schemas.microsoft.com/office/drawing/2014/main" id="{36E6DD64-2E41-4C93-AFEF-96F36A34A1DF}"/>
              </a:ext>
            </a:extLst>
          </p:cNvPr>
          <p:cNvSpPr txBox="1"/>
          <p:nvPr/>
        </p:nvSpPr>
        <p:spPr>
          <a:xfrm>
            <a:off x="591196" y="1021976"/>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rrow: Pentagon 2">
            <a:extLst>
              <a:ext uri="{FF2B5EF4-FFF2-40B4-BE49-F238E27FC236}">
                <a16:creationId xmlns:a16="http://schemas.microsoft.com/office/drawing/2014/main" id="{ACE70EAA-9FA0-4EE4-83AA-9F8B5051E656}"/>
              </a:ext>
            </a:extLst>
          </p:cNvPr>
          <p:cNvSpPr/>
          <p:nvPr/>
        </p:nvSpPr>
        <p:spPr>
          <a:xfrm>
            <a:off x="334962" y="877440"/>
            <a:ext cx="4004737" cy="5645280"/>
          </a:xfrm>
          <a:prstGeom prst="homePlate">
            <a:avLst>
              <a:gd name="adj" fmla="val 99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gradFill>
                  <a:gsLst>
                    <a:gs pos="100000">
                      <a:srgbClr val="C235C0"/>
                    </a:gs>
                    <a:gs pos="0">
                      <a:srgbClr val="FFC000"/>
                    </a:gs>
                  </a:gsLst>
                  <a:lin ang="2700000" scaled="0"/>
                </a:gradFill>
                <a:effectLst>
                  <a:outerShdw blurRad="38100" dist="38100" dir="2700000" algn="tl">
                    <a:srgbClr val="000000">
                      <a:alpha val="43137"/>
                    </a:srgbClr>
                  </a:outerShdw>
                </a:effectLst>
                <a:uLnTx/>
                <a:uFillTx/>
                <a:latin typeface="Calibri" panose="020F0502020204030204"/>
                <a:ea typeface="+mn-ea"/>
                <a:cs typeface="+mn-cs"/>
              </a:rPr>
              <a:t>Caratteristiche della funzione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872B0F0A-1053-465C-B2D9-C3F5B1699ED3}"/>
              </a:ext>
            </a:extLst>
          </p:cNvPr>
          <p:cNvSpPr txBox="1"/>
          <p:nvPr/>
        </p:nvSpPr>
        <p:spPr>
          <a:xfrm>
            <a:off x="521909" y="1884690"/>
            <a:ext cx="3160435" cy="4072910"/>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Progetto di CBDC per l'area euro: studio di modello tecnico/operativo, privacy, limiti di detenzione, integrazione con esistenti sistemi di pagamento (IBAN / DEAN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wallets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La decisione sulle modalità di implementazione  è prevista dopo la fine della fase preparatoria nell'ottobre 2025; in seguito sarà necessario un processo legislativo (TBD). Avvio previsto nel 2028.</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9">
            <a:extLst>
              <a:ext uri="{FF2B5EF4-FFF2-40B4-BE49-F238E27FC236}">
                <a16:creationId xmlns:a16="http://schemas.microsoft.com/office/drawing/2014/main" id="{1C3C54DE-08F1-4511-9C23-88C070972DEF}"/>
              </a:ext>
            </a:extLst>
          </p:cNvPr>
          <p:cNvCxnSpPr>
            <a:cxnSpLocks/>
          </p:cNvCxnSpPr>
          <p:nvPr/>
        </p:nvCxnSpPr>
        <p:spPr>
          <a:xfrm>
            <a:off x="4290932" y="3857835"/>
            <a:ext cx="7614874" cy="57360"/>
          </a:xfrm>
          <a:prstGeom prst="line">
            <a:avLst/>
          </a:prstGeom>
          <a:ln w="12700">
            <a:gradFill>
              <a:gsLst>
                <a:gs pos="63000">
                  <a:schemeClr val="accent2"/>
                </a:gs>
                <a:gs pos="100000">
                  <a:srgbClr val="C235C0"/>
                </a:gs>
                <a:gs pos="7000">
                  <a:schemeClr val="accent4"/>
                </a:gs>
              </a:gsLst>
              <a:lin ang="2700000" scaled="0"/>
            </a:gradFill>
            <a:prstDash val="solid"/>
          </a:ln>
        </p:spPr>
        <p:style>
          <a:lnRef idx="1">
            <a:schemeClr val="accent1"/>
          </a:lnRef>
          <a:fillRef idx="0">
            <a:schemeClr val="accent1"/>
          </a:fillRef>
          <a:effectRef idx="0">
            <a:schemeClr val="accent1"/>
          </a:effectRef>
          <a:fontRef idx="minor">
            <a:schemeClr val="tx1"/>
          </a:fontRef>
        </p:style>
      </p:cxnSp>
      <p:sp>
        <p:nvSpPr>
          <p:cNvPr id="13" name="TextBox 18">
            <a:extLst>
              <a:ext uri="{FF2B5EF4-FFF2-40B4-BE49-F238E27FC236}">
                <a16:creationId xmlns:a16="http://schemas.microsoft.com/office/drawing/2014/main" id="{E98651E8-4066-423F-BB2F-92A2166144BD}"/>
              </a:ext>
            </a:extLst>
          </p:cNvPr>
          <p:cNvSpPr txBox="1"/>
          <p:nvPr/>
        </p:nvSpPr>
        <p:spPr>
          <a:xfrm>
            <a:off x="4386394" y="1884690"/>
            <a:ext cx="7591800" cy="866904"/>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IT</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Potenziale integrazione di infrastrutture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wallets</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APIs</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interoperabilità con sistemi di pagamento esistenti, requisiti DLT/non-DLT, cybersecurity.</a:t>
            </a:r>
          </a:p>
        </p:txBody>
      </p:sp>
      <p:sp>
        <p:nvSpPr>
          <p:cNvPr id="14" name="TextBox 19">
            <a:extLst>
              <a:ext uri="{FF2B5EF4-FFF2-40B4-BE49-F238E27FC236}">
                <a16:creationId xmlns:a16="http://schemas.microsoft.com/office/drawing/2014/main" id="{DA057C74-BF99-4B7B-A966-D3A764042F8B}"/>
              </a:ext>
            </a:extLst>
          </p:cNvPr>
          <p:cNvSpPr txBox="1"/>
          <p:nvPr/>
        </p:nvSpPr>
        <p:spPr>
          <a:xfrm>
            <a:off x="4386394" y="4141454"/>
            <a:ext cx="7350981" cy="877163"/>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RECOMMENDED ACTIONS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Seguirne l'evoluzione legislativa; valutare impatti architetturali e casi d'uso; predisporre POC internamente su integrazione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wallet</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e regolamento.</a:t>
            </a:r>
          </a:p>
        </p:txBody>
      </p:sp>
      <p:graphicFrame>
        <p:nvGraphicFramePr>
          <p:cNvPr id="18" name="Diagramma 17">
            <a:extLst>
              <a:ext uri="{FF2B5EF4-FFF2-40B4-BE49-F238E27FC236}">
                <a16:creationId xmlns:a16="http://schemas.microsoft.com/office/drawing/2014/main" id="{E5B51A9D-158A-4BA7-A841-BCABA2661EF6}"/>
              </a:ext>
            </a:extLst>
          </p:cNvPr>
          <p:cNvGraphicFramePr/>
          <p:nvPr>
            <p:extLst>
              <p:ext uri="{D42A27DB-BD31-4B8C-83A1-F6EECF244321}">
                <p14:modId xmlns:p14="http://schemas.microsoft.com/office/powerpoint/2010/main" val="509026709"/>
              </p:ext>
            </p:extLst>
          </p:nvPr>
        </p:nvGraphicFramePr>
        <p:xfrm>
          <a:off x="3729038" y="848506"/>
          <a:ext cx="8128000" cy="129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uppo 23">
            <a:extLst>
              <a:ext uri="{FF2B5EF4-FFF2-40B4-BE49-F238E27FC236}">
                <a16:creationId xmlns:a16="http://schemas.microsoft.com/office/drawing/2014/main" id="{C32605B9-B471-40AF-ACF6-2F89CF9A8D0A}"/>
              </a:ext>
            </a:extLst>
          </p:cNvPr>
          <p:cNvGrpSpPr/>
          <p:nvPr/>
        </p:nvGrpSpPr>
        <p:grpSpPr>
          <a:xfrm>
            <a:off x="4001786" y="1441901"/>
            <a:ext cx="360000" cy="360000"/>
            <a:chOff x="10050552" y="3395334"/>
            <a:chExt cx="550773" cy="540000"/>
          </a:xfrm>
        </p:grpSpPr>
        <p:sp>
          <p:nvSpPr>
            <p:cNvPr id="25" name="Flowchart: Connector 102">
              <a:extLst>
                <a:ext uri="{FF2B5EF4-FFF2-40B4-BE49-F238E27FC236}">
                  <a16:creationId xmlns:a16="http://schemas.microsoft.com/office/drawing/2014/main" id="{B5A8BE86-51A9-4E0C-9AEB-42981A90FD45}"/>
                </a:ext>
              </a:extLst>
            </p:cNvPr>
            <p:cNvSpPr>
              <a:spLocks/>
            </p:cNvSpPr>
            <p:nvPr/>
          </p:nvSpPr>
          <p:spPr>
            <a:xfrm>
              <a:off x="10061325" y="3395334"/>
              <a:ext cx="540000" cy="540000"/>
            </a:xfrm>
            <a:prstGeom prst="flowChartConnector">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FFFFFF"/>
                </a:solidFill>
                <a:effectLst/>
                <a:uLnTx/>
                <a:uFillTx/>
                <a:latin typeface="Graphik"/>
                <a:ea typeface="+mn-ea"/>
                <a:cs typeface="+mn-cs"/>
              </a:endParaRPr>
            </a:p>
          </p:txBody>
        </p:sp>
        <p:pic>
          <p:nvPicPr>
            <p:cNvPr id="26" name="Picture 31" descr="https://d30y9cdsu7xlg0.cloudfront.net/attribution/109211-600.png">
              <a:extLst>
                <a:ext uri="{FF2B5EF4-FFF2-40B4-BE49-F238E27FC236}">
                  <a16:creationId xmlns:a16="http://schemas.microsoft.com/office/drawing/2014/main" id="{B8FDC1E0-8BCA-441F-922C-F3E74569FB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6708"/>
            <a:stretch/>
          </p:blipFill>
          <p:spPr bwMode="auto">
            <a:xfrm>
              <a:off x="10050552" y="3406182"/>
              <a:ext cx="540001" cy="4617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egnaposto numero diapositiva 1">
            <a:extLst>
              <a:ext uri="{FF2B5EF4-FFF2-40B4-BE49-F238E27FC236}">
                <a16:creationId xmlns:a16="http://schemas.microsoft.com/office/drawing/2014/main" id="{EC0364D0-8B8A-4868-9EE6-82CE6CA4DEBF}"/>
              </a:ext>
            </a:extLst>
          </p:cNvPr>
          <p:cNvSpPr>
            <a:spLocks noGrp="1"/>
          </p:cNvSpPr>
          <p:nvPr>
            <p:ph type="sldNum" sz="quarter" idx="12"/>
          </p:nvPr>
        </p:nvSpPr>
        <p:spPr>
          <a:xfrm>
            <a:off x="9229725" y="65563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900" b="0" i="0" u="none" strike="noStrike" kern="1200" cap="none" spc="0" normalizeH="0" baseline="0" noProof="0" dirty="0">
              <a:ln>
                <a:noFill/>
              </a:ln>
              <a:solidFill>
                <a:srgbClr val="07122D">
                  <a:tint val="75000"/>
                </a:srgbClr>
              </a:solidFill>
              <a:effectLst/>
              <a:uLnTx/>
              <a:uFillTx/>
              <a:latin typeface="Calibri" panose="020F0502020204030204"/>
              <a:ea typeface="+mn-ea"/>
              <a:cs typeface="+mn-cs"/>
            </a:endParaRPr>
          </a:p>
        </p:txBody>
      </p:sp>
      <p:sp>
        <p:nvSpPr>
          <p:cNvPr id="16" name="TextBox 18">
            <a:extLst>
              <a:ext uri="{FF2B5EF4-FFF2-40B4-BE49-F238E27FC236}">
                <a16:creationId xmlns:a16="http://schemas.microsoft.com/office/drawing/2014/main" id="{0F156E3A-86E9-49E5-9B8E-70CE55687DB4}"/>
              </a:ext>
            </a:extLst>
          </p:cNvPr>
          <p:cNvSpPr txBox="1"/>
          <p:nvPr/>
        </p:nvSpPr>
        <p:spPr>
          <a:xfrm>
            <a:off x="4386394" y="2920947"/>
            <a:ext cx="7591800" cy="866904"/>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800" b="1" i="0" u="none" strike="noStrike" kern="1200" cap="none" spc="0" normalizeH="0" baseline="0" noProof="0" dirty="0">
                <a:ln>
                  <a:noFill/>
                </a:ln>
                <a:solidFill>
                  <a:srgbClr val="B328FB"/>
                </a:solidFill>
                <a:effectLst/>
                <a:uLnTx/>
                <a:uFillTx/>
                <a:latin typeface="Calibri" panose="020F0502020204030204"/>
                <a:ea typeface="+mn-ea"/>
                <a:cs typeface="+mn-cs"/>
              </a:rPr>
              <a:t>IMPACT COMPLIANCE</a:t>
            </a:r>
            <a:endParaRPr kumimoji="0" lang="it-IT"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Nuova normativa da definire; limiti di detenzione, AML/KYC, impatti sul settore bancario e sulla politica monetaria.</a:t>
            </a:r>
          </a:p>
        </p:txBody>
      </p:sp>
      <p:sp>
        <p:nvSpPr>
          <p:cNvPr id="5" name="CasellaDiTesto 4">
            <a:extLst>
              <a:ext uri="{FF2B5EF4-FFF2-40B4-BE49-F238E27FC236}">
                <a16:creationId xmlns:a16="http://schemas.microsoft.com/office/drawing/2014/main" id="{74CC8654-46D2-4017-A8AB-1A4437ECBD1A}"/>
              </a:ext>
            </a:extLst>
          </p:cNvPr>
          <p:cNvSpPr txBox="1"/>
          <p:nvPr/>
        </p:nvSpPr>
        <p:spPr>
          <a:xfrm>
            <a:off x="4386394" y="5599390"/>
            <a:ext cx="747064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EB169"/>
                </a:solidFill>
                <a:effectLst/>
                <a:uLnTx/>
                <a:uFillTx/>
                <a:latin typeface="Calibri" panose="020F0502020204030204"/>
                <a:ea typeface="+mn-ea"/>
                <a:cs typeface="+mn-cs"/>
              </a:rPr>
              <a:t>Link for </a:t>
            </a:r>
            <a:r>
              <a:rPr kumimoji="0" lang="it-IT" sz="1800" b="1" i="0" u="none" strike="noStrike" kern="1200" cap="none" spc="0" normalizeH="0" baseline="0" noProof="0" dirty="0" err="1">
                <a:ln>
                  <a:noFill/>
                </a:ln>
                <a:solidFill>
                  <a:srgbClr val="FEB169"/>
                </a:solidFill>
                <a:effectLst/>
                <a:uLnTx/>
                <a:uFillTx/>
                <a:latin typeface="Calibri" panose="020F0502020204030204"/>
                <a:ea typeface="+mn-ea"/>
                <a:cs typeface="+mn-cs"/>
              </a:rPr>
              <a:t>details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https://www.ecb.europa.eu/euro/digital_euro/html/index.en.html</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36402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3456EC-D14D-4B22-AE97-FEB7189D719B}"/>
              </a:ext>
            </a:extLst>
          </p:cNvPr>
          <p:cNvSpPr>
            <a:spLocks noGrp="1"/>
          </p:cNvSpPr>
          <p:nvPr>
            <p:ph type="title"/>
          </p:nvPr>
        </p:nvSpPr>
        <p:spPr/>
        <p:txBody>
          <a:bodyPr/>
          <a:lstStyle/>
          <a:p>
            <a:r>
              <a:rPr lang="it-IT" noProof="0" dirty="0"/>
              <a:t>DEUR - Digital Euro </a:t>
            </a:r>
          </a:p>
        </p:txBody>
      </p:sp>
      <p:sp>
        <p:nvSpPr>
          <p:cNvPr id="2" name="Segnaposto numero diapositiva 1">
            <a:extLst>
              <a:ext uri="{FF2B5EF4-FFF2-40B4-BE49-F238E27FC236}">
                <a16:creationId xmlns:a16="http://schemas.microsoft.com/office/drawing/2014/main" id="{2655931A-6220-4AE2-9136-6EC3C1A39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9091F0D-01BA-49AA-B857-9BC2BF27C0C0}"/>
              </a:ext>
            </a:extLst>
          </p:cNvPr>
          <p:cNvSpPr txBox="1"/>
          <p:nvPr/>
        </p:nvSpPr>
        <p:spPr>
          <a:xfrm>
            <a:off x="334962" y="1058595"/>
            <a:ext cx="11637963" cy="783550"/>
          </a:xfrm>
          <a:prstGeom prst="rect">
            <a:avLst/>
          </a:prstGeom>
          <a:solidFill>
            <a:schemeClr val="accent2">
              <a:lumMod val="20000"/>
              <a:lumOff val="80000"/>
              <a:alpha val="50000"/>
            </a:schemeClr>
          </a:solidFill>
        </p:spPr>
        <p:txBody>
          <a:bodyPr wrap="square" rtlCol="0" anchor="ctr" anchorCtr="1">
            <a:noAutofit/>
          </a:bodyPr>
          <a:lstStyle/>
          <a:p>
            <a:pPr algn="ctr"/>
            <a:r>
              <a:rPr lang="it-IT" sz="2400" b="1" i="1" dirty="0">
                <a:solidFill>
                  <a:schemeClr val="accent2"/>
                </a:solidFill>
              </a:rPr>
              <a:t>PERCH</a:t>
            </a:r>
            <a:r>
              <a:rPr lang="it-IT" sz="2400" b="1" i="1" dirty="0">
                <a:solidFill>
                  <a:schemeClr val="accent2"/>
                </a:solidFill>
                <a:latin typeface="Calibri" panose="020F0502020204030204" pitchFamily="34" charset="0"/>
                <a:cs typeface="Calibri" panose="020F0502020204030204" pitchFamily="34" charset="0"/>
              </a:rPr>
              <a:t>É</a:t>
            </a:r>
            <a:r>
              <a:rPr lang="it-IT" sz="2400" b="1" i="1" dirty="0">
                <a:solidFill>
                  <a:schemeClr val="accent2"/>
                </a:solidFill>
              </a:rPr>
              <a:t> UN EURO DIGITALE</a:t>
            </a:r>
          </a:p>
        </p:txBody>
      </p:sp>
      <p:graphicFrame>
        <p:nvGraphicFramePr>
          <p:cNvPr id="8" name="Diagramma 7">
            <a:extLst>
              <a:ext uri="{FF2B5EF4-FFF2-40B4-BE49-F238E27FC236}">
                <a16:creationId xmlns:a16="http://schemas.microsoft.com/office/drawing/2014/main" id="{A70A3F69-1063-4CEC-986F-68A933768FEA}"/>
              </a:ext>
            </a:extLst>
          </p:cNvPr>
          <p:cNvGraphicFramePr/>
          <p:nvPr>
            <p:extLst>
              <p:ext uri="{D42A27DB-BD31-4B8C-83A1-F6EECF244321}">
                <p14:modId xmlns:p14="http://schemas.microsoft.com/office/powerpoint/2010/main" val="375251520"/>
              </p:ext>
            </p:extLst>
          </p:nvPr>
        </p:nvGraphicFramePr>
        <p:xfrm>
          <a:off x="334962" y="2026705"/>
          <a:ext cx="11637963" cy="434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209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33A5C128-8967-46B4-B3D7-F33234AC33C2}"/>
              </a:ext>
            </a:extLst>
          </p:cNvPr>
          <p:cNvPicPr>
            <a:picLocks noChangeAspect="1"/>
          </p:cNvPicPr>
          <p:nvPr/>
        </p:nvPicPr>
        <p:blipFill>
          <a:blip r:embed="rId2"/>
          <a:stretch>
            <a:fillRect/>
          </a:stretch>
        </p:blipFill>
        <p:spPr>
          <a:xfrm>
            <a:off x="9333600" y="851801"/>
            <a:ext cx="2858400" cy="5637600"/>
          </a:xfrm>
          <a:prstGeom prst="rect">
            <a:avLst/>
          </a:prstGeom>
        </p:spPr>
      </p:pic>
      <p:pic>
        <p:nvPicPr>
          <p:cNvPr id="2" name="Immagine 1">
            <a:extLst>
              <a:ext uri="{FF2B5EF4-FFF2-40B4-BE49-F238E27FC236}">
                <a16:creationId xmlns:a16="http://schemas.microsoft.com/office/drawing/2014/main" id="{3F82F363-15E2-4795-95C0-031C030B90B5}"/>
              </a:ext>
            </a:extLst>
          </p:cNvPr>
          <p:cNvPicPr>
            <a:picLocks noChangeAspect="1"/>
          </p:cNvPicPr>
          <p:nvPr/>
        </p:nvPicPr>
        <p:blipFill>
          <a:blip r:embed="rId3"/>
          <a:stretch>
            <a:fillRect/>
          </a:stretch>
        </p:blipFill>
        <p:spPr>
          <a:xfrm>
            <a:off x="1231637" y="1454447"/>
            <a:ext cx="7693890" cy="1477635"/>
          </a:xfrm>
          <a:prstGeom prst="rect">
            <a:avLst/>
          </a:prstGeom>
        </p:spPr>
      </p:pic>
      <p:sp>
        <p:nvSpPr>
          <p:cNvPr id="9" name="Titolo 8">
            <a:extLst>
              <a:ext uri="{FF2B5EF4-FFF2-40B4-BE49-F238E27FC236}">
                <a16:creationId xmlns:a16="http://schemas.microsoft.com/office/drawing/2014/main" id="{D666B16A-AEF0-45E4-B026-BAA3BA7456B9}"/>
              </a:ext>
            </a:extLst>
          </p:cNvPr>
          <p:cNvSpPr>
            <a:spLocks noGrp="1"/>
          </p:cNvSpPr>
          <p:nvPr>
            <p:ph type="title"/>
          </p:nvPr>
        </p:nvSpPr>
        <p:spPr>
          <a:xfrm>
            <a:off x="334963" y="96320"/>
            <a:ext cx="10964685" cy="665922"/>
          </a:xfrm>
        </p:spPr>
        <p:txBody>
          <a:bodyPr>
            <a:normAutofit/>
          </a:bodyPr>
          <a:lstStyle/>
          <a:p>
            <a:r>
              <a:rPr lang="it-IT" noProof="0" dirty="0">
                <a:latin typeface="+mj-lt"/>
              </a:rPr>
              <a:t>DEUR - ruolo dei PSP (banche)</a:t>
            </a:r>
          </a:p>
        </p:txBody>
      </p:sp>
      <p:sp>
        <p:nvSpPr>
          <p:cNvPr id="3" name="Segnaposto numero diapositiva 2">
            <a:extLst>
              <a:ext uri="{FF2B5EF4-FFF2-40B4-BE49-F238E27FC236}">
                <a16:creationId xmlns:a16="http://schemas.microsoft.com/office/drawing/2014/main" id="{315C9DFF-8432-47B6-A9CE-55C99311B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94991-5320-4EEC-AAB2-000DB343F395}"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124DC16D-77AA-498E-B677-5DF768A0649F}"/>
              </a:ext>
            </a:extLst>
          </p:cNvPr>
          <p:cNvSpPr txBox="1"/>
          <p:nvPr/>
        </p:nvSpPr>
        <p:spPr>
          <a:xfrm>
            <a:off x="1462803" y="2562750"/>
            <a:ext cx="23286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07122D"/>
                </a:solidFill>
                <a:effectLst/>
                <a:uLnTx/>
                <a:uFillTx/>
                <a:latin typeface="Calibri" panose="020F0502020204030204"/>
                <a:ea typeface="+mn-ea"/>
                <a:cs typeface="+mn-cs"/>
              </a:rPr>
              <a:t>Overview</a:t>
            </a: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 allocazione attività </a:t>
            </a:r>
          </a:p>
        </p:txBody>
      </p:sp>
      <p:sp>
        <p:nvSpPr>
          <p:cNvPr id="10" name="CasellaDiTesto 9">
            <a:extLst>
              <a:ext uri="{FF2B5EF4-FFF2-40B4-BE49-F238E27FC236}">
                <a16:creationId xmlns:a16="http://schemas.microsoft.com/office/drawing/2014/main" id="{9DAB0632-739F-4CD6-9B4E-9D77A62C0317}"/>
              </a:ext>
            </a:extLst>
          </p:cNvPr>
          <p:cNvSpPr txBox="1"/>
          <p:nvPr/>
        </p:nvSpPr>
        <p:spPr>
          <a:xfrm rot="16200000">
            <a:off x="-675815" y="4533188"/>
            <a:ext cx="30709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07122D"/>
                </a:solidFill>
                <a:effectLst/>
                <a:uLnTx/>
                <a:uFillTx/>
                <a:latin typeface="Calibri" panose="020F0502020204030204"/>
                <a:ea typeface="+mn-ea"/>
                <a:cs typeface="+mn-cs"/>
              </a:rPr>
              <a:t>Overview</a:t>
            </a: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 Servizi di base erogati dai PSP</a:t>
            </a:r>
          </a:p>
        </p:txBody>
      </p:sp>
      <p:sp>
        <p:nvSpPr>
          <p:cNvPr id="5" name="Google Shape;1033;p9">
            <a:extLst>
              <a:ext uri="{FF2B5EF4-FFF2-40B4-BE49-F238E27FC236}">
                <a16:creationId xmlns:a16="http://schemas.microsoft.com/office/drawing/2014/main" id="{2AFC177A-42EE-41D6-BB8D-808F2D13DCCE}"/>
              </a:ext>
            </a:extLst>
          </p:cNvPr>
          <p:cNvSpPr/>
          <p:nvPr/>
        </p:nvSpPr>
        <p:spPr>
          <a:xfrm>
            <a:off x="334962" y="851801"/>
            <a:ext cx="9988909" cy="74621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C862FC"/>
              </a:buClr>
              <a:buSzPts val="1800"/>
              <a:buFontTx/>
              <a:buNone/>
              <a:tabLst/>
              <a:defRPr/>
            </a:pPr>
            <a:r>
              <a:rPr kumimoji="0" lang="it-IT" sz="1600" b="0" i="0" u="none" strike="noStrike" kern="1200" cap="none" spc="0" normalizeH="0" baseline="0" noProof="0" dirty="0">
                <a:ln>
                  <a:noFill/>
                </a:ln>
                <a:solidFill>
                  <a:srgbClr val="07112C"/>
                </a:solidFill>
                <a:effectLst/>
                <a:uLnTx/>
                <a:uFillTx/>
                <a:latin typeface="Calibri"/>
                <a:ea typeface="Calibri"/>
                <a:cs typeface="Calibri"/>
                <a:sym typeface="Calibri"/>
              </a:rPr>
              <a:t>I PSP avranno la responsabilità di distribuire l’euro digitale nella eurozona e gestire la relazione con gli utilizzatori finali (titolari dei conti digitali)</a:t>
            </a:r>
          </a:p>
        </p:txBody>
      </p:sp>
      <p:pic>
        <p:nvPicPr>
          <p:cNvPr id="4" name="Immagine 3">
            <a:extLst>
              <a:ext uri="{FF2B5EF4-FFF2-40B4-BE49-F238E27FC236}">
                <a16:creationId xmlns:a16="http://schemas.microsoft.com/office/drawing/2014/main" id="{F7B8FCBF-7B84-4218-8284-C8CCBF53ADC5}"/>
              </a:ext>
            </a:extLst>
          </p:cNvPr>
          <p:cNvPicPr>
            <a:picLocks noChangeAspect="1"/>
          </p:cNvPicPr>
          <p:nvPr/>
        </p:nvPicPr>
        <p:blipFill>
          <a:blip r:embed="rId4"/>
          <a:stretch>
            <a:fillRect/>
          </a:stretch>
        </p:blipFill>
        <p:spPr>
          <a:xfrm>
            <a:off x="1202147" y="2982422"/>
            <a:ext cx="7693889" cy="3484405"/>
          </a:xfrm>
          <a:prstGeom prst="rect">
            <a:avLst/>
          </a:prstGeom>
        </p:spPr>
      </p:pic>
    </p:spTree>
    <p:extLst>
      <p:ext uri="{BB962C8B-B14F-4D97-AF65-F5344CB8AC3E}">
        <p14:creationId xmlns:p14="http://schemas.microsoft.com/office/powerpoint/2010/main" val="331620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D666B16A-AEF0-45E4-B026-BAA3BA7456B9}"/>
              </a:ext>
            </a:extLst>
          </p:cNvPr>
          <p:cNvSpPr>
            <a:spLocks noGrp="1"/>
          </p:cNvSpPr>
          <p:nvPr>
            <p:ph type="title"/>
          </p:nvPr>
        </p:nvSpPr>
        <p:spPr/>
        <p:txBody>
          <a:bodyPr>
            <a:normAutofit/>
          </a:bodyPr>
          <a:lstStyle/>
          <a:p>
            <a:r>
              <a:rPr lang="it-IT" noProof="0" dirty="0">
                <a:latin typeface="+mj-lt"/>
              </a:rPr>
              <a:t>DEUR – principi di utilizzo dell’euro digitale</a:t>
            </a:r>
          </a:p>
        </p:txBody>
      </p:sp>
      <p:sp>
        <p:nvSpPr>
          <p:cNvPr id="3" name="Segnaposto numero diapositiva 2">
            <a:extLst>
              <a:ext uri="{FF2B5EF4-FFF2-40B4-BE49-F238E27FC236}">
                <a16:creationId xmlns:a16="http://schemas.microsoft.com/office/drawing/2014/main" id="{315C9DFF-8432-47B6-A9CE-55C99311B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94991-5320-4EEC-AAB2-000DB343F395}"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EF563498-4A18-4A33-9FF3-6E52664C0B21}"/>
              </a:ext>
            </a:extLst>
          </p:cNvPr>
          <p:cNvPicPr>
            <a:picLocks noChangeAspect="1"/>
          </p:cNvPicPr>
          <p:nvPr/>
        </p:nvPicPr>
        <p:blipFill>
          <a:blip r:embed="rId2"/>
          <a:stretch>
            <a:fillRect/>
          </a:stretch>
        </p:blipFill>
        <p:spPr>
          <a:xfrm>
            <a:off x="0" y="1008512"/>
            <a:ext cx="2857143" cy="5638095"/>
          </a:xfrm>
          <a:prstGeom prst="rect">
            <a:avLst/>
          </a:prstGeom>
        </p:spPr>
      </p:pic>
      <p:sp>
        <p:nvSpPr>
          <p:cNvPr id="8" name="Google Shape;1033;p9">
            <a:extLst>
              <a:ext uri="{FF2B5EF4-FFF2-40B4-BE49-F238E27FC236}">
                <a16:creationId xmlns:a16="http://schemas.microsoft.com/office/drawing/2014/main" id="{8D782F7D-F51A-4BFC-BD2E-C27CBAD220C8}"/>
              </a:ext>
            </a:extLst>
          </p:cNvPr>
          <p:cNvSpPr/>
          <p:nvPr/>
        </p:nvSpPr>
        <p:spPr>
          <a:xfrm>
            <a:off x="1697924" y="1008512"/>
            <a:ext cx="10265476" cy="5675536"/>
          </a:xfrm>
          <a:custGeom>
            <a:avLst/>
            <a:gdLst>
              <a:gd name="connsiteX0" fmla="*/ 0 w 11543002"/>
              <a:gd name="connsiteY0" fmla="*/ 0 h 5354606"/>
              <a:gd name="connsiteX1" fmla="*/ 11543002 w 11543002"/>
              <a:gd name="connsiteY1" fmla="*/ 0 h 5354606"/>
              <a:gd name="connsiteX2" fmla="*/ 11543002 w 11543002"/>
              <a:gd name="connsiteY2" fmla="*/ 5354606 h 5354606"/>
              <a:gd name="connsiteX3" fmla="*/ 0 w 11543002"/>
              <a:gd name="connsiteY3" fmla="*/ 5354606 h 5354606"/>
              <a:gd name="connsiteX4" fmla="*/ 0 w 11543002"/>
              <a:gd name="connsiteY4" fmla="*/ 0 h 5354606"/>
              <a:gd name="connsiteX0" fmla="*/ 10497 w 11553499"/>
              <a:gd name="connsiteY0" fmla="*/ 0 h 5354606"/>
              <a:gd name="connsiteX1" fmla="*/ 11553499 w 11553499"/>
              <a:gd name="connsiteY1" fmla="*/ 0 h 5354606"/>
              <a:gd name="connsiteX2" fmla="*/ 11553499 w 11553499"/>
              <a:gd name="connsiteY2" fmla="*/ 5354606 h 5354606"/>
              <a:gd name="connsiteX3" fmla="*/ 10497 w 11553499"/>
              <a:gd name="connsiteY3" fmla="*/ 5354606 h 5354606"/>
              <a:gd name="connsiteX4" fmla="*/ 0 w 11553499"/>
              <a:gd name="connsiteY4" fmla="*/ 3321070 h 5354606"/>
              <a:gd name="connsiteX5" fmla="*/ 10497 w 11553499"/>
              <a:gd name="connsiteY5" fmla="*/ 0 h 5354606"/>
              <a:gd name="connsiteX0" fmla="*/ 10497 w 11553499"/>
              <a:gd name="connsiteY0" fmla="*/ 0 h 5354606"/>
              <a:gd name="connsiteX1" fmla="*/ 11553499 w 11553499"/>
              <a:gd name="connsiteY1" fmla="*/ 0 h 5354606"/>
              <a:gd name="connsiteX2" fmla="*/ 11553499 w 11553499"/>
              <a:gd name="connsiteY2" fmla="*/ 5354606 h 5354606"/>
              <a:gd name="connsiteX3" fmla="*/ 10497 w 11553499"/>
              <a:gd name="connsiteY3" fmla="*/ 5354606 h 5354606"/>
              <a:gd name="connsiteX4" fmla="*/ 0 w 11553499"/>
              <a:gd name="connsiteY4" fmla="*/ 3321070 h 5354606"/>
              <a:gd name="connsiteX5" fmla="*/ 10497 w 11553499"/>
              <a:gd name="connsiteY5" fmla="*/ 0 h 5354606"/>
              <a:gd name="connsiteX0" fmla="*/ 3 w 11543005"/>
              <a:gd name="connsiteY0" fmla="*/ 0 h 5354606"/>
              <a:gd name="connsiteX1" fmla="*/ 11543005 w 11543005"/>
              <a:gd name="connsiteY1" fmla="*/ 0 h 5354606"/>
              <a:gd name="connsiteX2" fmla="*/ 11543005 w 11543005"/>
              <a:gd name="connsiteY2" fmla="*/ 5354606 h 5354606"/>
              <a:gd name="connsiteX3" fmla="*/ 3 w 11543005"/>
              <a:gd name="connsiteY3" fmla="*/ 5354606 h 5354606"/>
              <a:gd name="connsiteX4" fmla="*/ 48499 w 11543005"/>
              <a:gd name="connsiteY4" fmla="*/ 5100708 h 5354606"/>
              <a:gd name="connsiteX5" fmla="*/ 3 w 11543005"/>
              <a:gd name="connsiteY5" fmla="*/ 0 h 5354606"/>
              <a:gd name="connsiteX0" fmla="*/ 3 w 11543005"/>
              <a:gd name="connsiteY0" fmla="*/ 0 h 5354606"/>
              <a:gd name="connsiteX1" fmla="*/ 11543005 w 11543005"/>
              <a:gd name="connsiteY1" fmla="*/ 0 h 5354606"/>
              <a:gd name="connsiteX2" fmla="*/ 11543005 w 11543005"/>
              <a:gd name="connsiteY2" fmla="*/ 5354606 h 5354606"/>
              <a:gd name="connsiteX3" fmla="*/ 3 w 11543005"/>
              <a:gd name="connsiteY3" fmla="*/ 5354606 h 5354606"/>
              <a:gd name="connsiteX4" fmla="*/ 559777 w 11543005"/>
              <a:gd name="connsiteY4" fmla="*/ 5199030 h 5354606"/>
              <a:gd name="connsiteX5" fmla="*/ 3 w 11543005"/>
              <a:gd name="connsiteY5" fmla="*/ 0 h 5354606"/>
              <a:gd name="connsiteX0" fmla="*/ 3 w 11543005"/>
              <a:gd name="connsiteY0" fmla="*/ 0 h 5354606"/>
              <a:gd name="connsiteX1" fmla="*/ 11543005 w 11543005"/>
              <a:gd name="connsiteY1" fmla="*/ 0 h 5354606"/>
              <a:gd name="connsiteX2" fmla="*/ 11543005 w 11543005"/>
              <a:gd name="connsiteY2" fmla="*/ 5354606 h 5354606"/>
              <a:gd name="connsiteX3" fmla="*/ 3 w 11543005"/>
              <a:gd name="connsiteY3" fmla="*/ 5354606 h 5354606"/>
              <a:gd name="connsiteX4" fmla="*/ 559777 w 11543005"/>
              <a:gd name="connsiteY4" fmla="*/ 5199030 h 5354606"/>
              <a:gd name="connsiteX5" fmla="*/ 3 w 11543005"/>
              <a:gd name="connsiteY5" fmla="*/ 0 h 5354606"/>
              <a:gd name="connsiteX0" fmla="*/ 0 w 11543002"/>
              <a:gd name="connsiteY0" fmla="*/ 0 h 5354606"/>
              <a:gd name="connsiteX1" fmla="*/ 11543002 w 11543002"/>
              <a:gd name="connsiteY1" fmla="*/ 0 h 5354606"/>
              <a:gd name="connsiteX2" fmla="*/ 11543002 w 11543002"/>
              <a:gd name="connsiteY2" fmla="*/ 5354606 h 5354606"/>
              <a:gd name="connsiteX3" fmla="*/ 0 w 11543002"/>
              <a:gd name="connsiteY3" fmla="*/ 5354606 h 5354606"/>
              <a:gd name="connsiteX4" fmla="*/ 0 w 11543002"/>
              <a:gd name="connsiteY4" fmla="*/ 0 h 535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3002" h="5354606">
                <a:moveTo>
                  <a:pt x="0" y="0"/>
                </a:moveTo>
                <a:lnTo>
                  <a:pt x="11543002" y="0"/>
                </a:lnTo>
                <a:lnTo>
                  <a:pt x="11543002" y="5354606"/>
                </a:lnTo>
                <a:lnTo>
                  <a:pt x="0" y="5354606"/>
                </a:lnTo>
                <a:lnTo>
                  <a:pt x="0" y="0"/>
                </a:lnTo>
                <a:close/>
              </a:path>
            </a:pathLst>
          </a:cu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C862FC"/>
              </a:buClr>
              <a:buSzPts val="1800"/>
              <a:buFontTx/>
              <a:buNone/>
              <a:tabLst/>
              <a:defRPr/>
            </a:pPr>
            <a:r>
              <a:rPr kumimoji="0" lang="it-IT" sz="1600" b="1" i="0" u="none" strike="noStrike" kern="1200" cap="none" spc="0" normalizeH="0" baseline="0" noProof="0" dirty="0">
                <a:ln>
                  <a:noFill/>
                </a:ln>
                <a:solidFill>
                  <a:srgbClr val="07112C"/>
                </a:solidFill>
                <a:effectLst/>
                <a:uLnTx/>
                <a:uFillTx/>
                <a:latin typeface="Calibri"/>
                <a:ea typeface="Calibri"/>
                <a:cs typeface="Calibri"/>
                <a:sym typeface="Calibri"/>
              </a:rPr>
              <a:t>L’euro digitale è uno strumento che affianca la moneta corrente sia per i pagamenti digitali che per i pagamenti cash</a:t>
            </a:r>
          </a:p>
          <a:p>
            <a:pPr marL="0" marR="0" lvl="0" indent="0" algn="l" defTabSz="914400" rtl="0" eaLnBrk="1" fontAlgn="auto" latinLnBrk="0" hangingPunct="1">
              <a:lnSpc>
                <a:spcPct val="150000"/>
              </a:lnSpc>
              <a:spcBef>
                <a:spcPts val="0"/>
              </a:spcBef>
              <a:spcAft>
                <a:spcPts val="0"/>
              </a:spcAft>
              <a:buClr>
                <a:srgbClr val="C862FC"/>
              </a:buClr>
              <a:buSzPts val="1800"/>
              <a:buFontTx/>
              <a:buNone/>
              <a:tabLst/>
              <a:defRPr/>
            </a:pPr>
            <a:endParaRPr kumimoji="0" lang="it-IT" sz="1600" b="1" i="0" u="none" strike="noStrike" kern="1200" cap="none" spc="0" normalizeH="0" baseline="0" noProof="0" dirty="0">
              <a:ln>
                <a:noFill/>
              </a:ln>
              <a:solidFill>
                <a:srgbClr val="07112C"/>
              </a:solidFill>
              <a:effectLst/>
              <a:uLnTx/>
              <a:uFillTx/>
              <a:latin typeface="Calibri"/>
              <a:ea typeface="Calibri"/>
              <a:cs typeface="Calibri"/>
              <a:sym typeface="Calibri"/>
            </a:endParaRPr>
          </a:p>
          <a:p>
            <a:pPr marL="1435100" marR="0" lvl="0" indent="-265113" algn="l" defTabSz="914400" rtl="0" eaLnBrk="1" fontAlgn="auto" latinLnBrk="0" hangingPunct="1">
              <a:lnSpc>
                <a:spcPct val="150000"/>
              </a:lnSpc>
              <a:spcBef>
                <a:spcPts val="0"/>
              </a:spcBef>
              <a:spcAft>
                <a:spcPts val="0"/>
              </a:spcAft>
              <a:buClr>
                <a:srgbClr val="C862FC"/>
              </a:buClr>
              <a:buSzPts val="1800"/>
              <a:buFont typeface="Wingdings" panose="05000000000000000000" pitchFamily="2" charset="2"/>
              <a:buChar char="ü"/>
              <a:tabLst/>
              <a:defRPr/>
            </a:pP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Anche i soggetti non titolari di conti correnti o carte devono poter avere accesso all’utilizzo dell’euro digitale</a:t>
            </a:r>
          </a:p>
          <a:p>
            <a:pPr marL="1435100" marR="0" lvl="0" indent="-265113" algn="l" defTabSz="914400" rtl="0" eaLnBrk="1" fontAlgn="auto" latinLnBrk="0" hangingPunct="1">
              <a:lnSpc>
                <a:spcPct val="150000"/>
              </a:lnSpc>
              <a:spcBef>
                <a:spcPts val="0"/>
              </a:spcBef>
              <a:spcAft>
                <a:spcPts val="0"/>
              </a:spcAft>
              <a:buClr>
                <a:srgbClr val="C862FC"/>
              </a:buClr>
              <a:buSzPts val="1800"/>
              <a:buFont typeface="Wingdings" panose="05000000000000000000" pitchFamily="2" charset="2"/>
              <a:buChar char="ü"/>
              <a:tabLst/>
              <a:defRPr/>
            </a:pP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L’euro digitale deve poter essere utilizzato anche in assenza di dispositivi connessi alla rete</a:t>
            </a:r>
          </a:p>
          <a:p>
            <a:pPr marL="1435100" marR="0" lvl="0" indent="-265113" algn="l" defTabSz="914400" rtl="0" eaLnBrk="1" fontAlgn="auto" latinLnBrk="0" hangingPunct="1">
              <a:lnSpc>
                <a:spcPct val="150000"/>
              </a:lnSpc>
              <a:spcBef>
                <a:spcPts val="0"/>
              </a:spcBef>
              <a:spcAft>
                <a:spcPts val="0"/>
              </a:spcAft>
              <a:buClr>
                <a:srgbClr val="C862FC"/>
              </a:buClr>
              <a:buSzPts val="1800"/>
              <a:buFont typeface="Wingdings" panose="05000000000000000000" pitchFamily="2" charset="2"/>
              <a:buChar char="ü"/>
              <a:tabLst/>
              <a:defRPr/>
            </a:pP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Tutti i punti di pagamento che accettano euro hanno l’obbligo di accettare anche euro digitale</a:t>
            </a:r>
          </a:p>
          <a:p>
            <a:pPr marL="1435100" marR="0" lvl="0" indent="-265113" algn="l" defTabSz="914400" rtl="0" eaLnBrk="1" fontAlgn="auto" latinLnBrk="0" hangingPunct="1">
              <a:lnSpc>
                <a:spcPct val="150000"/>
              </a:lnSpc>
              <a:spcBef>
                <a:spcPts val="0"/>
              </a:spcBef>
              <a:spcAft>
                <a:spcPts val="0"/>
              </a:spcAft>
              <a:buClr>
                <a:srgbClr val="C862FC"/>
              </a:buClr>
              <a:buSzPts val="1800"/>
              <a:buFont typeface="Wingdings" panose="05000000000000000000" pitchFamily="2" charset="2"/>
              <a:buChar char="ü"/>
              <a:tabLst/>
              <a:defRPr/>
            </a:pP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Tutte le funzionalità di esecuzione dei pagamenti hanno disponibilità h24x365</a:t>
            </a:r>
          </a:p>
          <a:p>
            <a:pPr marL="1435100" marR="0" lvl="0" indent="-265113" algn="l" defTabSz="914400" rtl="0" eaLnBrk="1" fontAlgn="auto" latinLnBrk="0" hangingPunct="1">
              <a:lnSpc>
                <a:spcPct val="150000"/>
              </a:lnSpc>
              <a:spcBef>
                <a:spcPts val="0"/>
              </a:spcBef>
              <a:spcAft>
                <a:spcPts val="0"/>
              </a:spcAft>
              <a:buClr>
                <a:srgbClr val="C862FC"/>
              </a:buClr>
              <a:buSzPts val="1800"/>
              <a:buFont typeface="Wingdings" panose="05000000000000000000" pitchFamily="2" charset="2"/>
              <a:buChar char="ü"/>
              <a:tabLst/>
              <a:defRPr/>
            </a:pP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Al fine di limitare lo spostamento massivo di depositi bancari sui conti in euro digitale, verrà definito un limite massimo all’importo che ciascun utilizzatore finale potrà detenere in euro digitale (holding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limit</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che verrà fissato da specifiche norme. Per utenti business holding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limit</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è zero (non possono detenere fondi in euro digitale).</a:t>
            </a:r>
          </a:p>
          <a:p>
            <a:pPr marL="1435100" marR="0" lvl="0" indent="-265113" algn="l" defTabSz="914400" rtl="0" eaLnBrk="1" fontAlgn="auto" latinLnBrk="0" hangingPunct="1">
              <a:lnSpc>
                <a:spcPct val="150000"/>
              </a:lnSpc>
              <a:spcBef>
                <a:spcPts val="0"/>
              </a:spcBef>
              <a:spcAft>
                <a:spcPts val="0"/>
              </a:spcAft>
              <a:buClr>
                <a:srgbClr val="C862FC"/>
              </a:buClr>
              <a:buSzPts val="1800"/>
              <a:buFont typeface="Wingdings" panose="05000000000000000000" pitchFamily="2" charset="2"/>
              <a:buChar char="ü"/>
              <a:tabLst/>
              <a:defRPr/>
            </a:pP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In caso di ricezione di pagamenti che determinano il superamento del holding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limit</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l’importo eccedente sarà spostato sul c/c collegato (funzione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waterfall</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Durante l’esecuzione di un pagamento non è obbligatorio il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prefunding</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del wallet in quanto è disponibile la funzione di reverse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waterfall</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che preleva i fondi dal conto collegato. Le funzioni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waterfall</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e reverse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waterfall</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unificano in un unico processo le operazioni di funding, </a:t>
            </a:r>
            <a:r>
              <a:rPr kumimoji="0" lang="it-IT" sz="1500" b="0" i="0" u="none" strike="noStrike" kern="1200" cap="none" spc="0" normalizeH="0" baseline="0" noProof="0" dirty="0" err="1">
                <a:ln>
                  <a:noFill/>
                </a:ln>
                <a:solidFill>
                  <a:srgbClr val="07112C"/>
                </a:solidFill>
                <a:effectLst/>
                <a:uLnTx/>
                <a:uFillTx/>
                <a:latin typeface="Calibri"/>
                <a:ea typeface="+mn-ea"/>
                <a:cs typeface="Calibri"/>
                <a:sym typeface="Calibri"/>
              </a:rPr>
              <a:t>defunding</a:t>
            </a:r>
            <a:r>
              <a:rPr kumimoji="0" lang="it-IT" sz="1500" b="0" i="0" u="none" strike="noStrike" kern="1200" cap="none" spc="0" normalizeH="0" baseline="0" noProof="0" dirty="0">
                <a:ln>
                  <a:noFill/>
                </a:ln>
                <a:solidFill>
                  <a:srgbClr val="07112C"/>
                </a:solidFill>
                <a:effectLst/>
                <a:uLnTx/>
                <a:uFillTx/>
                <a:latin typeface="Calibri"/>
                <a:ea typeface="+mn-ea"/>
                <a:cs typeface="Calibri"/>
                <a:sym typeface="Calibri"/>
              </a:rPr>
              <a:t> e pagamento.</a:t>
            </a:r>
          </a:p>
        </p:txBody>
      </p:sp>
    </p:spTree>
    <p:extLst>
      <p:ext uri="{BB962C8B-B14F-4D97-AF65-F5344CB8AC3E}">
        <p14:creationId xmlns:p14="http://schemas.microsoft.com/office/powerpoint/2010/main" val="3815669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3456EC-D14D-4B22-AE97-FEB7189D719B}"/>
              </a:ext>
            </a:extLst>
          </p:cNvPr>
          <p:cNvSpPr>
            <a:spLocks noGrp="1"/>
          </p:cNvSpPr>
          <p:nvPr>
            <p:ph type="title"/>
          </p:nvPr>
        </p:nvSpPr>
        <p:spPr/>
        <p:txBody>
          <a:bodyPr>
            <a:normAutofit/>
          </a:bodyPr>
          <a:lstStyle/>
          <a:p>
            <a:r>
              <a:rPr lang="it-IT" noProof="0" dirty="0"/>
              <a:t>Uno sguardo al futuro - sintesi</a:t>
            </a:r>
          </a:p>
        </p:txBody>
      </p:sp>
      <p:sp>
        <p:nvSpPr>
          <p:cNvPr id="2" name="Segnaposto numero diapositiva 1">
            <a:extLst>
              <a:ext uri="{FF2B5EF4-FFF2-40B4-BE49-F238E27FC236}">
                <a16:creationId xmlns:a16="http://schemas.microsoft.com/office/drawing/2014/main" id="{2655931A-6220-4AE2-9136-6EC3C1A39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9091F0D-01BA-49AA-B857-9BC2BF27C0C0}"/>
              </a:ext>
            </a:extLst>
          </p:cNvPr>
          <p:cNvSpPr txBox="1"/>
          <p:nvPr/>
        </p:nvSpPr>
        <p:spPr>
          <a:xfrm>
            <a:off x="334962" y="1058595"/>
            <a:ext cx="11637963" cy="783550"/>
          </a:xfrm>
          <a:prstGeom prst="rect">
            <a:avLst/>
          </a:prstGeom>
          <a:solidFill>
            <a:schemeClr val="accent2">
              <a:lumMod val="20000"/>
              <a:lumOff val="80000"/>
              <a:alpha val="50000"/>
            </a:schemeClr>
          </a:solidFill>
        </p:spPr>
        <p:txBody>
          <a:bodyPr wrap="square" rtlCol="0" anchor="ctr" anchorCtr="1">
            <a:noAutofit/>
          </a:bodyPr>
          <a:lstStyle/>
          <a:p>
            <a:pPr algn="ctr"/>
            <a:r>
              <a:rPr lang="it-IT" sz="2400" b="1" i="1" dirty="0">
                <a:solidFill>
                  <a:schemeClr val="accent2"/>
                </a:solidFill>
              </a:rPr>
              <a:t>IL PROSSIMO ORIZZONTE DELL’ECOSISTEMA DEI PAGAMENTI</a:t>
            </a:r>
          </a:p>
        </p:txBody>
      </p:sp>
      <p:graphicFrame>
        <p:nvGraphicFramePr>
          <p:cNvPr id="8" name="Diagramma 7">
            <a:extLst>
              <a:ext uri="{FF2B5EF4-FFF2-40B4-BE49-F238E27FC236}">
                <a16:creationId xmlns:a16="http://schemas.microsoft.com/office/drawing/2014/main" id="{A70A3F69-1063-4CEC-986F-68A933768FEA}"/>
              </a:ext>
            </a:extLst>
          </p:cNvPr>
          <p:cNvGraphicFramePr/>
          <p:nvPr>
            <p:extLst>
              <p:ext uri="{D42A27DB-BD31-4B8C-83A1-F6EECF244321}">
                <p14:modId xmlns:p14="http://schemas.microsoft.com/office/powerpoint/2010/main" val="3820230819"/>
              </p:ext>
            </p:extLst>
          </p:nvPr>
        </p:nvGraphicFramePr>
        <p:xfrm>
          <a:off x="2012740" y="2119507"/>
          <a:ext cx="8282406" cy="415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20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D666B16A-AEF0-45E4-B026-BAA3BA7456B9}"/>
              </a:ext>
            </a:extLst>
          </p:cNvPr>
          <p:cNvSpPr>
            <a:spLocks noGrp="1"/>
          </p:cNvSpPr>
          <p:nvPr>
            <p:ph type="title"/>
          </p:nvPr>
        </p:nvSpPr>
        <p:spPr/>
        <p:txBody>
          <a:bodyPr>
            <a:normAutofit/>
          </a:bodyPr>
          <a:lstStyle/>
          <a:p>
            <a:r>
              <a:rPr lang="it-IT" noProof="0" dirty="0">
                <a:latin typeface="+mj-lt"/>
              </a:rPr>
              <a:t>Evoluzione architettura TAS</a:t>
            </a:r>
          </a:p>
        </p:txBody>
      </p:sp>
      <p:sp>
        <p:nvSpPr>
          <p:cNvPr id="3" name="Segnaposto numero diapositiva 2">
            <a:extLst>
              <a:ext uri="{FF2B5EF4-FFF2-40B4-BE49-F238E27FC236}">
                <a16:creationId xmlns:a16="http://schemas.microsoft.com/office/drawing/2014/main" id="{315C9DFF-8432-47B6-A9CE-55C99311B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94991-5320-4EEC-AAB2-000DB343F395}"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0377471A-07A9-454E-9B87-6081ADC3BF76}"/>
              </a:ext>
            </a:extLst>
          </p:cNvPr>
          <p:cNvPicPr>
            <a:picLocks noChangeAspect="1"/>
          </p:cNvPicPr>
          <p:nvPr/>
        </p:nvPicPr>
        <p:blipFill>
          <a:blip r:embed="rId2"/>
          <a:stretch>
            <a:fillRect/>
          </a:stretch>
        </p:blipFill>
        <p:spPr>
          <a:xfrm>
            <a:off x="330199" y="1698070"/>
            <a:ext cx="7763928" cy="4512555"/>
          </a:xfrm>
          <a:prstGeom prst="rect">
            <a:avLst/>
          </a:prstGeom>
        </p:spPr>
      </p:pic>
      <p:sp>
        <p:nvSpPr>
          <p:cNvPr id="10" name="CasellaDiTesto 9">
            <a:extLst>
              <a:ext uri="{FF2B5EF4-FFF2-40B4-BE49-F238E27FC236}">
                <a16:creationId xmlns:a16="http://schemas.microsoft.com/office/drawing/2014/main" id="{B7697CA9-F644-47E2-BEE9-2212D5932AF7}"/>
              </a:ext>
            </a:extLst>
          </p:cNvPr>
          <p:cNvSpPr txBox="1"/>
          <p:nvPr/>
        </p:nvSpPr>
        <p:spPr>
          <a:xfrm>
            <a:off x="330200" y="929681"/>
            <a:ext cx="115315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7122D"/>
                </a:solidFill>
                <a:effectLst/>
                <a:uLnTx/>
                <a:uFillTx/>
                <a:latin typeface="Calibri" panose="020F0502020204030204"/>
                <a:ea typeface="+mn-ea"/>
                <a:cs typeface="+mn-cs"/>
              </a:rPr>
              <a:t>La piattaforma GPP viene implementata ed integrata con le funzionalità dedicate alla gestione dell’ Euro digitale, sulla base dei requisiti di sistema </a:t>
            </a:r>
          </a:p>
        </p:txBody>
      </p:sp>
      <p:sp>
        <p:nvSpPr>
          <p:cNvPr id="4" name="Rettangolo con angoli arrotondati 3">
            <a:extLst>
              <a:ext uri="{FF2B5EF4-FFF2-40B4-BE49-F238E27FC236}">
                <a16:creationId xmlns:a16="http://schemas.microsoft.com/office/drawing/2014/main" id="{8031964A-2428-45EB-BC88-03333244A3D5}"/>
              </a:ext>
            </a:extLst>
          </p:cNvPr>
          <p:cNvSpPr/>
          <p:nvPr/>
        </p:nvSpPr>
        <p:spPr>
          <a:xfrm>
            <a:off x="1877960" y="2290916"/>
            <a:ext cx="698985" cy="39329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ttangolo con angoli arrotondati 10">
            <a:extLst>
              <a:ext uri="{FF2B5EF4-FFF2-40B4-BE49-F238E27FC236}">
                <a16:creationId xmlns:a16="http://schemas.microsoft.com/office/drawing/2014/main" id="{4E5AE076-F02F-4C12-8648-506A2E8D7466}"/>
              </a:ext>
            </a:extLst>
          </p:cNvPr>
          <p:cNvSpPr/>
          <p:nvPr/>
        </p:nvSpPr>
        <p:spPr>
          <a:xfrm>
            <a:off x="1877960" y="2740120"/>
            <a:ext cx="757977" cy="39329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tangolo con angoli arrotondati 11">
            <a:extLst>
              <a:ext uri="{FF2B5EF4-FFF2-40B4-BE49-F238E27FC236}">
                <a16:creationId xmlns:a16="http://schemas.microsoft.com/office/drawing/2014/main" id="{FDFA6001-37FE-4583-B85D-65BD470E1152}"/>
              </a:ext>
            </a:extLst>
          </p:cNvPr>
          <p:cNvSpPr/>
          <p:nvPr/>
        </p:nvSpPr>
        <p:spPr>
          <a:xfrm>
            <a:off x="2635937" y="3780504"/>
            <a:ext cx="722674" cy="48669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ttangolo con angoli arrotondati 12">
            <a:extLst>
              <a:ext uri="{FF2B5EF4-FFF2-40B4-BE49-F238E27FC236}">
                <a16:creationId xmlns:a16="http://schemas.microsoft.com/office/drawing/2014/main" id="{FF79B909-D033-4E74-9628-7771A6F6D8BD}"/>
              </a:ext>
            </a:extLst>
          </p:cNvPr>
          <p:cNvSpPr/>
          <p:nvPr/>
        </p:nvSpPr>
        <p:spPr>
          <a:xfrm>
            <a:off x="3888662" y="2679290"/>
            <a:ext cx="565352" cy="98814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tangolo con angoli arrotondati 13">
            <a:extLst>
              <a:ext uri="{FF2B5EF4-FFF2-40B4-BE49-F238E27FC236}">
                <a16:creationId xmlns:a16="http://schemas.microsoft.com/office/drawing/2014/main" id="{6F8BAD41-D435-4DCF-974D-21E5091C47F0}"/>
              </a:ext>
            </a:extLst>
          </p:cNvPr>
          <p:cNvSpPr/>
          <p:nvPr/>
        </p:nvSpPr>
        <p:spPr>
          <a:xfrm>
            <a:off x="3505200" y="3898491"/>
            <a:ext cx="565352" cy="29496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tangolo con angoli arrotondati 14">
            <a:extLst>
              <a:ext uri="{FF2B5EF4-FFF2-40B4-BE49-F238E27FC236}">
                <a16:creationId xmlns:a16="http://schemas.microsoft.com/office/drawing/2014/main" id="{29436F55-5682-480B-B0B8-11E33252862B}"/>
              </a:ext>
            </a:extLst>
          </p:cNvPr>
          <p:cNvSpPr/>
          <p:nvPr/>
        </p:nvSpPr>
        <p:spPr>
          <a:xfrm>
            <a:off x="7280809" y="3682177"/>
            <a:ext cx="565352" cy="86032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tangolo con angoli arrotondati 15">
            <a:extLst>
              <a:ext uri="{FF2B5EF4-FFF2-40B4-BE49-F238E27FC236}">
                <a16:creationId xmlns:a16="http://schemas.microsoft.com/office/drawing/2014/main" id="{D73F6317-D5F9-438E-91B4-330312A6F22A}"/>
              </a:ext>
            </a:extLst>
          </p:cNvPr>
          <p:cNvSpPr/>
          <p:nvPr/>
        </p:nvSpPr>
        <p:spPr>
          <a:xfrm>
            <a:off x="1877960" y="4914294"/>
            <a:ext cx="1828801" cy="69501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ttangolo con angoli arrotondati 23">
            <a:extLst>
              <a:ext uri="{FF2B5EF4-FFF2-40B4-BE49-F238E27FC236}">
                <a16:creationId xmlns:a16="http://schemas.microsoft.com/office/drawing/2014/main" id="{85464787-B107-4CFC-8620-303126F83E4C}"/>
              </a:ext>
            </a:extLst>
          </p:cNvPr>
          <p:cNvSpPr/>
          <p:nvPr/>
        </p:nvSpPr>
        <p:spPr>
          <a:xfrm>
            <a:off x="4473683" y="2674373"/>
            <a:ext cx="565352" cy="98814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tangolo con angoli arrotondati 24">
            <a:extLst>
              <a:ext uri="{FF2B5EF4-FFF2-40B4-BE49-F238E27FC236}">
                <a16:creationId xmlns:a16="http://schemas.microsoft.com/office/drawing/2014/main" id="{DA9CAF41-7B36-4844-AA74-992660C82307}"/>
              </a:ext>
            </a:extLst>
          </p:cNvPr>
          <p:cNvSpPr/>
          <p:nvPr/>
        </p:nvSpPr>
        <p:spPr>
          <a:xfrm>
            <a:off x="3342970" y="2684207"/>
            <a:ext cx="565352" cy="98814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ttangolo con angoli arrotondati 25">
            <a:extLst>
              <a:ext uri="{FF2B5EF4-FFF2-40B4-BE49-F238E27FC236}">
                <a16:creationId xmlns:a16="http://schemas.microsoft.com/office/drawing/2014/main" id="{6D4B5F09-922C-4BF8-A202-A9242ACBABAD}"/>
              </a:ext>
            </a:extLst>
          </p:cNvPr>
          <p:cNvSpPr/>
          <p:nvPr/>
        </p:nvSpPr>
        <p:spPr>
          <a:xfrm>
            <a:off x="4572004" y="3903405"/>
            <a:ext cx="565352" cy="29496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ttangolo con angoli arrotondati 26">
            <a:extLst>
              <a:ext uri="{FF2B5EF4-FFF2-40B4-BE49-F238E27FC236}">
                <a16:creationId xmlns:a16="http://schemas.microsoft.com/office/drawing/2014/main" id="{B15DA06E-43ED-47C5-98A0-FA4631C43455}"/>
              </a:ext>
            </a:extLst>
          </p:cNvPr>
          <p:cNvSpPr/>
          <p:nvPr/>
        </p:nvSpPr>
        <p:spPr>
          <a:xfrm>
            <a:off x="3751009" y="4929041"/>
            <a:ext cx="4095152" cy="30664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asellaDiTesto 27">
            <a:extLst>
              <a:ext uri="{FF2B5EF4-FFF2-40B4-BE49-F238E27FC236}">
                <a16:creationId xmlns:a16="http://schemas.microsoft.com/office/drawing/2014/main" id="{373D41AA-9266-46EC-AFA0-C458D5370683}"/>
              </a:ext>
            </a:extLst>
          </p:cNvPr>
          <p:cNvSpPr txBox="1"/>
          <p:nvPr/>
        </p:nvSpPr>
        <p:spPr>
          <a:xfrm>
            <a:off x="8143385" y="1700948"/>
            <a:ext cx="3809989" cy="43950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L’architettura a servizi della piattaforma GPP permette una gestione efficace ed efficiente delle evoluzioni, e delle integrazioni, necessarie alla adozione dell’ Euro digitale.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L’architettura sarà estesa tramite: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l’introduzione di nuovi moduli e servizi, p.e. nuovo modulo di gestione dei wallet DEUR, nuovi protocolli per lo scambio di pagamenti in DEUR, nuovi servizi dedicati alle interfacce PSD2 / PSD3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l’integrazione di nuove funzionalità in moduli esistenti, p.e. emissione carte per DEUR, dashboard di monitoraggio DCA DEUR, fraud </a:t>
            </a:r>
            <a:r>
              <a:rPr kumimoji="0" lang="it-IT" sz="1400" b="0" i="0" u="none" strike="noStrike" kern="1200" cap="none" spc="0" normalizeH="0" baseline="0" noProof="0" dirty="0" err="1">
                <a:ln>
                  <a:noFill/>
                </a:ln>
                <a:solidFill>
                  <a:srgbClr val="07122D"/>
                </a:solidFill>
                <a:effectLst/>
                <a:uLnTx/>
                <a:uFillTx/>
                <a:latin typeface="Calibri" panose="020F0502020204030204"/>
                <a:ea typeface="+mn-ea"/>
                <a:cs typeface="+mn-cs"/>
              </a:rPr>
              <a:t>detection</a:t>
            </a:r>
            <a:r>
              <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rPr>
              <a:t> pagamenti in DEUR.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7122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685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D666B16A-AEF0-45E4-B026-BAA3BA7456B9}"/>
              </a:ext>
            </a:extLst>
          </p:cNvPr>
          <p:cNvSpPr>
            <a:spLocks noGrp="1"/>
          </p:cNvSpPr>
          <p:nvPr>
            <p:ph type="title"/>
          </p:nvPr>
        </p:nvSpPr>
        <p:spPr/>
        <p:txBody>
          <a:bodyPr>
            <a:normAutofit/>
          </a:bodyPr>
          <a:lstStyle/>
          <a:p>
            <a:r>
              <a:rPr lang="it-IT" noProof="0" dirty="0">
                <a:latin typeface="+mj-lt"/>
              </a:rPr>
              <a:t>Evoluzione architettura TAS</a:t>
            </a:r>
          </a:p>
        </p:txBody>
      </p:sp>
      <p:sp>
        <p:nvSpPr>
          <p:cNvPr id="3" name="Segnaposto numero diapositiva 2">
            <a:extLst>
              <a:ext uri="{FF2B5EF4-FFF2-40B4-BE49-F238E27FC236}">
                <a16:creationId xmlns:a16="http://schemas.microsoft.com/office/drawing/2014/main" id="{315C9DFF-8432-47B6-A9CE-55C99311B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94991-5320-4EEC-AAB2-000DB343F395}"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sp>
        <p:nvSpPr>
          <p:cNvPr id="23" name="AutoShape 3">
            <a:extLst>
              <a:ext uri="{FF2B5EF4-FFF2-40B4-BE49-F238E27FC236}">
                <a16:creationId xmlns:a16="http://schemas.microsoft.com/office/drawing/2014/main" id="{8FE8C31B-C06B-4881-9B4B-10665FF8E779}"/>
              </a:ext>
            </a:extLst>
          </p:cNvPr>
          <p:cNvSpPr>
            <a:spLocks noChangeArrowheads="1"/>
          </p:cNvSpPr>
          <p:nvPr/>
        </p:nvSpPr>
        <p:spPr bwMode="gray">
          <a:xfrm>
            <a:off x="779532" y="1315789"/>
            <a:ext cx="2082007" cy="544871"/>
          </a:xfrm>
          <a:prstGeom prst="chevron">
            <a:avLst>
              <a:gd name="adj" fmla="val 34952"/>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mn-cs"/>
              </a:rPr>
              <a:t>Payment</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mn-cs"/>
              </a:rPr>
              <a:t>accounts</a:t>
            </a:r>
          </a:p>
        </p:txBody>
      </p:sp>
      <p:sp>
        <p:nvSpPr>
          <p:cNvPr id="28" name="Text Placeholder 5">
            <a:extLst>
              <a:ext uri="{FF2B5EF4-FFF2-40B4-BE49-F238E27FC236}">
                <a16:creationId xmlns:a16="http://schemas.microsoft.com/office/drawing/2014/main" id="{6E475B59-80AF-43FE-9F7E-E0D780841D9A}"/>
              </a:ext>
            </a:extLst>
          </p:cNvPr>
          <p:cNvSpPr txBox="1">
            <a:spLocks/>
          </p:cNvSpPr>
          <p:nvPr/>
        </p:nvSpPr>
        <p:spPr>
          <a:xfrm>
            <a:off x="844119" y="2025322"/>
            <a:ext cx="1899839" cy="3661558"/>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Realizzazione nuovo modulo gestione wallet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Apertura nuovo wallet con interfaccia DESP per acquisizione DEAN</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Gestione di tutte le funzionalità richieste dal sistema</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err="1">
                <a:ln>
                  <a:noFill/>
                </a:ln>
                <a:solidFill>
                  <a:srgbClr val="07122D"/>
                </a:solidFill>
                <a:effectLst/>
                <a:uLnTx/>
                <a:uFillTx/>
                <a:latin typeface="Calibri" panose="020F0502020204030204"/>
                <a:ea typeface="+mn-ea"/>
                <a:cs typeface="Calibri" panose="020F0502020204030204" pitchFamily="34" charset="0"/>
              </a:rPr>
              <a:t>Porting</a:t>
            </a: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 di wallet aperti da altri PSP</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Chiusura wallet e gestione processo </a:t>
            </a:r>
            <a:r>
              <a:rPr kumimoji="0" lang="it-IT" sz="1400" b="0" i="1" u="none" strike="noStrike" kern="1200" cap="none" spc="0" normalizeH="0" baseline="0" noProof="0" dirty="0" err="1">
                <a:ln>
                  <a:noFill/>
                </a:ln>
                <a:solidFill>
                  <a:srgbClr val="07122D"/>
                </a:solidFill>
                <a:effectLst/>
                <a:uLnTx/>
                <a:uFillTx/>
                <a:latin typeface="Calibri" panose="020F0502020204030204"/>
                <a:ea typeface="+mn-ea"/>
                <a:cs typeface="Calibri" panose="020F0502020204030204" pitchFamily="34" charset="0"/>
              </a:rPr>
              <a:t>offboarding</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Alimentazione tesoreria dati su saldi e massimali di spesa dei wallet </a:t>
            </a:r>
          </a:p>
        </p:txBody>
      </p:sp>
      <p:sp>
        <p:nvSpPr>
          <p:cNvPr id="30" name="AutoShape 4">
            <a:extLst>
              <a:ext uri="{FF2B5EF4-FFF2-40B4-BE49-F238E27FC236}">
                <a16:creationId xmlns:a16="http://schemas.microsoft.com/office/drawing/2014/main" id="{1A1B4E79-9EBD-431D-BF9F-00A6BA53CEE2}"/>
              </a:ext>
            </a:extLst>
          </p:cNvPr>
          <p:cNvSpPr>
            <a:spLocks noChangeArrowheads="1"/>
          </p:cNvSpPr>
          <p:nvPr/>
        </p:nvSpPr>
        <p:spPr bwMode="gray">
          <a:xfrm>
            <a:off x="2857781" y="1315790"/>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mn-cs"/>
              </a:rPr>
              <a:t>DEUR payments</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mn-cs"/>
              </a:rPr>
              <a:t>processing</a:t>
            </a:r>
          </a:p>
        </p:txBody>
      </p:sp>
      <p:sp>
        <p:nvSpPr>
          <p:cNvPr id="31" name="Text Placeholder 5">
            <a:extLst>
              <a:ext uri="{FF2B5EF4-FFF2-40B4-BE49-F238E27FC236}">
                <a16:creationId xmlns:a16="http://schemas.microsoft.com/office/drawing/2014/main" id="{2A6C95DC-0380-4505-806A-A1B2D88DBE92}"/>
              </a:ext>
            </a:extLst>
          </p:cNvPr>
          <p:cNvSpPr txBox="1">
            <a:spLocks/>
          </p:cNvSpPr>
          <p:nvPr/>
        </p:nvSpPr>
        <p:spPr>
          <a:xfrm>
            <a:off x="2892603" y="2025323"/>
            <a:ext cx="1929604" cy="4531052"/>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Realizzazione dei processi di gestione dei pagamenti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Acquisizione ordini di pagamento dai canali</a:t>
            </a: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Predisposizione dei formati richiesti, validazioni trasformazioni</a:t>
            </a: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Interfaccia servizi di regolamento attraverso la </a:t>
            </a:r>
            <a:r>
              <a:rPr kumimoji="0" lang="it-IT" sz="1400" b="0" i="1" u="none" strike="noStrike" kern="1200" cap="none" spc="0" normalizeH="0" baseline="0" noProof="0" dirty="0" err="1">
                <a:ln>
                  <a:noFill/>
                </a:ln>
                <a:solidFill>
                  <a:srgbClr val="07122D"/>
                </a:solidFill>
                <a:effectLst/>
                <a:uLnTx/>
                <a:uFillTx/>
                <a:latin typeface="Calibri" panose="020F0502020204030204"/>
                <a:ea typeface="+mn-ea"/>
                <a:cs typeface="Calibri" panose="020F0502020204030204" pitchFamily="34" charset="0"/>
              </a:rPr>
              <a:t>message</a:t>
            </a: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 </a:t>
            </a:r>
            <a:r>
              <a:rPr kumimoji="0" lang="it-IT" sz="1400" b="0" i="1" u="none" strike="noStrike" kern="1200" cap="none" spc="0" normalizeH="0" baseline="0" noProof="0" dirty="0" err="1">
                <a:ln>
                  <a:noFill/>
                </a:ln>
                <a:solidFill>
                  <a:srgbClr val="07122D"/>
                </a:solidFill>
                <a:effectLst/>
                <a:uLnTx/>
                <a:uFillTx/>
                <a:latin typeface="Calibri" panose="020F0502020204030204"/>
                <a:ea typeface="+mn-ea"/>
                <a:cs typeface="Calibri" panose="020F0502020204030204" pitchFamily="34" charset="0"/>
              </a:rPr>
              <a:t>interface</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Alimentazione tesoreria pagamenti inviati e ricevuti</a:t>
            </a: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(il regolamento dei pagamenti DEUR replica i processi degli instant TIPS)</a:t>
            </a:r>
          </a:p>
        </p:txBody>
      </p:sp>
      <p:sp>
        <p:nvSpPr>
          <p:cNvPr id="35" name="Text Placeholder 5">
            <a:extLst>
              <a:ext uri="{FF2B5EF4-FFF2-40B4-BE49-F238E27FC236}">
                <a16:creationId xmlns:a16="http://schemas.microsoft.com/office/drawing/2014/main" id="{48FFAE88-E587-4833-95E9-2311BCE72E07}"/>
              </a:ext>
            </a:extLst>
          </p:cNvPr>
          <p:cNvSpPr txBox="1">
            <a:spLocks/>
          </p:cNvSpPr>
          <p:nvPr/>
        </p:nvSpPr>
        <p:spPr>
          <a:xfrm>
            <a:off x="7055839" y="2025321"/>
            <a:ext cx="1922866" cy="3661559"/>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Realizzazione nuova dashboard monitoraggio DCA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Monitoraggio andamento liquidità DCA DEUR</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Acquisizione saldi e massimali dei wallet per liquidità DCA.</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Acquisizione pagamenti inviati e ricevuti</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Gestione previsionali e fondi liquidità</a:t>
            </a:r>
          </a:p>
        </p:txBody>
      </p:sp>
      <p:sp>
        <p:nvSpPr>
          <p:cNvPr id="37" name="Text Placeholder 5">
            <a:extLst>
              <a:ext uri="{FF2B5EF4-FFF2-40B4-BE49-F238E27FC236}">
                <a16:creationId xmlns:a16="http://schemas.microsoft.com/office/drawing/2014/main" id="{3DD81C85-4149-482D-9B55-715927AFE889}"/>
              </a:ext>
            </a:extLst>
          </p:cNvPr>
          <p:cNvSpPr txBox="1">
            <a:spLocks/>
          </p:cNvSpPr>
          <p:nvPr/>
        </p:nvSpPr>
        <p:spPr>
          <a:xfrm>
            <a:off x="9127350" y="2024804"/>
            <a:ext cx="1964427" cy="3750813"/>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Implementazione nuove funzioni pagamenti DEU</a:t>
            </a:r>
          </a:p>
          <a:p>
            <a:pPr marL="0" marR="0" lvl="0" indent="0" algn="l" defTabSz="957263" rtl="0" eaLnBrk="1" fontAlgn="base" latinLnBrk="0" hangingPunct="1">
              <a:lnSpc>
                <a:spcPct val="100000"/>
              </a:lnSpc>
              <a:spcBef>
                <a:spcPts val="600"/>
              </a:spcBef>
              <a:spcAft>
                <a:spcPts val="0"/>
              </a:spcAft>
              <a:buClrTx/>
              <a:buSzTx/>
              <a:buFont typeface="Arial" charset="0"/>
              <a:buNone/>
              <a:tabLst/>
              <a:defRPr/>
            </a:pP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Gestione pagamenti DEUR</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Statistiche e report dedicate ai pagamenti DEUR</a:t>
            </a:r>
          </a:p>
        </p:txBody>
      </p:sp>
      <p:sp>
        <p:nvSpPr>
          <p:cNvPr id="40" name="btfpRunningAgenda1LevelBarLeft236657">
            <a:extLst>
              <a:ext uri="{FF2B5EF4-FFF2-40B4-BE49-F238E27FC236}">
                <a16:creationId xmlns:a16="http://schemas.microsoft.com/office/drawing/2014/main" id="{F6E17A2C-8A90-4D51-BA3C-2CC94C5464C7}"/>
              </a:ext>
            </a:extLst>
          </p:cNvPr>
          <p:cNvSpPr/>
          <p:nvPr/>
        </p:nvSpPr>
        <p:spPr bwMode="gray">
          <a:xfrm>
            <a:off x="330218" y="888935"/>
            <a:ext cx="6001756" cy="344523"/>
          </a:xfrm>
          <a:custGeom>
            <a:avLst/>
            <a:gdLst>
              <a:gd name="connsiteX0" fmla="*/ 942786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42786 w 1816204"/>
              <a:gd name="connsiteY0" fmla="*/ 0 h 257442"/>
              <a:gd name="connsiteX1" fmla="*/ 888066 w 1816204"/>
              <a:gd name="connsiteY1" fmla="*/ 257442 h 257442"/>
              <a:gd name="connsiteX2" fmla="*/ 1816204 w 1816204"/>
              <a:gd name="connsiteY2" fmla="*/ 257442 h 257442"/>
              <a:gd name="connsiteX3" fmla="*/ 0 w 1816204"/>
              <a:gd name="connsiteY3" fmla="*/ 257442 h 257442"/>
              <a:gd name="connsiteX0" fmla="*/ 942786 w 942786"/>
              <a:gd name="connsiteY0" fmla="*/ 0 h 257442"/>
              <a:gd name="connsiteX1" fmla="*/ 888066 w 942786"/>
              <a:gd name="connsiteY1" fmla="*/ 257442 h 257442"/>
              <a:gd name="connsiteX2" fmla="*/ 1 w 942786"/>
              <a:gd name="connsiteY2" fmla="*/ 257442 h 257442"/>
              <a:gd name="connsiteX3" fmla="*/ 0 w 942786"/>
              <a:gd name="connsiteY3" fmla="*/ 257442 h 257442"/>
              <a:gd name="connsiteX0" fmla="*/ 942785 w 942785"/>
              <a:gd name="connsiteY0" fmla="*/ 0 h 257442"/>
              <a:gd name="connsiteX1" fmla="*/ 888065 w 942785"/>
              <a:gd name="connsiteY1" fmla="*/ 257442 h 257442"/>
              <a:gd name="connsiteX2" fmla="*/ 0 w 942785"/>
              <a:gd name="connsiteY2" fmla="*/ 257442 h 257442"/>
              <a:gd name="connsiteX3" fmla="*/ 0 w 942785"/>
              <a:gd name="connsiteY3" fmla="*/ 0 h 257442"/>
              <a:gd name="connsiteX0" fmla="*/ 1251973 w 1251973"/>
              <a:gd name="connsiteY0" fmla="*/ 0 h 257442"/>
              <a:gd name="connsiteX1" fmla="*/ 888065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429907 w 1429907"/>
              <a:gd name="connsiteY0" fmla="*/ 0 h 257442"/>
              <a:gd name="connsiteX1" fmla="*/ 1197252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598221 w 1598221"/>
              <a:gd name="connsiteY0" fmla="*/ 0 h 257442"/>
              <a:gd name="connsiteX1" fmla="*/ 1375186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851496 w 1851496"/>
              <a:gd name="connsiteY0" fmla="*/ 0 h 257442"/>
              <a:gd name="connsiteX1" fmla="*/ 1543500 w 1851496"/>
              <a:gd name="connsiteY1" fmla="*/ 257442 h 257442"/>
              <a:gd name="connsiteX2" fmla="*/ 0 w 1851496"/>
              <a:gd name="connsiteY2" fmla="*/ 257442 h 257442"/>
              <a:gd name="connsiteX3" fmla="*/ 0 w 1851496"/>
              <a:gd name="connsiteY3" fmla="*/ 0 h 257442"/>
              <a:gd name="connsiteX0" fmla="*/ 1851496 w 1851496"/>
              <a:gd name="connsiteY0" fmla="*/ 0 h 257442"/>
              <a:gd name="connsiteX1" fmla="*/ 1796774 w 1851496"/>
              <a:gd name="connsiteY1" fmla="*/ 257442 h 257442"/>
              <a:gd name="connsiteX2" fmla="*/ 0 w 1851496"/>
              <a:gd name="connsiteY2" fmla="*/ 257442 h 257442"/>
              <a:gd name="connsiteX3" fmla="*/ 0 w 1851496"/>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2172098 w 2172098"/>
              <a:gd name="connsiteY0" fmla="*/ 0 h 257442"/>
              <a:gd name="connsiteX1" fmla="*/ 1796775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0 w 2172098"/>
              <a:gd name="connsiteY3" fmla="*/ 0 h 257442"/>
              <a:gd name="connsiteX0" fmla="*/ 2425371 w 2425371"/>
              <a:gd name="connsiteY0" fmla="*/ 0 h 257442"/>
              <a:gd name="connsiteX1" fmla="*/ 2117376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603305 w 2603305"/>
              <a:gd name="connsiteY0" fmla="*/ 0 h 257442"/>
              <a:gd name="connsiteX1" fmla="*/ 2370650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771620 w 2771620"/>
              <a:gd name="connsiteY0" fmla="*/ 0 h 257442"/>
              <a:gd name="connsiteX1" fmla="*/ 2548584 w 2771620"/>
              <a:gd name="connsiteY1" fmla="*/ 257442 h 257442"/>
              <a:gd name="connsiteX2" fmla="*/ 0 w 2771620"/>
              <a:gd name="connsiteY2" fmla="*/ 257442 h 257442"/>
              <a:gd name="connsiteX3" fmla="*/ 0 w 2771620"/>
              <a:gd name="connsiteY3" fmla="*/ 0 h 257442"/>
              <a:gd name="connsiteX0" fmla="*/ 2771620 w 2771620"/>
              <a:gd name="connsiteY0" fmla="*/ 0 h 257442"/>
              <a:gd name="connsiteX1" fmla="*/ 2716898 w 2771620"/>
              <a:gd name="connsiteY1" fmla="*/ 257442 h 257442"/>
              <a:gd name="connsiteX2" fmla="*/ 0 w 2771620"/>
              <a:gd name="connsiteY2" fmla="*/ 257442 h 257442"/>
              <a:gd name="connsiteX3" fmla="*/ 0 w 2771620"/>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931921 w 2931921"/>
              <a:gd name="connsiteY0" fmla="*/ 0 h 257442"/>
              <a:gd name="connsiteX1" fmla="*/ 2716899 w 2931921"/>
              <a:gd name="connsiteY1" fmla="*/ 257442 h 257442"/>
              <a:gd name="connsiteX2" fmla="*/ 0 w 2931921"/>
              <a:gd name="connsiteY2" fmla="*/ 257442 h 257442"/>
              <a:gd name="connsiteX3" fmla="*/ 1 w 2931921"/>
              <a:gd name="connsiteY3" fmla="*/ 0 h 257442"/>
              <a:gd name="connsiteX0" fmla="*/ 2931921 w 2931921"/>
              <a:gd name="connsiteY0" fmla="*/ 0 h 257442"/>
              <a:gd name="connsiteX1" fmla="*/ 2877200 w 2931921"/>
              <a:gd name="connsiteY1" fmla="*/ 257442 h 257442"/>
              <a:gd name="connsiteX2" fmla="*/ 0 w 2931921"/>
              <a:gd name="connsiteY2" fmla="*/ 257442 h 257442"/>
              <a:gd name="connsiteX3" fmla="*/ 1 w 2931921"/>
              <a:gd name="connsiteY3" fmla="*/ 0 h 257442"/>
              <a:gd name="connsiteX0" fmla="*/ 2931920 w 2931920"/>
              <a:gd name="connsiteY0" fmla="*/ 0 h 257442"/>
              <a:gd name="connsiteX1" fmla="*/ 2877199 w 2931920"/>
              <a:gd name="connsiteY1" fmla="*/ 257442 h 257442"/>
              <a:gd name="connsiteX2" fmla="*/ 0 w 2931920"/>
              <a:gd name="connsiteY2" fmla="*/ 257442 h 257442"/>
              <a:gd name="connsiteX3" fmla="*/ 0 w 2931920"/>
              <a:gd name="connsiteY3" fmla="*/ 0 h 257442"/>
              <a:gd name="connsiteX0" fmla="*/ 2931921 w 2931921"/>
              <a:gd name="connsiteY0" fmla="*/ 0 h 257442"/>
              <a:gd name="connsiteX1" fmla="*/ 2877200 w 2931921"/>
              <a:gd name="connsiteY1" fmla="*/ 257442 h 257442"/>
              <a:gd name="connsiteX2" fmla="*/ 1 w 2931921"/>
              <a:gd name="connsiteY2" fmla="*/ 257442 h 257442"/>
              <a:gd name="connsiteX3" fmla="*/ 0 w 2931921"/>
              <a:gd name="connsiteY3" fmla="*/ 0 h 257442"/>
              <a:gd name="connsiteX0" fmla="*/ 3201225 w 3201225"/>
              <a:gd name="connsiteY0" fmla="*/ 0 h 257442"/>
              <a:gd name="connsiteX1" fmla="*/ 2877200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4 w 3201224"/>
              <a:gd name="connsiteY0" fmla="*/ 0 h 257442"/>
              <a:gd name="connsiteX1" fmla="*/ 3146503 w 3201224"/>
              <a:gd name="connsiteY1" fmla="*/ 257442 h 257442"/>
              <a:gd name="connsiteX2" fmla="*/ 0 w 3201224"/>
              <a:gd name="connsiteY2" fmla="*/ 257442 h 257442"/>
              <a:gd name="connsiteX3" fmla="*/ 0 w 3201224"/>
              <a:gd name="connsiteY3" fmla="*/ 0 h 257442"/>
              <a:gd name="connsiteX0" fmla="*/ 3403202 w 3403202"/>
              <a:gd name="connsiteY0" fmla="*/ 0 h 257442"/>
              <a:gd name="connsiteX1" fmla="*/ 3146503 w 3403202"/>
              <a:gd name="connsiteY1" fmla="*/ 257442 h 257442"/>
              <a:gd name="connsiteX2" fmla="*/ 0 w 3403202"/>
              <a:gd name="connsiteY2" fmla="*/ 257442 h 257442"/>
              <a:gd name="connsiteX3" fmla="*/ 0 w 3403202"/>
              <a:gd name="connsiteY3" fmla="*/ 0 h 257442"/>
              <a:gd name="connsiteX0" fmla="*/ 3403202 w 3403202"/>
              <a:gd name="connsiteY0" fmla="*/ 0 h 257442"/>
              <a:gd name="connsiteX1" fmla="*/ 3348481 w 3403202"/>
              <a:gd name="connsiteY1" fmla="*/ 257442 h 257442"/>
              <a:gd name="connsiteX2" fmla="*/ 0 w 3403202"/>
              <a:gd name="connsiteY2" fmla="*/ 257442 h 257442"/>
              <a:gd name="connsiteX3" fmla="*/ 0 w 3403202"/>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201225 w 3348482"/>
              <a:gd name="connsiteY0" fmla="*/ 0 h 257442"/>
              <a:gd name="connsiteX1" fmla="*/ 3348482 w 3348482"/>
              <a:gd name="connsiteY1" fmla="*/ 257442 h 257442"/>
              <a:gd name="connsiteX2" fmla="*/ 0 w 3348482"/>
              <a:gd name="connsiteY2" fmla="*/ 257442 h 257442"/>
              <a:gd name="connsiteX3" fmla="*/ 1 w 3348482"/>
              <a:gd name="connsiteY3" fmla="*/ 0 h 257442"/>
              <a:gd name="connsiteX0" fmla="*/ 3201225 w 3201225"/>
              <a:gd name="connsiteY0" fmla="*/ 0 h 257442"/>
              <a:gd name="connsiteX1" fmla="*/ 3146504 w 3201225"/>
              <a:gd name="connsiteY1" fmla="*/ 257442 h 257442"/>
              <a:gd name="connsiteX2" fmla="*/ 0 w 3201225"/>
              <a:gd name="connsiteY2" fmla="*/ 257442 h 257442"/>
              <a:gd name="connsiteX3" fmla="*/ 1 w 3201225"/>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494382 w 3494382"/>
              <a:gd name="connsiteY0" fmla="*/ 0 h 257442"/>
              <a:gd name="connsiteX1" fmla="*/ 3146503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654682 w 3654682"/>
              <a:gd name="connsiteY0" fmla="*/ 0 h 257442"/>
              <a:gd name="connsiteX1" fmla="*/ 34396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822998 w 3822998"/>
              <a:gd name="connsiteY0" fmla="*/ 0 h 257442"/>
              <a:gd name="connsiteX1" fmla="*/ 3599961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4101920 w 4101920"/>
              <a:gd name="connsiteY0" fmla="*/ 0 h 257442"/>
              <a:gd name="connsiteX1" fmla="*/ 3768277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270235 w 4270235"/>
              <a:gd name="connsiteY0" fmla="*/ 0 h 257442"/>
              <a:gd name="connsiteX1" fmla="*/ 4047199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430535 w 4430535"/>
              <a:gd name="connsiteY0" fmla="*/ 0 h 257442"/>
              <a:gd name="connsiteX1" fmla="*/ 42155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699840 w 4699840"/>
              <a:gd name="connsiteY0" fmla="*/ 0 h 257442"/>
              <a:gd name="connsiteX1" fmla="*/ 4375814 w 4699840"/>
              <a:gd name="connsiteY1" fmla="*/ 257442 h 257442"/>
              <a:gd name="connsiteX2" fmla="*/ 0 w 4699840"/>
              <a:gd name="connsiteY2" fmla="*/ 257442 h 257442"/>
              <a:gd name="connsiteX3" fmla="*/ 0 w 4699840"/>
              <a:gd name="connsiteY3" fmla="*/ 0 h 257442"/>
              <a:gd name="connsiteX0" fmla="*/ 4699840 w 4699840"/>
              <a:gd name="connsiteY0" fmla="*/ 0 h 257442"/>
              <a:gd name="connsiteX1" fmla="*/ 4645118 w 4699840"/>
              <a:gd name="connsiteY1" fmla="*/ 257442 h 257442"/>
              <a:gd name="connsiteX2" fmla="*/ 0 w 4699840"/>
              <a:gd name="connsiteY2" fmla="*/ 257442 h 257442"/>
              <a:gd name="connsiteX3" fmla="*/ 0 w 4699840"/>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901819 w 4901819"/>
              <a:gd name="connsiteY0" fmla="*/ 0 h 257442"/>
              <a:gd name="connsiteX1" fmla="*/ 4645119 w 4901819"/>
              <a:gd name="connsiteY1" fmla="*/ 257442 h 257442"/>
              <a:gd name="connsiteX2" fmla="*/ 0 w 4901819"/>
              <a:gd name="connsiteY2" fmla="*/ 257442 h 257442"/>
              <a:gd name="connsiteX3" fmla="*/ 1 w 4901819"/>
              <a:gd name="connsiteY3" fmla="*/ 0 h 257442"/>
              <a:gd name="connsiteX0" fmla="*/ 4901819 w 4901819"/>
              <a:gd name="connsiteY0" fmla="*/ 0 h 257442"/>
              <a:gd name="connsiteX1" fmla="*/ 4847098 w 4901819"/>
              <a:gd name="connsiteY1" fmla="*/ 257442 h 257442"/>
              <a:gd name="connsiteX2" fmla="*/ 0 w 4901819"/>
              <a:gd name="connsiteY2" fmla="*/ 257442 h 257442"/>
              <a:gd name="connsiteX3" fmla="*/ 1 w 4901819"/>
              <a:gd name="connsiteY3" fmla="*/ 0 h 257442"/>
              <a:gd name="connsiteX0" fmla="*/ 4901818 w 4901818"/>
              <a:gd name="connsiteY0" fmla="*/ 0 h 257442"/>
              <a:gd name="connsiteX1" fmla="*/ 4847097 w 4901818"/>
              <a:gd name="connsiteY1" fmla="*/ 257442 h 257442"/>
              <a:gd name="connsiteX2" fmla="*/ 0 w 4901818"/>
              <a:gd name="connsiteY2" fmla="*/ 257442 h 257442"/>
              <a:gd name="connsiteX3" fmla="*/ 0 w 4901818"/>
              <a:gd name="connsiteY3" fmla="*/ 0 h 257442"/>
              <a:gd name="connsiteX0" fmla="*/ 4901819 w 4901819"/>
              <a:gd name="connsiteY0" fmla="*/ 0 h 257442"/>
              <a:gd name="connsiteX1" fmla="*/ 4847098 w 4901819"/>
              <a:gd name="connsiteY1" fmla="*/ 257442 h 257442"/>
              <a:gd name="connsiteX2" fmla="*/ 1 w 4901819"/>
              <a:gd name="connsiteY2" fmla="*/ 257442 h 257442"/>
              <a:gd name="connsiteX3" fmla="*/ 0 w 4901819"/>
              <a:gd name="connsiteY3" fmla="*/ 0 h 257442"/>
              <a:gd name="connsiteX0" fmla="*/ 5163109 w 5163109"/>
              <a:gd name="connsiteY0" fmla="*/ 0 h 257442"/>
              <a:gd name="connsiteX1" fmla="*/ 484709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8 w 5163108"/>
              <a:gd name="connsiteY0" fmla="*/ 0 h 257442"/>
              <a:gd name="connsiteX1" fmla="*/ 5108387 w 5163108"/>
              <a:gd name="connsiteY1" fmla="*/ 257442 h 257442"/>
              <a:gd name="connsiteX2" fmla="*/ 0 w 5163108"/>
              <a:gd name="connsiteY2" fmla="*/ 257442 h 257442"/>
              <a:gd name="connsiteX3" fmla="*/ 0 w 5163108"/>
              <a:gd name="connsiteY3" fmla="*/ 0 h 257442"/>
              <a:gd name="connsiteX0" fmla="*/ 5421639 w 5421639"/>
              <a:gd name="connsiteY0" fmla="*/ 0 h 257442"/>
              <a:gd name="connsiteX1" fmla="*/ 5108387 w 5421639"/>
              <a:gd name="connsiteY1" fmla="*/ 257442 h 257442"/>
              <a:gd name="connsiteX2" fmla="*/ 0 w 5421639"/>
              <a:gd name="connsiteY2" fmla="*/ 257442 h 257442"/>
              <a:gd name="connsiteX3" fmla="*/ 0 w 5421639"/>
              <a:gd name="connsiteY3" fmla="*/ 0 h 257442"/>
              <a:gd name="connsiteX0" fmla="*/ 5421639 w 5421639"/>
              <a:gd name="connsiteY0" fmla="*/ 0 h 257442"/>
              <a:gd name="connsiteX1" fmla="*/ 5366918 w 5421639"/>
              <a:gd name="connsiteY1" fmla="*/ 257442 h 257442"/>
              <a:gd name="connsiteX2" fmla="*/ 0 w 5421639"/>
              <a:gd name="connsiteY2" fmla="*/ 257442 h 257442"/>
              <a:gd name="connsiteX3" fmla="*/ 0 w 5421639"/>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1 w 5421640"/>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0 w 5421640"/>
              <a:gd name="connsiteY3" fmla="*/ 0 h 257442"/>
              <a:gd name="connsiteX0" fmla="*/ 5724736 w 5724736"/>
              <a:gd name="connsiteY0" fmla="*/ 0 h 257442"/>
              <a:gd name="connsiteX1" fmla="*/ 5366919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8192014 w 8192014"/>
              <a:gd name="connsiteY0" fmla="*/ 0 h 257442"/>
              <a:gd name="connsiteX1" fmla="*/ 5670015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4225736 w 8137293"/>
              <a:gd name="connsiteY0" fmla="*/ 0 h 257442"/>
              <a:gd name="connsiteX1" fmla="*/ 8137293 w 8137293"/>
              <a:gd name="connsiteY1" fmla="*/ 257442 h 257442"/>
              <a:gd name="connsiteX2" fmla="*/ 0 w 8137293"/>
              <a:gd name="connsiteY2" fmla="*/ 257442 h 257442"/>
              <a:gd name="connsiteX3" fmla="*/ 0 w 8137293"/>
              <a:gd name="connsiteY3" fmla="*/ 0 h 257442"/>
              <a:gd name="connsiteX0" fmla="*/ 4225736 w 4225736"/>
              <a:gd name="connsiteY0" fmla="*/ 0 h 257442"/>
              <a:gd name="connsiteX1" fmla="*/ 4171016 w 4225736"/>
              <a:gd name="connsiteY1" fmla="*/ 257442 h 257442"/>
              <a:gd name="connsiteX2" fmla="*/ 0 w 4225736"/>
              <a:gd name="connsiteY2" fmla="*/ 257442 h 257442"/>
              <a:gd name="connsiteX3" fmla="*/ 0 w 4225736"/>
              <a:gd name="connsiteY3" fmla="*/ 0 h 257442"/>
              <a:gd name="connsiteX0" fmla="*/ 4225736 w 4225736"/>
              <a:gd name="connsiteY0" fmla="*/ 0 h 257442"/>
              <a:gd name="connsiteX1" fmla="*/ 4171016 w 4225736"/>
              <a:gd name="connsiteY1" fmla="*/ 257442 h 257442"/>
              <a:gd name="connsiteX2" fmla="*/ 1 w 4225736"/>
              <a:gd name="connsiteY2" fmla="*/ 257442 h 257442"/>
              <a:gd name="connsiteX3" fmla="*/ 0 w 4225736"/>
              <a:gd name="connsiteY3" fmla="*/ 0 h 257442"/>
              <a:gd name="connsiteX0" fmla="*/ 4225735 w 4225735"/>
              <a:gd name="connsiteY0" fmla="*/ 0 h 257442"/>
              <a:gd name="connsiteX1" fmla="*/ 4171015 w 4225735"/>
              <a:gd name="connsiteY1" fmla="*/ 257442 h 257442"/>
              <a:gd name="connsiteX2" fmla="*/ 0 w 4225735"/>
              <a:gd name="connsiteY2" fmla="*/ 257442 h 257442"/>
              <a:gd name="connsiteX3" fmla="*/ 0 w 4225735"/>
              <a:gd name="connsiteY3" fmla="*/ 0 h 257442"/>
              <a:gd name="connsiteX0" fmla="*/ 7114411 w 7114411"/>
              <a:gd name="connsiteY0" fmla="*/ 0 h 257442"/>
              <a:gd name="connsiteX1" fmla="*/ 4171015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Lst>
            <a:ahLst/>
            <a:cxnLst>
              <a:cxn ang="0">
                <a:pos x="connsiteX0" y="connsiteY0"/>
              </a:cxn>
              <a:cxn ang="0">
                <a:pos x="connsiteX1" y="connsiteY1"/>
              </a:cxn>
              <a:cxn ang="0">
                <a:pos x="connsiteX2" y="connsiteY2"/>
              </a:cxn>
              <a:cxn ang="0">
                <a:pos x="connsiteX3" y="connsiteY3"/>
              </a:cxn>
            </a:cxnLst>
            <a:rect l="l" t="t" r="r" b="b"/>
            <a:pathLst>
              <a:path w="7114411" h="257442">
                <a:moveTo>
                  <a:pt x="7114411" y="0"/>
                </a:moveTo>
                <a:lnTo>
                  <a:pt x="7059691" y="257442"/>
                </a:lnTo>
                <a:lnTo>
                  <a:pt x="0" y="257442"/>
                </a:lnTo>
                <a:lnTo>
                  <a:pt x="0" y="0"/>
                </a:lnTo>
                <a:close/>
              </a:path>
            </a:pathLst>
          </a:custGeom>
          <a:solidFill>
            <a:schemeClr val="accent2"/>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mn-cs"/>
              </a:rPr>
              <a:t>PRINCIPALI EVOLUZIONI PIATTAFORMA GPP</a:t>
            </a:r>
          </a:p>
        </p:txBody>
      </p:sp>
      <p:sp>
        <p:nvSpPr>
          <p:cNvPr id="43" name="AutoShape 5">
            <a:extLst>
              <a:ext uri="{FF2B5EF4-FFF2-40B4-BE49-F238E27FC236}">
                <a16:creationId xmlns:a16="http://schemas.microsoft.com/office/drawing/2014/main" id="{30DA498F-1FB4-43F6-8CCE-9A0280EF7E08}"/>
              </a:ext>
            </a:extLst>
          </p:cNvPr>
          <p:cNvSpPr>
            <a:spLocks noChangeArrowheads="1"/>
          </p:cNvSpPr>
          <p:nvPr/>
        </p:nvSpPr>
        <p:spPr bwMode="gray">
          <a:xfrm>
            <a:off x="4936030" y="1315789"/>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Network</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Message  Interface</a:t>
            </a:r>
          </a:p>
        </p:txBody>
      </p:sp>
      <p:sp>
        <p:nvSpPr>
          <p:cNvPr id="44" name="AutoShape 6">
            <a:extLst>
              <a:ext uri="{FF2B5EF4-FFF2-40B4-BE49-F238E27FC236}">
                <a16:creationId xmlns:a16="http://schemas.microsoft.com/office/drawing/2014/main" id="{C3009F29-A6BE-4C43-B753-3EDF966DB9FA}"/>
              </a:ext>
            </a:extLst>
          </p:cNvPr>
          <p:cNvSpPr>
            <a:spLocks noChangeArrowheads="1"/>
          </p:cNvSpPr>
          <p:nvPr/>
        </p:nvSpPr>
        <p:spPr bwMode="gray">
          <a:xfrm>
            <a:off x="7014279" y="1315789"/>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Gestione tesoreria</a:t>
            </a:r>
          </a:p>
        </p:txBody>
      </p:sp>
      <p:sp>
        <p:nvSpPr>
          <p:cNvPr id="45" name="AutoShape 6">
            <a:extLst>
              <a:ext uri="{FF2B5EF4-FFF2-40B4-BE49-F238E27FC236}">
                <a16:creationId xmlns:a16="http://schemas.microsoft.com/office/drawing/2014/main" id="{53CD630C-969E-4459-BFE6-F6A54494C60D}"/>
              </a:ext>
            </a:extLst>
          </p:cNvPr>
          <p:cNvSpPr>
            <a:spLocks noChangeArrowheads="1"/>
          </p:cNvSpPr>
          <p:nvPr/>
        </p:nvSpPr>
        <p:spPr bwMode="gray">
          <a:xfrm>
            <a:off x="9068560" y="1315271"/>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Istituti Governativi (PAGO-PA)</a:t>
            </a:r>
          </a:p>
        </p:txBody>
      </p:sp>
      <p:sp>
        <p:nvSpPr>
          <p:cNvPr id="46" name="Text Placeholder 5">
            <a:extLst>
              <a:ext uri="{FF2B5EF4-FFF2-40B4-BE49-F238E27FC236}">
                <a16:creationId xmlns:a16="http://schemas.microsoft.com/office/drawing/2014/main" id="{4CE11466-AF06-41C8-BC6A-65FDA5C0C321}"/>
              </a:ext>
            </a:extLst>
          </p:cNvPr>
          <p:cNvSpPr txBox="1">
            <a:spLocks/>
          </p:cNvSpPr>
          <p:nvPr/>
        </p:nvSpPr>
        <p:spPr>
          <a:xfrm>
            <a:off x="4977590" y="2025321"/>
            <a:ext cx="1922866" cy="3758229"/>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Realizzazione dei nuovi driver per lo scambio di pagamenti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tab pos="177800" algn="l"/>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Aggiunto nuovo driver per la gestione dei protocolli di scambio messaggi con piattaforma centrale</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tab pos="177800" algn="l"/>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 nuovi driver gestiscono tutti servizi dei protocolli di rete come da specifiche di sistema</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tab pos="177800" algn="l"/>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 nuovi driver permettono di operare con tutti i Network Service Provider abilitati dal sistema</a:t>
            </a:r>
          </a:p>
        </p:txBody>
      </p:sp>
      <p:sp>
        <p:nvSpPr>
          <p:cNvPr id="47" name="btfpRunningAgenda1LevelBarLeft236657">
            <a:extLst>
              <a:ext uri="{FF2B5EF4-FFF2-40B4-BE49-F238E27FC236}">
                <a16:creationId xmlns:a16="http://schemas.microsoft.com/office/drawing/2014/main" id="{41C6206D-CFFA-4BE7-BCBB-736D81D34047}"/>
              </a:ext>
            </a:extLst>
          </p:cNvPr>
          <p:cNvSpPr/>
          <p:nvPr/>
        </p:nvSpPr>
        <p:spPr bwMode="gray">
          <a:xfrm rot="16200000">
            <a:off x="-2117532" y="3763022"/>
            <a:ext cx="5241104" cy="345600"/>
          </a:xfrm>
          <a:custGeom>
            <a:avLst/>
            <a:gdLst>
              <a:gd name="connsiteX0" fmla="*/ 942786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42786 w 1816204"/>
              <a:gd name="connsiteY0" fmla="*/ 0 h 257442"/>
              <a:gd name="connsiteX1" fmla="*/ 888066 w 1816204"/>
              <a:gd name="connsiteY1" fmla="*/ 257442 h 257442"/>
              <a:gd name="connsiteX2" fmla="*/ 1816204 w 1816204"/>
              <a:gd name="connsiteY2" fmla="*/ 257442 h 257442"/>
              <a:gd name="connsiteX3" fmla="*/ 0 w 1816204"/>
              <a:gd name="connsiteY3" fmla="*/ 257442 h 257442"/>
              <a:gd name="connsiteX0" fmla="*/ 942786 w 942786"/>
              <a:gd name="connsiteY0" fmla="*/ 0 h 257442"/>
              <a:gd name="connsiteX1" fmla="*/ 888066 w 942786"/>
              <a:gd name="connsiteY1" fmla="*/ 257442 h 257442"/>
              <a:gd name="connsiteX2" fmla="*/ 1 w 942786"/>
              <a:gd name="connsiteY2" fmla="*/ 257442 h 257442"/>
              <a:gd name="connsiteX3" fmla="*/ 0 w 942786"/>
              <a:gd name="connsiteY3" fmla="*/ 257442 h 257442"/>
              <a:gd name="connsiteX0" fmla="*/ 942785 w 942785"/>
              <a:gd name="connsiteY0" fmla="*/ 0 h 257442"/>
              <a:gd name="connsiteX1" fmla="*/ 888065 w 942785"/>
              <a:gd name="connsiteY1" fmla="*/ 257442 h 257442"/>
              <a:gd name="connsiteX2" fmla="*/ 0 w 942785"/>
              <a:gd name="connsiteY2" fmla="*/ 257442 h 257442"/>
              <a:gd name="connsiteX3" fmla="*/ 0 w 942785"/>
              <a:gd name="connsiteY3" fmla="*/ 0 h 257442"/>
              <a:gd name="connsiteX0" fmla="*/ 1251973 w 1251973"/>
              <a:gd name="connsiteY0" fmla="*/ 0 h 257442"/>
              <a:gd name="connsiteX1" fmla="*/ 888065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429907 w 1429907"/>
              <a:gd name="connsiteY0" fmla="*/ 0 h 257442"/>
              <a:gd name="connsiteX1" fmla="*/ 1197252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598221 w 1598221"/>
              <a:gd name="connsiteY0" fmla="*/ 0 h 257442"/>
              <a:gd name="connsiteX1" fmla="*/ 1375186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851496 w 1851496"/>
              <a:gd name="connsiteY0" fmla="*/ 0 h 257442"/>
              <a:gd name="connsiteX1" fmla="*/ 1543500 w 1851496"/>
              <a:gd name="connsiteY1" fmla="*/ 257442 h 257442"/>
              <a:gd name="connsiteX2" fmla="*/ 0 w 1851496"/>
              <a:gd name="connsiteY2" fmla="*/ 257442 h 257442"/>
              <a:gd name="connsiteX3" fmla="*/ 0 w 1851496"/>
              <a:gd name="connsiteY3" fmla="*/ 0 h 257442"/>
              <a:gd name="connsiteX0" fmla="*/ 1851496 w 1851496"/>
              <a:gd name="connsiteY0" fmla="*/ 0 h 257442"/>
              <a:gd name="connsiteX1" fmla="*/ 1796774 w 1851496"/>
              <a:gd name="connsiteY1" fmla="*/ 257442 h 257442"/>
              <a:gd name="connsiteX2" fmla="*/ 0 w 1851496"/>
              <a:gd name="connsiteY2" fmla="*/ 257442 h 257442"/>
              <a:gd name="connsiteX3" fmla="*/ 0 w 1851496"/>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2172098 w 2172098"/>
              <a:gd name="connsiteY0" fmla="*/ 0 h 257442"/>
              <a:gd name="connsiteX1" fmla="*/ 1796775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0 w 2172098"/>
              <a:gd name="connsiteY3" fmla="*/ 0 h 257442"/>
              <a:gd name="connsiteX0" fmla="*/ 2425371 w 2425371"/>
              <a:gd name="connsiteY0" fmla="*/ 0 h 257442"/>
              <a:gd name="connsiteX1" fmla="*/ 2117376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603305 w 2603305"/>
              <a:gd name="connsiteY0" fmla="*/ 0 h 257442"/>
              <a:gd name="connsiteX1" fmla="*/ 2370650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771620 w 2771620"/>
              <a:gd name="connsiteY0" fmla="*/ 0 h 257442"/>
              <a:gd name="connsiteX1" fmla="*/ 2548584 w 2771620"/>
              <a:gd name="connsiteY1" fmla="*/ 257442 h 257442"/>
              <a:gd name="connsiteX2" fmla="*/ 0 w 2771620"/>
              <a:gd name="connsiteY2" fmla="*/ 257442 h 257442"/>
              <a:gd name="connsiteX3" fmla="*/ 0 w 2771620"/>
              <a:gd name="connsiteY3" fmla="*/ 0 h 257442"/>
              <a:gd name="connsiteX0" fmla="*/ 2771620 w 2771620"/>
              <a:gd name="connsiteY0" fmla="*/ 0 h 257442"/>
              <a:gd name="connsiteX1" fmla="*/ 2716898 w 2771620"/>
              <a:gd name="connsiteY1" fmla="*/ 257442 h 257442"/>
              <a:gd name="connsiteX2" fmla="*/ 0 w 2771620"/>
              <a:gd name="connsiteY2" fmla="*/ 257442 h 257442"/>
              <a:gd name="connsiteX3" fmla="*/ 0 w 2771620"/>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931921 w 2931921"/>
              <a:gd name="connsiteY0" fmla="*/ 0 h 257442"/>
              <a:gd name="connsiteX1" fmla="*/ 2716899 w 2931921"/>
              <a:gd name="connsiteY1" fmla="*/ 257442 h 257442"/>
              <a:gd name="connsiteX2" fmla="*/ 0 w 2931921"/>
              <a:gd name="connsiteY2" fmla="*/ 257442 h 257442"/>
              <a:gd name="connsiteX3" fmla="*/ 1 w 2931921"/>
              <a:gd name="connsiteY3" fmla="*/ 0 h 257442"/>
              <a:gd name="connsiteX0" fmla="*/ 2931921 w 2931921"/>
              <a:gd name="connsiteY0" fmla="*/ 0 h 257442"/>
              <a:gd name="connsiteX1" fmla="*/ 2877200 w 2931921"/>
              <a:gd name="connsiteY1" fmla="*/ 257442 h 257442"/>
              <a:gd name="connsiteX2" fmla="*/ 0 w 2931921"/>
              <a:gd name="connsiteY2" fmla="*/ 257442 h 257442"/>
              <a:gd name="connsiteX3" fmla="*/ 1 w 2931921"/>
              <a:gd name="connsiteY3" fmla="*/ 0 h 257442"/>
              <a:gd name="connsiteX0" fmla="*/ 2931920 w 2931920"/>
              <a:gd name="connsiteY0" fmla="*/ 0 h 257442"/>
              <a:gd name="connsiteX1" fmla="*/ 2877199 w 2931920"/>
              <a:gd name="connsiteY1" fmla="*/ 257442 h 257442"/>
              <a:gd name="connsiteX2" fmla="*/ 0 w 2931920"/>
              <a:gd name="connsiteY2" fmla="*/ 257442 h 257442"/>
              <a:gd name="connsiteX3" fmla="*/ 0 w 2931920"/>
              <a:gd name="connsiteY3" fmla="*/ 0 h 257442"/>
              <a:gd name="connsiteX0" fmla="*/ 2931921 w 2931921"/>
              <a:gd name="connsiteY0" fmla="*/ 0 h 257442"/>
              <a:gd name="connsiteX1" fmla="*/ 2877200 w 2931921"/>
              <a:gd name="connsiteY1" fmla="*/ 257442 h 257442"/>
              <a:gd name="connsiteX2" fmla="*/ 1 w 2931921"/>
              <a:gd name="connsiteY2" fmla="*/ 257442 h 257442"/>
              <a:gd name="connsiteX3" fmla="*/ 0 w 2931921"/>
              <a:gd name="connsiteY3" fmla="*/ 0 h 257442"/>
              <a:gd name="connsiteX0" fmla="*/ 3201225 w 3201225"/>
              <a:gd name="connsiteY0" fmla="*/ 0 h 257442"/>
              <a:gd name="connsiteX1" fmla="*/ 2877200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4 w 3201224"/>
              <a:gd name="connsiteY0" fmla="*/ 0 h 257442"/>
              <a:gd name="connsiteX1" fmla="*/ 3146503 w 3201224"/>
              <a:gd name="connsiteY1" fmla="*/ 257442 h 257442"/>
              <a:gd name="connsiteX2" fmla="*/ 0 w 3201224"/>
              <a:gd name="connsiteY2" fmla="*/ 257442 h 257442"/>
              <a:gd name="connsiteX3" fmla="*/ 0 w 3201224"/>
              <a:gd name="connsiteY3" fmla="*/ 0 h 257442"/>
              <a:gd name="connsiteX0" fmla="*/ 3403202 w 3403202"/>
              <a:gd name="connsiteY0" fmla="*/ 0 h 257442"/>
              <a:gd name="connsiteX1" fmla="*/ 3146503 w 3403202"/>
              <a:gd name="connsiteY1" fmla="*/ 257442 h 257442"/>
              <a:gd name="connsiteX2" fmla="*/ 0 w 3403202"/>
              <a:gd name="connsiteY2" fmla="*/ 257442 h 257442"/>
              <a:gd name="connsiteX3" fmla="*/ 0 w 3403202"/>
              <a:gd name="connsiteY3" fmla="*/ 0 h 257442"/>
              <a:gd name="connsiteX0" fmla="*/ 3403202 w 3403202"/>
              <a:gd name="connsiteY0" fmla="*/ 0 h 257442"/>
              <a:gd name="connsiteX1" fmla="*/ 3348481 w 3403202"/>
              <a:gd name="connsiteY1" fmla="*/ 257442 h 257442"/>
              <a:gd name="connsiteX2" fmla="*/ 0 w 3403202"/>
              <a:gd name="connsiteY2" fmla="*/ 257442 h 257442"/>
              <a:gd name="connsiteX3" fmla="*/ 0 w 3403202"/>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201225 w 3348482"/>
              <a:gd name="connsiteY0" fmla="*/ 0 h 257442"/>
              <a:gd name="connsiteX1" fmla="*/ 3348482 w 3348482"/>
              <a:gd name="connsiteY1" fmla="*/ 257442 h 257442"/>
              <a:gd name="connsiteX2" fmla="*/ 0 w 3348482"/>
              <a:gd name="connsiteY2" fmla="*/ 257442 h 257442"/>
              <a:gd name="connsiteX3" fmla="*/ 1 w 3348482"/>
              <a:gd name="connsiteY3" fmla="*/ 0 h 257442"/>
              <a:gd name="connsiteX0" fmla="*/ 3201225 w 3201225"/>
              <a:gd name="connsiteY0" fmla="*/ 0 h 257442"/>
              <a:gd name="connsiteX1" fmla="*/ 3146504 w 3201225"/>
              <a:gd name="connsiteY1" fmla="*/ 257442 h 257442"/>
              <a:gd name="connsiteX2" fmla="*/ 0 w 3201225"/>
              <a:gd name="connsiteY2" fmla="*/ 257442 h 257442"/>
              <a:gd name="connsiteX3" fmla="*/ 1 w 3201225"/>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494382 w 3494382"/>
              <a:gd name="connsiteY0" fmla="*/ 0 h 257442"/>
              <a:gd name="connsiteX1" fmla="*/ 3146503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654682 w 3654682"/>
              <a:gd name="connsiteY0" fmla="*/ 0 h 257442"/>
              <a:gd name="connsiteX1" fmla="*/ 34396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822998 w 3822998"/>
              <a:gd name="connsiteY0" fmla="*/ 0 h 257442"/>
              <a:gd name="connsiteX1" fmla="*/ 3599961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4101920 w 4101920"/>
              <a:gd name="connsiteY0" fmla="*/ 0 h 257442"/>
              <a:gd name="connsiteX1" fmla="*/ 3768277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270235 w 4270235"/>
              <a:gd name="connsiteY0" fmla="*/ 0 h 257442"/>
              <a:gd name="connsiteX1" fmla="*/ 4047199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430535 w 4430535"/>
              <a:gd name="connsiteY0" fmla="*/ 0 h 257442"/>
              <a:gd name="connsiteX1" fmla="*/ 42155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699840 w 4699840"/>
              <a:gd name="connsiteY0" fmla="*/ 0 h 257442"/>
              <a:gd name="connsiteX1" fmla="*/ 4375814 w 4699840"/>
              <a:gd name="connsiteY1" fmla="*/ 257442 h 257442"/>
              <a:gd name="connsiteX2" fmla="*/ 0 w 4699840"/>
              <a:gd name="connsiteY2" fmla="*/ 257442 h 257442"/>
              <a:gd name="connsiteX3" fmla="*/ 0 w 4699840"/>
              <a:gd name="connsiteY3" fmla="*/ 0 h 257442"/>
              <a:gd name="connsiteX0" fmla="*/ 4699840 w 4699840"/>
              <a:gd name="connsiteY0" fmla="*/ 0 h 257442"/>
              <a:gd name="connsiteX1" fmla="*/ 4645118 w 4699840"/>
              <a:gd name="connsiteY1" fmla="*/ 257442 h 257442"/>
              <a:gd name="connsiteX2" fmla="*/ 0 w 4699840"/>
              <a:gd name="connsiteY2" fmla="*/ 257442 h 257442"/>
              <a:gd name="connsiteX3" fmla="*/ 0 w 4699840"/>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901819 w 4901819"/>
              <a:gd name="connsiteY0" fmla="*/ 0 h 257442"/>
              <a:gd name="connsiteX1" fmla="*/ 4645119 w 4901819"/>
              <a:gd name="connsiteY1" fmla="*/ 257442 h 257442"/>
              <a:gd name="connsiteX2" fmla="*/ 0 w 4901819"/>
              <a:gd name="connsiteY2" fmla="*/ 257442 h 257442"/>
              <a:gd name="connsiteX3" fmla="*/ 1 w 4901819"/>
              <a:gd name="connsiteY3" fmla="*/ 0 h 257442"/>
              <a:gd name="connsiteX0" fmla="*/ 4901819 w 4901819"/>
              <a:gd name="connsiteY0" fmla="*/ 0 h 257442"/>
              <a:gd name="connsiteX1" fmla="*/ 4847098 w 4901819"/>
              <a:gd name="connsiteY1" fmla="*/ 257442 h 257442"/>
              <a:gd name="connsiteX2" fmla="*/ 0 w 4901819"/>
              <a:gd name="connsiteY2" fmla="*/ 257442 h 257442"/>
              <a:gd name="connsiteX3" fmla="*/ 1 w 4901819"/>
              <a:gd name="connsiteY3" fmla="*/ 0 h 257442"/>
              <a:gd name="connsiteX0" fmla="*/ 4901818 w 4901818"/>
              <a:gd name="connsiteY0" fmla="*/ 0 h 257442"/>
              <a:gd name="connsiteX1" fmla="*/ 4847097 w 4901818"/>
              <a:gd name="connsiteY1" fmla="*/ 257442 h 257442"/>
              <a:gd name="connsiteX2" fmla="*/ 0 w 4901818"/>
              <a:gd name="connsiteY2" fmla="*/ 257442 h 257442"/>
              <a:gd name="connsiteX3" fmla="*/ 0 w 4901818"/>
              <a:gd name="connsiteY3" fmla="*/ 0 h 257442"/>
              <a:gd name="connsiteX0" fmla="*/ 4901819 w 4901819"/>
              <a:gd name="connsiteY0" fmla="*/ 0 h 257442"/>
              <a:gd name="connsiteX1" fmla="*/ 4847098 w 4901819"/>
              <a:gd name="connsiteY1" fmla="*/ 257442 h 257442"/>
              <a:gd name="connsiteX2" fmla="*/ 1 w 4901819"/>
              <a:gd name="connsiteY2" fmla="*/ 257442 h 257442"/>
              <a:gd name="connsiteX3" fmla="*/ 0 w 4901819"/>
              <a:gd name="connsiteY3" fmla="*/ 0 h 257442"/>
              <a:gd name="connsiteX0" fmla="*/ 5163109 w 5163109"/>
              <a:gd name="connsiteY0" fmla="*/ 0 h 257442"/>
              <a:gd name="connsiteX1" fmla="*/ 484709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8 w 5163108"/>
              <a:gd name="connsiteY0" fmla="*/ 0 h 257442"/>
              <a:gd name="connsiteX1" fmla="*/ 5108387 w 5163108"/>
              <a:gd name="connsiteY1" fmla="*/ 257442 h 257442"/>
              <a:gd name="connsiteX2" fmla="*/ 0 w 5163108"/>
              <a:gd name="connsiteY2" fmla="*/ 257442 h 257442"/>
              <a:gd name="connsiteX3" fmla="*/ 0 w 5163108"/>
              <a:gd name="connsiteY3" fmla="*/ 0 h 257442"/>
              <a:gd name="connsiteX0" fmla="*/ 5421639 w 5421639"/>
              <a:gd name="connsiteY0" fmla="*/ 0 h 257442"/>
              <a:gd name="connsiteX1" fmla="*/ 5108387 w 5421639"/>
              <a:gd name="connsiteY1" fmla="*/ 257442 h 257442"/>
              <a:gd name="connsiteX2" fmla="*/ 0 w 5421639"/>
              <a:gd name="connsiteY2" fmla="*/ 257442 h 257442"/>
              <a:gd name="connsiteX3" fmla="*/ 0 w 5421639"/>
              <a:gd name="connsiteY3" fmla="*/ 0 h 257442"/>
              <a:gd name="connsiteX0" fmla="*/ 5421639 w 5421639"/>
              <a:gd name="connsiteY0" fmla="*/ 0 h 257442"/>
              <a:gd name="connsiteX1" fmla="*/ 5366918 w 5421639"/>
              <a:gd name="connsiteY1" fmla="*/ 257442 h 257442"/>
              <a:gd name="connsiteX2" fmla="*/ 0 w 5421639"/>
              <a:gd name="connsiteY2" fmla="*/ 257442 h 257442"/>
              <a:gd name="connsiteX3" fmla="*/ 0 w 5421639"/>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1 w 5421640"/>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0 w 5421640"/>
              <a:gd name="connsiteY3" fmla="*/ 0 h 257442"/>
              <a:gd name="connsiteX0" fmla="*/ 5724736 w 5724736"/>
              <a:gd name="connsiteY0" fmla="*/ 0 h 257442"/>
              <a:gd name="connsiteX1" fmla="*/ 5366919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8192014 w 8192014"/>
              <a:gd name="connsiteY0" fmla="*/ 0 h 257442"/>
              <a:gd name="connsiteX1" fmla="*/ 5670015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4225736 w 8137293"/>
              <a:gd name="connsiteY0" fmla="*/ 0 h 257442"/>
              <a:gd name="connsiteX1" fmla="*/ 8137293 w 8137293"/>
              <a:gd name="connsiteY1" fmla="*/ 257442 h 257442"/>
              <a:gd name="connsiteX2" fmla="*/ 0 w 8137293"/>
              <a:gd name="connsiteY2" fmla="*/ 257442 h 257442"/>
              <a:gd name="connsiteX3" fmla="*/ 0 w 8137293"/>
              <a:gd name="connsiteY3" fmla="*/ 0 h 257442"/>
              <a:gd name="connsiteX0" fmla="*/ 4225736 w 4225736"/>
              <a:gd name="connsiteY0" fmla="*/ 0 h 257442"/>
              <a:gd name="connsiteX1" fmla="*/ 4171016 w 4225736"/>
              <a:gd name="connsiteY1" fmla="*/ 257442 h 257442"/>
              <a:gd name="connsiteX2" fmla="*/ 0 w 4225736"/>
              <a:gd name="connsiteY2" fmla="*/ 257442 h 257442"/>
              <a:gd name="connsiteX3" fmla="*/ 0 w 4225736"/>
              <a:gd name="connsiteY3" fmla="*/ 0 h 257442"/>
              <a:gd name="connsiteX0" fmla="*/ 4225736 w 4225736"/>
              <a:gd name="connsiteY0" fmla="*/ 0 h 257442"/>
              <a:gd name="connsiteX1" fmla="*/ 4171016 w 4225736"/>
              <a:gd name="connsiteY1" fmla="*/ 257442 h 257442"/>
              <a:gd name="connsiteX2" fmla="*/ 1 w 4225736"/>
              <a:gd name="connsiteY2" fmla="*/ 257442 h 257442"/>
              <a:gd name="connsiteX3" fmla="*/ 0 w 4225736"/>
              <a:gd name="connsiteY3" fmla="*/ 0 h 257442"/>
              <a:gd name="connsiteX0" fmla="*/ 4225735 w 4225735"/>
              <a:gd name="connsiteY0" fmla="*/ 0 h 257442"/>
              <a:gd name="connsiteX1" fmla="*/ 4171015 w 4225735"/>
              <a:gd name="connsiteY1" fmla="*/ 257442 h 257442"/>
              <a:gd name="connsiteX2" fmla="*/ 0 w 4225735"/>
              <a:gd name="connsiteY2" fmla="*/ 257442 h 257442"/>
              <a:gd name="connsiteX3" fmla="*/ 0 w 4225735"/>
              <a:gd name="connsiteY3" fmla="*/ 0 h 257442"/>
              <a:gd name="connsiteX0" fmla="*/ 7114411 w 7114411"/>
              <a:gd name="connsiteY0" fmla="*/ 0 h 257442"/>
              <a:gd name="connsiteX1" fmla="*/ 4171015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Lst>
            <a:ahLst/>
            <a:cxnLst>
              <a:cxn ang="0">
                <a:pos x="connsiteX0" y="connsiteY0"/>
              </a:cxn>
              <a:cxn ang="0">
                <a:pos x="connsiteX1" y="connsiteY1"/>
              </a:cxn>
              <a:cxn ang="0">
                <a:pos x="connsiteX2" y="connsiteY2"/>
              </a:cxn>
              <a:cxn ang="0">
                <a:pos x="connsiteX3" y="connsiteY3"/>
              </a:cxn>
            </a:cxnLst>
            <a:rect l="l" t="t" r="r" b="b"/>
            <a:pathLst>
              <a:path w="7114411" h="257442">
                <a:moveTo>
                  <a:pt x="7114411" y="0"/>
                </a:moveTo>
                <a:lnTo>
                  <a:pt x="7059691" y="257442"/>
                </a:lnTo>
                <a:lnTo>
                  <a:pt x="0" y="257442"/>
                </a:lnTo>
                <a:lnTo>
                  <a:pt x="0" y="0"/>
                </a:lnTo>
                <a:close/>
              </a:path>
            </a:pathLst>
          </a:custGeom>
          <a:solidFill>
            <a:schemeClr val="accent2"/>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730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D666B16A-AEF0-45E4-B026-BAA3BA7456B9}"/>
              </a:ext>
            </a:extLst>
          </p:cNvPr>
          <p:cNvSpPr>
            <a:spLocks noGrp="1"/>
          </p:cNvSpPr>
          <p:nvPr>
            <p:ph type="title"/>
          </p:nvPr>
        </p:nvSpPr>
        <p:spPr/>
        <p:txBody>
          <a:bodyPr>
            <a:normAutofit/>
          </a:bodyPr>
          <a:lstStyle/>
          <a:p>
            <a:r>
              <a:rPr lang="it-IT" noProof="0" dirty="0">
                <a:latin typeface="+mj-lt"/>
              </a:rPr>
              <a:t>Evoluzione architettura TAS</a:t>
            </a:r>
          </a:p>
        </p:txBody>
      </p:sp>
      <p:sp>
        <p:nvSpPr>
          <p:cNvPr id="3" name="Segnaposto numero diapositiva 2">
            <a:extLst>
              <a:ext uri="{FF2B5EF4-FFF2-40B4-BE49-F238E27FC236}">
                <a16:creationId xmlns:a16="http://schemas.microsoft.com/office/drawing/2014/main" id="{315C9DFF-8432-47B6-A9CE-55C99311B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94991-5320-4EEC-AAB2-000DB343F395}"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sp>
        <p:nvSpPr>
          <p:cNvPr id="23" name="AutoShape 3">
            <a:extLst>
              <a:ext uri="{FF2B5EF4-FFF2-40B4-BE49-F238E27FC236}">
                <a16:creationId xmlns:a16="http://schemas.microsoft.com/office/drawing/2014/main" id="{8FE8C31B-C06B-4881-9B4B-10665FF8E779}"/>
              </a:ext>
            </a:extLst>
          </p:cNvPr>
          <p:cNvSpPr>
            <a:spLocks noChangeArrowheads="1"/>
          </p:cNvSpPr>
          <p:nvPr/>
        </p:nvSpPr>
        <p:spPr bwMode="gray">
          <a:xfrm>
            <a:off x="779533" y="1315789"/>
            <a:ext cx="2082007" cy="544871"/>
          </a:xfrm>
          <a:prstGeom prst="chevron">
            <a:avLst>
              <a:gd name="adj" fmla="val 34952"/>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Fraud </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err="1">
                <a:ln>
                  <a:noFill/>
                </a:ln>
                <a:solidFill>
                  <a:prstClr val="white"/>
                </a:solidFill>
                <a:effectLst/>
                <a:uLnTx/>
                <a:uFillTx/>
                <a:latin typeface="Calibri" panose="020F0502020204030204"/>
                <a:ea typeface="+mn-ea"/>
                <a:cs typeface="+mn-cs"/>
              </a:rPr>
              <a:t>managemnt</a:t>
            </a:r>
            <a:endPar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 Placeholder 5">
            <a:extLst>
              <a:ext uri="{FF2B5EF4-FFF2-40B4-BE49-F238E27FC236}">
                <a16:creationId xmlns:a16="http://schemas.microsoft.com/office/drawing/2014/main" id="{6E475B59-80AF-43FE-9F7E-E0D780841D9A}"/>
              </a:ext>
            </a:extLst>
          </p:cNvPr>
          <p:cNvSpPr txBox="1">
            <a:spLocks/>
          </p:cNvSpPr>
          <p:nvPr/>
        </p:nvSpPr>
        <p:spPr>
          <a:xfrm>
            <a:off x="844120" y="2025322"/>
            <a:ext cx="1899839" cy="3661558"/>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Implementazione nuove funzioni dedicate ai pagamenti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Apertura nuovo canale di indagine per pagamenti DEUR</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Definizione nuovi modelli a rischio frode</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Definizione nuovi meccanismo di blocco dei pagamenti</a:t>
            </a:r>
          </a:p>
        </p:txBody>
      </p:sp>
      <p:sp>
        <p:nvSpPr>
          <p:cNvPr id="30" name="AutoShape 4">
            <a:extLst>
              <a:ext uri="{FF2B5EF4-FFF2-40B4-BE49-F238E27FC236}">
                <a16:creationId xmlns:a16="http://schemas.microsoft.com/office/drawing/2014/main" id="{1A1B4E79-9EBD-431D-BF9F-00A6BA53CEE2}"/>
              </a:ext>
            </a:extLst>
          </p:cNvPr>
          <p:cNvSpPr>
            <a:spLocks noChangeArrowheads="1"/>
          </p:cNvSpPr>
          <p:nvPr/>
        </p:nvSpPr>
        <p:spPr bwMode="gray">
          <a:xfrm>
            <a:off x="2857782" y="1315790"/>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PSD2 / PSD3 </a:t>
            </a:r>
          </a:p>
        </p:txBody>
      </p:sp>
      <p:sp>
        <p:nvSpPr>
          <p:cNvPr id="31" name="Text Placeholder 5">
            <a:extLst>
              <a:ext uri="{FF2B5EF4-FFF2-40B4-BE49-F238E27FC236}">
                <a16:creationId xmlns:a16="http://schemas.microsoft.com/office/drawing/2014/main" id="{2A6C95DC-0380-4505-806A-A1B2D88DBE92}"/>
              </a:ext>
            </a:extLst>
          </p:cNvPr>
          <p:cNvSpPr txBox="1">
            <a:spLocks/>
          </p:cNvSpPr>
          <p:nvPr/>
        </p:nvSpPr>
        <p:spPr>
          <a:xfrm>
            <a:off x="2892604" y="2025323"/>
            <a:ext cx="1929604" cy="4119838"/>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Nuove interfacce dedicate alle disposizioni e alle informative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Implementazione nuovi servizi inizializzazione pagamenti DEUR</a:t>
            </a: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Implementazione nuovi servizi richieste informative DEUR</a:t>
            </a:r>
          </a:p>
          <a:p>
            <a:pPr marL="171450" marR="0" lvl="0" indent="-17145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I nuovi servizi dedicati alle richieste dispositive e informative DEUR sono implementati sia sulle componenti PSD2 passiva che sulle componenti TPP </a:t>
            </a:r>
            <a:r>
              <a:rPr kumimoji="0" lang="it-IT" sz="1400" b="0" i="1" u="none" strike="noStrike" kern="1200" cap="none" spc="0" normalizeH="0" baseline="0" noProof="0" dirty="0" err="1">
                <a:ln>
                  <a:noFill/>
                </a:ln>
                <a:solidFill>
                  <a:srgbClr val="07122D"/>
                </a:solidFill>
                <a:effectLst/>
                <a:uLnTx/>
                <a:uFillTx/>
                <a:latin typeface="Calibri" panose="020F0502020204030204"/>
                <a:ea typeface="+mn-ea"/>
                <a:cs typeface="Calibri" panose="020F0502020204030204" pitchFamily="34" charset="0"/>
              </a:rPr>
              <a:t>enabler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p:txBody>
      </p:sp>
      <p:sp>
        <p:nvSpPr>
          <p:cNvPr id="35" name="Text Placeholder 5">
            <a:extLst>
              <a:ext uri="{FF2B5EF4-FFF2-40B4-BE49-F238E27FC236}">
                <a16:creationId xmlns:a16="http://schemas.microsoft.com/office/drawing/2014/main" id="{48FFAE88-E587-4833-95E9-2311BCE72E07}"/>
              </a:ext>
            </a:extLst>
          </p:cNvPr>
          <p:cNvSpPr txBox="1">
            <a:spLocks/>
          </p:cNvSpPr>
          <p:nvPr/>
        </p:nvSpPr>
        <p:spPr>
          <a:xfrm>
            <a:off x="7055840" y="2025321"/>
            <a:ext cx="1922866" cy="3661559"/>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Realizzazione dei nuovi servizi dedicati ai pagamenti DEUR</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Emissione nuove carte DEUR</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Gestione ricarica carte</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Adeguamenti ATM per gestione ricarica dispositivi e carte</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Adeguamenti POS per gestione pagamenti DEUR anche mediante dispositivi off line</a:t>
            </a:r>
          </a:p>
        </p:txBody>
      </p:sp>
      <p:sp>
        <p:nvSpPr>
          <p:cNvPr id="40" name="btfpRunningAgenda1LevelBarLeft236657">
            <a:extLst>
              <a:ext uri="{FF2B5EF4-FFF2-40B4-BE49-F238E27FC236}">
                <a16:creationId xmlns:a16="http://schemas.microsoft.com/office/drawing/2014/main" id="{F6E17A2C-8A90-4D51-BA3C-2CC94C5464C7}"/>
              </a:ext>
            </a:extLst>
          </p:cNvPr>
          <p:cNvSpPr/>
          <p:nvPr/>
        </p:nvSpPr>
        <p:spPr bwMode="gray">
          <a:xfrm>
            <a:off x="330218" y="888935"/>
            <a:ext cx="6001756" cy="344523"/>
          </a:xfrm>
          <a:custGeom>
            <a:avLst/>
            <a:gdLst>
              <a:gd name="connsiteX0" fmla="*/ 942786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42786 w 1816204"/>
              <a:gd name="connsiteY0" fmla="*/ 0 h 257442"/>
              <a:gd name="connsiteX1" fmla="*/ 888066 w 1816204"/>
              <a:gd name="connsiteY1" fmla="*/ 257442 h 257442"/>
              <a:gd name="connsiteX2" fmla="*/ 1816204 w 1816204"/>
              <a:gd name="connsiteY2" fmla="*/ 257442 h 257442"/>
              <a:gd name="connsiteX3" fmla="*/ 0 w 1816204"/>
              <a:gd name="connsiteY3" fmla="*/ 257442 h 257442"/>
              <a:gd name="connsiteX0" fmla="*/ 942786 w 942786"/>
              <a:gd name="connsiteY0" fmla="*/ 0 h 257442"/>
              <a:gd name="connsiteX1" fmla="*/ 888066 w 942786"/>
              <a:gd name="connsiteY1" fmla="*/ 257442 h 257442"/>
              <a:gd name="connsiteX2" fmla="*/ 1 w 942786"/>
              <a:gd name="connsiteY2" fmla="*/ 257442 h 257442"/>
              <a:gd name="connsiteX3" fmla="*/ 0 w 942786"/>
              <a:gd name="connsiteY3" fmla="*/ 257442 h 257442"/>
              <a:gd name="connsiteX0" fmla="*/ 942785 w 942785"/>
              <a:gd name="connsiteY0" fmla="*/ 0 h 257442"/>
              <a:gd name="connsiteX1" fmla="*/ 888065 w 942785"/>
              <a:gd name="connsiteY1" fmla="*/ 257442 h 257442"/>
              <a:gd name="connsiteX2" fmla="*/ 0 w 942785"/>
              <a:gd name="connsiteY2" fmla="*/ 257442 h 257442"/>
              <a:gd name="connsiteX3" fmla="*/ 0 w 942785"/>
              <a:gd name="connsiteY3" fmla="*/ 0 h 257442"/>
              <a:gd name="connsiteX0" fmla="*/ 1251973 w 1251973"/>
              <a:gd name="connsiteY0" fmla="*/ 0 h 257442"/>
              <a:gd name="connsiteX1" fmla="*/ 888065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429907 w 1429907"/>
              <a:gd name="connsiteY0" fmla="*/ 0 h 257442"/>
              <a:gd name="connsiteX1" fmla="*/ 1197252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598221 w 1598221"/>
              <a:gd name="connsiteY0" fmla="*/ 0 h 257442"/>
              <a:gd name="connsiteX1" fmla="*/ 1375186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851496 w 1851496"/>
              <a:gd name="connsiteY0" fmla="*/ 0 h 257442"/>
              <a:gd name="connsiteX1" fmla="*/ 1543500 w 1851496"/>
              <a:gd name="connsiteY1" fmla="*/ 257442 h 257442"/>
              <a:gd name="connsiteX2" fmla="*/ 0 w 1851496"/>
              <a:gd name="connsiteY2" fmla="*/ 257442 h 257442"/>
              <a:gd name="connsiteX3" fmla="*/ 0 w 1851496"/>
              <a:gd name="connsiteY3" fmla="*/ 0 h 257442"/>
              <a:gd name="connsiteX0" fmla="*/ 1851496 w 1851496"/>
              <a:gd name="connsiteY0" fmla="*/ 0 h 257442"/>
              <a:gd name="connsiteX1" fmla="*/ 1796774 w 1851496"/>
              <a:gd name="connsiteY1" fmla="*/ 257442 h 257442"/>
              <a:gd name="connsiteX2" fmla="*/ 0 w 1851496"/>
              <a:gd name="connsiteY2" fmla="*/ 257442 h 257442"/>
              <a:gd name="connsiteX3" fmla="*/ 0 w 1851496"/>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2172098 w 2172098"/>
              <a:gd name="connsiteY0" fmla="*/ 0 h 257442"/>
              <a:gd name="connsiteX1" fmla="*/ 1796775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0 w 2172098"/>
              <a:gd name="connsiteY3" fmla="*/ 0 h 257442"/>
              <a:gd name="connsiteX0" fmla="*/ 2425371 w 2425371"/>
              <a:gd name="connsiteY0" fmla="*/ 0 h 257442"/>
              <a:gd name="connsiteX1" fmla="*/ 2117376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603305 w 2603305"/>
              <a:gd name="connsiteY0" fmla="*/ 0 h 257442"/>
              <a:gd name="connsiteX1" fmla="*/ 2370650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771620 w 2771620"/>
              <a:gd name="connsiteY0" fmla="*/ 0 h 257442"/>
              <a:gd name="connsiteX1" fmla="*/ 2548584 w 2771620"/>
              <a:gd name="connsiteY1" fmla="*/ 257442 h 257442"/>
              <a:gd name="connsiteX2" fmla="*/ 0 w 2771620"/>
              <a:gd name="connsiteY2" fmla="*/ 257442 h 257442"/>
              <a:gd name="connsiteX3" fmla="*/ 0 w 2771620"/>
              <a:gd name="connsiteY3" fmla="*/ 0 h 257442"/>
              <a:gd name="connsiteX0" fmla="*/ 2771620 w 2771620"/>
              <a:gd name="connsiteY0" fmla="*/ 0 h 257442"/>
              <a:gd name="connsiteX1" fmla="*/ 2716898 w 2771620"/>
              <a:gd name="connsiteY1" fmla="*/ 257442 h 257442"/>
              <a:gd name="connsiteX2" fmla="*/ 0 w 2771620"/>
              <a:gd name="connsiteY2" fmla="*/ 257442 h 257442"/>
              <a:gd name="connsiteX3" fmla="*/ 0 w 2771620"/>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931921 w 2931921"/>
              <a:gd name="connsiteY0" fmla="*/ 0 h 257442"/>
              <a:gd name="connsiteX1" fmla="*/ 2716899 w 2931921"/>
              <a:gd name="connsiteY1" fmla="*/ 257442 h 257442"/>
              <a:gd name="connsiteX2" fmla="*/ 0 w 2931921"/>
              <a:gd name="connsiteY2" fmla="*/ 257442 h 257442"/>
              <a:gd name="connsiteX3" fmla="*/ 1 w 2931921"/>
              <a:gd name="connsiteY3" fmla="*/ 0 h 257442"/>
              <a:gd name="connsiteX0" fmla="*/ 2931921 w 2931921"/>
              <a:gd name="connsiteY0" fmla="*/ 0 h 257442"/>
              <a:gd name="connsiteX1" fmla="*/ 2877200 w 2931921"/>
              <a:gd name="connsiteY1" fmla="*/ 257442 h 257442"/>
              <a:gd name="connsiteX2" fmla="*/ 0 w 2931921"/>
              <a:gd name="connsiteY2" fmla="*/ 257442 h 257442"/>
              <a:gd name="connsiteX3" fmla="*/ 1 w 2931921"/>
              <a:gd name="connsiteY3" fmla="*/ 0 h 257442"/>
              <a:gd name="connsiteX0" fmla="*/ 2931920 w 2931920"/>
              <a:gd name="connsiteY0" fmla="*/ 0 h 257442"/>
              <a:gd name="connsiteX1" fmla="*/ 2877199 w 2931920"/>
              <a:gd name="connsiteY1" fmla="*/ 257442 h 257442"/>
              <a:gd name="connsiteX2" fmla="*/ 0 w 2931920"/>
              <a:gd name="connsiteY2" fmla="*/ 257442 h 257442"/>
              <a:gd name="connsiteX3" fmla="*/ 0 w 2931920"/>
              <a:gd name="connsiteY3" fmla="*/ 0 h 257442"/>
              <a:gd name="connsiteX0" fmla="*/ 2931921 w 2931921"/>
              <a:gd name="connsiteY0" fmla="*/ 0 h 257442"/>
              <a:gd name="connsiteX1" fmla="*/ 2877200 w 2931921"/>
              <a:gd name="connsiteY1" fmla="*/ 257442 h 257442"/>
              <a:gd name="connsiteX2" fmla="*/ 1 w 2931921"/>
              <a:gd name="connsiteY2" fmla="*/ 257442 h 257442"/>
              <a:gd name="connsiteX3" fmla="*/ 0 w 2931921"/>
              <a:gd name="connsiteY3" fmla="*/ 0 h 257442"/>
              <a:gd name="connsiteX0" fmla="*/ 3201225 w 3201225"/>
              <a:gd name="connsiteY0" fmla="*/ 0 h 257442"/>
              <a:gd name="connsiteX1" fmla="*/ 2877200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4 w 3201224"/>
              <a:gd name="connsiteY0" fmla="*/ 0 h 257442"/>
              <a:gd name="connsiteX1" fmla="*/ 3146503 w 3201224"/>
              <a:gd name="connsiteY1" fmla="*/ 257442 h 257442"/>
              <a:gd name="connsiteX2" fmla="*/ 0 w 3201224"/>
              <a:gd name="connsiteY2" fmla="*/ 257442 h 257442"/>
              <a:gd name="connsiteX3" fmla="*/ 0 w 3201224"/>
              <a:gd name="connsiteY3" fmla="*/ 0 h 257442"/>
              <a:gd name="connsiteX0" fmla="*/ 3403202 w 3403202"/>
              <a:gd name="connsiteY0" fmla="*/ 0 h 257442"/>
              <a:gd name="connsiteX1" fmla="*/ 3146503 w 3403202"/>
              <a:gd name="connsiteY1" fmla="*/ 257442 h 257442"/>
              <a:gd name="connsiteX2" fmla="*/ 0 w 3403202"/>
              <a:gd name="connsiteY2" fmla="*/ 257442 h 257442"/>
              <a:gd name="connsiteX3" fmla="*/ 0 w 3403202"/>
              <a:gd name="connsiteY3" fmla="*/ 0 h 257442"/>
              <a:gd name="connsiteX0" fmla="*/ 3403202 w 3403202"/>
              <a:gd name="connsiteY0" fmla="*/ 0 h 257442"/>
              <a:gd name="connsiteX1" fmla="*/ 3348481 w 3403202"/>
              <a:gd name="connsiteY1" fmla="*/ 257442 h 257442"/>
              <a:gd name="connsiteX2" fmla="*/ 0 w 3403202"/>
              <a:gd name="connsiteY2" fmla="*/ 257442 h 257442"/>
              <a:gd name="connsiteX3" fmla="*/ 0 w 3403202"/>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201225 w 3348482"/>
              <a:gd name="connsiteY0" fmla="*/ 0 h 257442"/>
              <a:gd name="connsiteX1" fmla="*/ 3348482 w 3348482"/>
              <a:gd name="connsiteY1" fmla="*/ 257442 h 257442"/>
              <a:gd name="connsiteX2" fmla="*/ 0 w 3348482"/>
              <a:gd name="connsiteY2" fmla="*/ 257442 h 257442"/>
              <a:gd name="connsiteX3" fmla="*/ 1 w 3348482"/>
              <a:gd name="connsiteY3" fmla="*/ 0 h 257442"/>
              <a:gd name="connsiteX0" fmla="*/ 3201225 w 3201225"/>
              <a:gd name="connsiteY0" fmla="*/ 0 h 257442"/>
              <a:gd name="connsiteX1" fmla="*/ 3146504 w 3201225"/>
              <a:gd name="connsiteY1" fmla="*/ 257442 h 257442"/>
              <a:gd name="connsiteX2" fmla="*/ 0 w 3201225"/>
              <a:gd name="connsiteY2" fmla="*/ 257442 h 257442"/>
              <a:gd name="connsiteX3" fmla="*/ 1 w 3201225"/>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494382 w 3494382"/>
              <a:gd name="connsiteY0" fmla="*/ 0 h 257442"/>
              <a:gd name="connsiteX1" fmla="*/ 3146503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654682 w 3654682"/>
              <a:gd name="connsiteY0" fmla="*/ 0 h 257442"/>
              <a:gd name="connsiteX1" fmla="*/ 34396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822998 w 3822998"/>
              <a:gd name="connsiteY0" fmla="*/ 0 h 257442"/>
              <a:gd name="connsiteX1" fmla="*/ 3599961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4101920 w 4101920"/>
              <a:gd name="connsiteY0" fmla="*/ 0 h 257442"/>
              <a:gd name="connsiteX1" fmla="*/ 3768277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270235 w 4270235"/>
              <a:gd name="connsiteY0" fmla="*/ 0 h 257442"/>
              <a:gd name="connsiteX1" fmla="*/ 4047199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430535 w 4430535"/>
              <a:gd name="connsiteY0" fmla="*/ 0 h 257442"/>
              <a:gd name="connsiteX1" fmla="*/ 42155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699840 w 4699840"/>
              <a:gd name="connsiteY0" fmla="*/ 0 h 257442"/>
              <a:gd name="connsiteX1" fmla="*/ 4375814 w 4699840"/>
              <a:gd name="connsiteY1" fmla="*/ 257442 h 257442"/>
              <a:gd name="connsiteX2" fmla="*/ 0 w 4699840"/>
              <a:gd name="connsiteY2" fmla="*/ 257442 h 257442"/>
              <a:gd name="connsiteX3" fmla="*/ 0 w 4699840"/>
              <a:gd name="connsiteY3" fmla="*/ 0 h 257442"/>
              <a:gd name="connsiteX0" fmla="*/ 4699840 w 4699840"/>
              <a:gd name="connsiteY0" fmla="*/ 0 h 257442"/>
              <a:gd name="connsiteX1" fmla="*/ 4645118 w 4699840"/>
              <a:gd name="connsiteY1" fmla="*/ 257442 h 257442"/>
              <a:gd name="connsiteX2" fmla="*/ 0 w 4699840"/>
              <a:gd name="connsiteY2" fmla="*/ 257442 h 257442"/>
              <a:gd name="connsiteX3" fmla="*/ 0 w 4699840"/>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901819 w 4901819"/>
              <a:gd name="connsiteY0" fmla="*/ 0 h 257442"/>
              <a:gd name="connsiteX1" fmla="*/ 4645119 w 4901819"/>
              <a:gd name="connsiteY1" fmla="*/ 257442 h 257442"/>
              <a:gd name="connsiteX2" fmla="*/ 0 w 4901819"/>
              <a:gd name="connsiteY2" fmla="*/ 257442 h 257442"/>
              <a:gd name="connsiteX3" fmla="*/ 1 w 4901819"/>
              <a:gd name="connsiteY3" fmla="*/ 0 h 257442"/>
              <a:gd name="connsiteX0" fmla="*/ 4901819 w 4901819"/>
              <a:gd name="connsiteY0" fmla="*/ 0 h 257442"/>
              <a:gd name="connsiteX1" fmla="*/ 4847098 w 4901819"/>
              <a:gd name="connsiteY1" fmla="*/ 257442 h 257442"/>
              <a:gd name="connsiteX2" fmla="*/ 0 w 4901819"/>
              <a:gd name="connsiteY2" fmla="*/ 257442 h 257442"/>
              <a:gd name="connsiteX3" fmla="*/ 1 w 4901819"/>
              <a:gd name="connsiteY3" fmla="*/ 0 h 257442"/>
              <a:gd name="connsiteX0" fmla="*/ 4901818 w 4901818"/>
              <a:gd name="connsiteY0" fmla="*/ 0 h 257442"/>
              <a:gd name="connsiteX1" fmla="*/ 4847097 w 4901818"/>
              <a:gd name="connsiteY1" fmla="*/ 257442 h 257442"/>
              <a:gd name="connsiteX2" fmla="*/ 0 w 4901818"/>
              <a:gd name="connsiteY2" fmla="*/ 257442 h 257442"/>
              <a:gd name="connsiteX3" fmla="*/ 0 w 4901818"/>
              <a:gd name="connsiteY3" fmla="*/ 0 h 257442"/>
              <a:gd name="connsiteX0" fmla="*/ 4901819 w 4901819"/>
              <a:gd name="connsiteY0" fmla="*/ 0 h 257442"/>
              <a:gd name="connsiteX1" fmla="*/ 4847098 w 4901819"/>
              <a:gd name="connsiteY1" fmla="*/ 257442 h 257442"/>
              <a:gd name="connsiteX2" fmla="*/ 1 w 4901819"/>
              <a:gd name="connsiteY2" fmla="*/ 257442 h 257442"/>
              <a:gd name="connsiteX3" fmla="*/ 0 w 4901819"/>
              <a:gd name="connsiteY3" fmla="*/ 0 h 257442"/>
              <a:gd name="connsiteX0" fmla="*/ 5163109 w 5163109"/>
              <a:gd name="connsiteY0" fmla="*/ 0 h 257442"/>
              <a:gd name="connsiteX1" fmla="*/ 484709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8 w 5163108"/>
              <a:gd name="connsiteY0" fmla="*/ 0 h 257442"/>
              <a:gd name="connsiteX1" fmla="*/ 5108387 w 5163108"/>
              <a:gd name="connsiteY1" fmla="*/ 257442 h 257442"/>
              <a:gd name="connsiteX2" fmla="*/ 0 w 5163108"/>
              <a:gd name="connsiteY2" fmla="*/ 257442 h 257442"/>
              <a:gd name="connsiteX3" fmla="*/ 0 w 5163108"/>
              <a:gd name="connsiteY3" fmla="*/ 0 h 257442"/>
              <a:gd name="connsiteX0" fmla="*/ 5421639 w 5421639"/>
              <a:gd name="connsiteY0" fmla="*/ 0 h 257442"/>
              <a:gd name="connsiteX1" fmla="*/ 5108387 w 5421639"/>
              <a:gd name="connsiteY1" fmla="*/ 257442 h 257442"/>
              <a:gd name="connsiteX2" fmla="*/ 0 w 5421639"/>
              <a:gd name="connsiteY2" fmla="*/ 257442 h 257442"/>
              <a:gd name="connsiteX3" fmla="*/ 0 w 5421639"/>
              <a:gd name="connsiteY3" fmla="*/ 0 h 257442"/>
              <a:gd name="connsiteX0" fmla="*/ 5421639 w 5421639"/>
              <a:gd name="connsiteY0" fmla="*/ 0 h 257442"/>
              <a:gd name="connsiteX1" fmla="*/ 5366918 w 5421639"/>
              <a:gd name="connsiteY1" fmla="*/ 257442 h 257442"/>
              <a:gd name="connsiteX2" fmla="*/ 0 w 5421639"/>
              <a:gd name="connsiteY2" fmla="*/ 257442 h 257442"/>
              <a:gd name="connsiteX3" fmla="*/ 0 w 5421639"/>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1 w 5421640"/>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0 w 5421640"/>
              <a:gd name="connsiteY3" fmla="*/ 0 h 257442"/>
              <a:gd name="connsiteX0" fmla="*/ 5724736 w 5724736"/>
              <a:gd name="connsiteY0" fmla="*/ 0 h 257442"/>
              <a:gd name="connsiteX1" fmla="*/ 5366919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8192014 w 8192014"/>
              <a:gd name="connsiteY0" fmla="*/ 0 h 257442"/>
              <a:gd name="connsiteX1" fmla="*/ 5670015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4225736 w 8137293"/>
              <a:gd name="connsiteY0" fmla="*/ 0 h 257442"/>
              <a:gd name="connsiteX1" fmla="*/ 8137293 w 8137293"/>
              <a:gd name="connsiteY1" fmla="*/ 257442 h 257442"/>
              <a:gd name="connsiteX2" fmla="*/ 0 w 8137293"/>
              <a:gd name="connsiteY2" fmla="*/ 257442 h 257442"/>
              <a:gd name="connsiteX3" fmla="*/ 0 w 8137293"/>
              <a:gd name="connsiteY3" fmla="*/ 0 h 257442"/>
              <a:gd name="connsiteX0" fmla="*/ 4225736 w 4225736"/>
              <a:gd name="connsiteY0" fmla="*/ 0 h 257442"/>
              <a:gd name="connsiteX1" fmla="*/ 4171016 w 4225736"/>
              <a:gd name="connsiteY1" fmla="*/ 257442 h 257442"/>
              <a:gd name="connsiteX2" fmla="*/ 0 w 4225736"/>
              <a:gd name="connsiteY2" fmla="*/ 257442 h 257442"/>
              <a:gd name="connsiteX3" fmla="*/ 0 w 4225736"/>
              <a:gd name="connsiteY3" fmla="*/ 0 h 257442"/>
              <a:gd name="connsiteX0" fmla="*/ 4225736 w 4225736"/>
              <a:gd name="connsiteY0" fmla="*/ 0 h 257442"/>
              <a:gd name="connsiteX1" fmla="*/ 4171016 w 4225736"/>
              <a:gd name="connsiteY1" fmla="*/ 257442 h 257442"/>
              <a:gd name="connsiteX2" fmla="*/ 1 w 4225736"/>
              <a:gd name="connsiteY2" fmla="*/ 257442 h 257442"/>
              <a:gd name="connsiteX3" fmla="*/ 0 w 4225736"/>
              <a:gd name="connsiteY3" fmla="*/ 0 h 257442"/>
              <a:gd name="connsiteX0" fmla="*/ 4225735 w 4225735"/>
              <a:gd name="connsiteY0" fmla="*/ 0 h 257442"/>
              <a:gd name="connsiteX1" fmla="*/ 4171015 w 4225735"/>
              <a:gd name="connsiteY1" fmla="*/ 257442 h 257442"/>
              <a:gd name="connsiteX2" fmla="*/ 0 w 4225735"/>
              <a:gd name="connsiteY2" fmla="*/ 257442 h 257442"/>
              <a:gd name="connsiteX3" fmla="*/ 0 w 4225735"/>
              <a:gd name="connsiteY3" fmla="*/ 0 h 257442"/>
              <a:gd name="connsiteX0" fmla="*/ 7114411 w 7114411"/>
              <a:gd name="connsiteY0" fmla="*/ 0 h 257442"/>
              <a:gd name="connsiteX1" fmla="*/ 4171015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Lst>
            <a:ahLst/>
            <a:cxnLst>
              <a:cxn ang="0">
                <a:pos x="connsiteX0" y="connsiteY0"/>
              </a:cxn>
              <a:cxn ang="0">
                <a:pos x="connsiteX1" y="connsiteY1"/>
              </a:cxn>
              <a:cxn ang="0">
                <a:pos x="connsiteX2" y="connsiteY2"/>
              </a:cxn>
              <a:cxn ang="0">
                <a:pos x="connsiteX3" y="connsiteY3"/>
              </a:cxn>
            </a:cxnLst>
            <a:rect l="l" t="t" r="r" b="b"/>
            <a:pathLst>
              <a:path w="7114411" h="257442">
                <a:moveTo>
                  <a:pt x="7114411" y="0"/>
                </a:moveTo>
                <a:lnTo>
                  <a:pt x="7059691" y="257442"/>
                </a:lnTo>
                <a:lnTo>
                  <a:pt x="0" y="257442"/>
                </a:lnTo>
                <a:lnTo>
                  <a:pt x="0" y="0"/>
                </a:lnTo>
                <a:close/>
              </a:path>
            </a:pathLst>
          </a:custGeom>
          <a:solidFill>
            <a:schemeClr val="accent2"/>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mn-cs"/>
              </a:rPr>
              <a:t>PRINCIPALI EVOLUZIONI PIATTAFORMA GPP</a:t>
            </a:r>
          </a:p>
        </p:txBody>
      </p:sp>
      <p:sp>
        <p:nvSpPr>
          <p:cNvPr id="15" name="AutoShape 5">
            <a:extLst>
              <a:ext uri="{FF2B5EF4-FFF2-40B4-BE49-F238E27FC236}">
                <a16:creationId xmlns:a16="http://schemas.microsoft.com/office/drawing/2014/main" id="{B9F38280-6392-4F27-911D-C8493021DC0A}"/>
              </a:ext>
            </a:extLst>
          </p:cNvPr>
          <p:cNvSpPr>
            <a:spLocks noChangeArrowheads="1"/>
          </p:cNvSpPr>
          <p:nvPr/>
        </p:nvSpPr>
        <p:spPr bwMode="gray">
          <a:xfrm>
            <a:off x="4936031" y="1315789"/>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Front end &amp;</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channels</a:t>
            </a:r>
          </a:p>
        </p:txBody>
      </p:sp>
      <p:sp>
        <p:nvSpPr>
          <p:cNvPr id="16" name="AutoShape 6">
            <a:extLst>
              <a:ext uri="{FF2B5EF4-FFF2-40B4-BE49-F238E27FC236}">
                <a16:creationId xmlns:a16="http://schemas.microsoft.com/office/drawing/2014/main" id="{C65F878F-11E9-4DB0-951F-B75EC8AAAB37}"/>
              </a:ext>
            </a:extLst>
          </p:cNvPr>
          <p:cNvSpPr>
            <a:spLocks noChangeArrowheads="1"/>
          </p:cNvSpPr>
          <p:nvPr/>
        </p:nvSpPr>
        <p:spPr bwMode="gray">
          <a:xfrm>
            <a:off x="7014280" y="1315789"/>
            <a:ext cx="2082007" cy="544871"/>
          </a:xfrm>
          <a:prstGeom prst="chevron">
            <a:avLst>
              <a:gd name="adj" fmla="val 34975"/>
            </a:avLst>
          </a:prstGeom>
          <a:solidFill>
            <a:schemeClr val="accent4"/>
          </a:solidFill>
          <a:ln w="12700" cap="rnd" algn="ctr">
            <a:solidFill>
              <a:schemeClr val="bg1"/>
            </a:solidFill>
            <a:miter lim="800000"/>
            <a:headEnd/>
            <a:tailEnd/>
          </a:ln>
        </p:spPr>
        <p:txBody>
          <a:bodyPr lIns="36000" tIns="36000" rIns="36000" bIns="36000" anchor="ctr" anchorCtr="1"/>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rPr>
              <a:t>Monetica</a:t>
            </a:r>
          </a:p>
        </p:txBody>
      </p:sp>
      <p:sp>
        <p:nvSpPr>
          <p:cNvPr id="18" name="Text Placeholder 5">
            <a:extLst>
              <a:ext uri="{FF2B5EF4-FFF2-40B4-BE49-F238E27FC236}">
                <a16:creationId xmlns:a16="http://schemas.microsoft.com/office/drawing/2014/main" id="{9990D5DB-A1C4-4579-A96D-9033270F87B1}"/>
              </a:ext>
            </a:extLst>
          </p:cNvPr>
          <p:cNvSpPr txBox="1">
            <a:spLocks/>
          </p:cNvSpPr>
          <p:nvPr/>
        </p:nvSpPr>
        <p:spPr>
          <a:xfrm>
            <a:off x="4977591" y="2025321"/>
            <a:ext cx="1922866" cy="3758229"/>
          </a:xfrm>
          <a:prstGeom prst="rect">
            <a:avLst/>
          </a:prstGeom>
        </p:spPr>
        <p:txBody>
          <a:bodyPr wrap="square" lIns="0" tIns="0" rIns="0" bIns="0">
            <a:noAutofit/>
          </a:bodyPr>
          <a:lstStyle>
            <a:defPPr>
              <a:defRPr lang="it-IT"/>
            </a:defPPr>
            <a:lvl1pPr indent="0" algn="just" defTabSz="957263" fontAlgn="base">
              <a:lnSpc>
                <a:spcPct val="100000"/>
              </a:lnSpc>
              <a:spcBef>
                <a:spcPts val="600"/>
              </a:spcBef>
              <a:spcAft>
                <a:spcPts val="0"/>
              </a:spcAft>
              <a:buFont typeface="Arial" charset="0"/>
              <a:defRPr sz="1200">
                <a:solidFill>
                  <a:srgbClr val="313131"/>
                </a:solidFill>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it-IT" sz="1400" b="1"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Realizzazione dei nuovi processi di integrazione verso canali</a:t>
            </a:r>
            <a:endPar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endParaRP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tab pos="177800" algn="l"/>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Aggiunta nuovi servizi acquisizione ordini di pagamenti DEUR dai canali di alimentazione (portale web, app, CBI, </a:t>
            </a:r>
            <a:r>
              <a:rPr kumimoji="0" lang="it-IT" sz="1400" b="0" i="1" u="none" strike="noStrike" kern="1200" cap="none" spc="0" normalizeH="0" baseline="0" noProof="0" dirty="0" err="1">
                <a:ln>
                  <a:noFill/>
                </a:ln>
                <a:solidFill>
                  <a:srgbClr val="07122D"/>
                </a:solidFill>
                <a:effectLst/>
                <a:uLnTx/>
                <a:uFillTx/>
                <a:latin typeface="Calibri" panose="020F0502020204030204"/>
                <a:ea typeface="+mn-ea"/>
                <a:cs typeface="Calibri" panose="020F0502020204030204" pitchFamily="34" charset="0"/>
              </a:rPr>
              <a:t>etc</a:t>
            </a: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t>
            </a:r>
          </a:p>
          <a:p>
            <a:pPr marL="177800" marR="0" lvl="0" indent="-177800" algn="l" defTabSz="957263" rtl="0" eaLnBrk="1" fontAlgn="base" latinLnBrk="0" hangingPunct="1">
              <a:lnSpc>
                <a:spcPct val="100000"/>
              </a:lnSpc>
              <a:spcBef>
                <a:spcPts val="600"/>
              </a:spcBef>
              <a:spcAft>
                <a:spcPts val="0"/>
              </a:spcAft>
              <a:buClrTx/>
              <a:buSzTx/>
              <a:buFont typeface="Wingdings" panose="05000000000000000000" pitchFamily="2" charset="2"/>
              <a:buChar char="§"/>
              <a:tabLst>
                <a:tab pos="177800" algn="l"/>
              </a:tabLst>
              <a:defRPr/>
            </a:pPr>
            <a:r>
              <a:rPr kumimoji="0" lang="it-IT" sz="1400" b="0" i="1" u="none" strike="noStrike" kern="1200" cap="none" spc="0" normalizeH="0" baseline="0" noProof="0" dirty="0">
                <a:ln>
                  <a:noFill/>
                </a:ln>
                <a:solidFill>
                  <a:srgbClr val="07122D"/>
                </a:solidFill>
                <a:effectLst/>
                <a:uLnTx/>
                <a:uFillTx/>
                <a:latin typeface="Calibri" panose="020F0502020204030204"/>
                <a:ea typeface="+mn-ea"/>
                <a:cs typeface="Calibri" panose="020F0502020204030204" pitchFamily="34" charset="0"/>
              </a:rPr>
              <a:t>Aggiunta nuovi servizi di rendicontazione e feedback verso i canali</a:t>
            </a:r>
          </a:p>
        </p:txBody>
      </p:sp>
      <p:sp>
        <p:nvSpPr>
          <p:cNvPr id="19" name="btfpRunningAgenda1LevelBarLeft236657">
            <a:extLst>
              <a:ext uri="{FF2B5EF4-FFF2-40B4-BE49-F238E27FC236}">
                <a16:creationId xmlns:a16="http://schemas.microsoft.com/office/drawing/2014/main" id="{037C4FF8-047F-4B9C-8B66-1D1BAD6E221E}"/>
              </a:ext>
            </a:extLst>
          </p:cNvPr>
          <p:cNvSpPr/>
          <p:nvPr/>
        </p:nvSpPr>
        <p:spPr bwMode="gray">
          <a:xfrm rot="16200000">
            <a:off x="-2117532" y="3763022"/>
            <a:ext cx="5241104" cy="345600"/>
          </a:xfrm>
          <a:custGeom>
            <a:avLst/>
            <a:gdLst>
              <a:gd name="connsiteX0" fmla="*/ 942786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42786 w 1816204"/>
              <a:gd name="connsiteY0" fmla="*/ 0 h 257442"/>
              <a:gd name="connsiteX1" fmla="*/ 888066 w 1816204"/>
              <a:gd name="connsiteY1" fmla="*/ 257442 h 257442"/>
              <a:gd name="connsiteX2" fmla="*/ 1816204 w 1816204"/>
              <a:gd name="connsiteY2" fmla="*/ 257442 h 257442"/>
              <a:gd name="connsiteX3" fmla="*/ 0 w 1816204"/>
              <a:gd name="connsiteY3" fmla="*/ 257442 h 257442"/>
              <a:gd name="connsiteX0" fmla="*/ 942786 w 942786"/>
              <a:gd name="connsiteY0" fmla="*/ 0 h 257442"/>
              <a:gd name="connsiteX1" fmla="*/ 888066 w 942786"/>
              <a:gd name="connsiteY1" fmla="*/ 257442 h 257442"/>
              <a:gd name="connsiteX2" fmla="*/ 1 w 942786"/>
              <a:gd name="connsiteY2" fmla="*/ 257442 h 257442"/>
              <a:gd name="connsiteX3" fmla="*/ 0 w 942786"/>
              <a:gd name="connsiteY3" fmla="*/ 257442 h 257442"/>
              <a:gd name="connsiteX0" fmla="*/ 942785 w 942785"/>
              <a:gd name="connsiteY0" fmla="*/ 0 h 257442"/>
              <a:gd name="connsiteX1" fmla="*/ 888065 w 942785"/>
              <a:gd name="connsiteY1" fmla="*/ 257442 h 257442"/>
              <a:gd name="connsiteX2" fmla="*/ 0 w 942785"/>
              <a:gd name="connsiteY2" fmla="*/ 257442 h 257442"/>
              <a:gd name="connsiteX3" fmla="*/ 0 w 942785"/>
              <a:gd name="connsiteY3" fmla="*/ 0 h 257442"/>
              <a:gd name="connsiteX0" fmla="*/ 1251973 w 1251973"/>
              <a:gd name="connsiteY0" fmla="*/ 0 h 257442"/>
              <a:gd name="connsiteX1" fmla="*/ 888065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251973 w 1251973"/>
              <a:gd name="connsiteY0" fmla="*/ 0 h 257442"/>
              <a:gd name="connsiteX1" fmla="*/ 1197252 w 1251973"/>
              <a:gd name="connsiteY1" fmla="*/ 257442 h 257442"/>
              <a:gd name="connsiteX2" fmla="*/ 0 w 1251973"/>
              <a:gd name="connsiteY2" fmla="*/ 257442 h 257442"/>
              <a:gd name="connsiteX3" fmla="*/ 0 w 1251973"/>
              <a:gd name="connsiteY3" fmla="*/ 0 h 257442"/>
              <a:gd name="connsiteX0" fmla="*/ 1429907 w 1429907"/>
              <a:gd name="connsiteY0" fmla="*/ 0 h 257442"/>
              <a:gd name="connsiteX1" fmla="*/ 1197252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429907 w 1429907"/>
              <a:gd name="connsiteY0" fmla="*/ 0 h 257442"/>
              <a:gd name="connsiteX1" fmla="*/ 1375186 w 1429907"/>
              <a:gd name="connsiteY1" fmla="*/ 257442 h 257442"/>
              <a:gd name="connsiteX2" fmla="*/ 0 w 1429907"/>
              <a:gd name="connsiteY2" fmla="*/ 257442 h 257442"/>
              <a:gd name="connsiteX3" fmla="*/ 0 w 1429907"/>
              <a:gd name="connsiteY3" fmla="*/ 0 h 257442"/>
              <a:gd name="connsiteX0" fmla="*/ 1598221 w 1598221"/>
              <a:gd name="connsiteY0" fmla="*/ 0 h 257442"/>
              <a:gd name="connsiteX1" fmla="*/ 1375186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598221 w 1598221"/>
              <a:gd name="connsiteY0" fmla="*/ 0 h 257442"/>
              <a:gd name="connsiteX1" fmla="*/ 1543500 w 1598221"/>
              <a:gd name="connsiteY1" fmla="*/ 257442 h 257442"/>
              <a:gd name="connsiteX2" fmla="*/ 0 w 1598221"/>
              <a:gd name="connsiteY2" fmla="*/ 257442 h 257442"/>
              <a:gd name="connsiteX3" fmla="*/ 0 w 1598221"/>
              <a:gd name="connsiteY3" fmla="*/ 0 h 257442"/>
              <a:gd name="connsiteX0" fmla="*/ 1851496 w 1851496"/>
              <a:gd name="connsiteY0" fmla="*/ 0 h 257442"/>
              <a:gd name="connsiteX1" fmla="*/ 1543500 w 1851496"/>
              <a:gd name="connsiteY1" fmla="*/ 257442 h 257442"/>
              <a:gd name="connsiteX2" fmla="*/ 0 w 1851496"/>
              <a:gd name="connsiteY2" fmla="*/ 257442 h 257442"/>
              <a:gd name="connsiteX3" fmla="*/ 0 w 1851496"/>
              <a:gd name="connsiteY3" fmla="*/ 0 h 257442"/>
              <a:gd name="connsiteX0" fmla="*/ 1851496 w 1851496"/>
              <a:gd name="connsiteY0" fmla="*/ 0 h 257442"/>
              <a:gd name="connsiteX1" fmla="*/ 1796774 w 1851496"/>
              <a:gd name="connsiteY1" fmla="*/ 257442 h 257442"/>
              <a:gd name="connsiteX2" fmla="*/ 0 w 1851496"/>
              <a:gd name="connsiteY2" fmla="*/ 257442 h 257442"/>
              <a:gd name="connsiteX3" fmla="*/ 0 w 1851496"/>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1851497 w 1851497"/>
              <a:gd name="connsiteY0" fmla="*/ 0 h 257442"/>
              <a:gd name="connsiteX1" fmla="*/ 1796775 w 1851497"/>
              <a:gd name="connsiteY1" fmla="*/ 257442 h 257442"/>
              <a:gd name="connsiteX2" fmla="*/ 0 w 1851497"/>
              <a:gd name="connsiteY2" fmla="*/ 257442 h 257442"/>
              <a:gd name="connsiteX3" fmla="*/ 1 w 1851497"/>
              <a:gd name="connsiteY3" fmla="*/ 0 h 257442"/>
              <a:gd name="connsiteX0" fmla="*/ 2172098 w 2172098"/>
              <a:gd name="connsiteY0" fmla="*/ 0 h 257442"/>
              <a:gd name="connsiteX1" fmla="*/ 1796775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1 w 2172098"/>
              <a:gd name="connsiteY3" fmla="*/ 0 h 257442"/>
              <a:gd name="connsiteX0" fmla="*/ 2172098 w 2172098"/>
              <a:gd name="connsiteY0" fmla="*/ 0 h 257442"/>
              <a:gd name="connsiteX1" fmla="*/ 2117376 w 2172098"/>
              <a:gd name="connsiteY1" fmla="*/ 257442 h 257442"/>
              <a:gd name="connsiteX2" fmla="*/ 0 w 2172098"/>
              <a:gd name="connsiteY2" fmla="*/ 257442 h 257442"/>
              <a:gd name="connsiteX3" fmla="*/ 0 w 2172098"/>
              <a:gd name="connsiteY3" fmla="*/ 0 h 257442"/>
              <a:gd name="connsiteX0" fmla="*/ 2425371 w 2425371"/>
              <a:gd name="connsiteY0" fmla="*/ 0 h 257442"/>
              <a:gd name="connsiteX1" fmla="*/ 2117376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425371 w 2425371"/>
              <a:gd name="connsiteY0" fmla="*/ 0 h 257442"/>
              <a:gd name="connsiteX1" fmla="*/ 2370650 w 2425371"/>
              <a:gd name="connsiteY1" fmla="*/ 257442 h 257442"/>
              <a:gd name="connsiteX2" fmla="*/ 0 w 2425371"/>
              <a:gd name="connsiteY2" fmla="*/ 257442 h 257442"/>
              <a:gd name="connsiteX3" fmla="*/ 0 w 2425371"/>
              <a:gd name="connsiteY3" fmla="*/ 0 h 257442"/>
              <a:gd name="connsiteX0" fmla="*/ 2603305 w 2603305"/>
              <a:gd name="connsiteY0" fmla="*/ 0 h 257442"/>
              <a:gd name="connsiteX1" fmla="*/ 2370650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603305 w 2603305"/>
              <a:gd name="connsiteY0" fmla="*/ 0 h 257442"/>
              <a:gd name="connsiteX1" fmla="*/ 2548584 w 2603305"/>
              <a:gd name="connsiteY1" fmla="*/ 257442 h 257442"/>
              <a:gd name="connsiteX2" fmla="*/ 0 w 2603305"/>
              <a:gd name="connsiteY2" fmla="*/ 257442 h 257442"/>
              <a:gd name="connsiteX3" fmla="*/ 0 w 2603305"/>
              <a:gd name="connsiteY3" fmla="*/ 0 h 257442"/>
              <a:gd name="connsiteX0" fmla="*/ 2771620 w 2771620"/>
              <a:gd name="connsiteY0" fmla="*/ 0 h 257442"/>
              <a:gd name="connsiteX1" fmla="*/ 2548584 w 2771620"/>
              <a:gd name="connsiteY1" fmla="*/ 257442 h 257442"/>
              <a:gd name="connsiteX2" fmla="*/ 0 w 2771620"/>
              <a:gd name="connsiteY2" fmla="*/ 257442 h 257442"/>
              <a:gd name="connsiteX3" fmla="*/ 0 w 2771620"/>
              <a:gd name="connsiteY3" fmla="*/ 0 h 257442"/>
              <a:gd name="connsiteX0" fmla="*/ 2771620 w 2771620"/>
              <a:gd name="connsiteY0" fmla="*/ 0 h 257442"/>
              <a:gd name="connsiteX1" fmla="*/ 2716898 w 2771620"/>
              <a:gd name="connsiteY1" fmla="*/ 257442 h 257442"/>
              <a:gd name="connsiteX2" fmla="*/ 0 w 2771620"/>
              <a:gd name="connsiteY2" fmla="*/ 257442 h 257442"/>
              <a:gd name="connsiteX3" fmla="*/ 0 w 2771620"/>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771621 w 2771621"/>
              <a:gd name="connsiteY0" fmla="*/ 0 h 257442"/>
              <a:gd name="connsiteX1" fmla="*/ 2716899 w 2771621"/>
              <a:gd name="connsiteY1" fmla="*/ 257442 h 257442"/>
              <a:gd name="connsiteX2" fmla="*/ 0 w 2771621"/>
              <a:gd name="connsiteY2" fmla="*/ 257442 h 257442"/>
              <a:gd name="connsiteX3" fmla="*/ 1 w 2771621"/>
              <a:gd name="connsiteY3" fmla="*/ 0 h 257442"/>
              <a:gd name="connsiteX0" fmla="*/ 2931921 w 2931921"/>
              <a:gd name="connsiteY0" fmla="*/ 0 h 257442"/>
              <a:gd name="connsiteX1" fmla="*/ 2716899 w 2931921"/>
              <a:gd name="connsiteY1" fmla="*/ 257442 h 257442"/>
              <a:gd name="connsiteX2" fmla="*/ 0 w 2931921"/>
              <a:gd name="connsiteY2" fmla="*/ 257442 h 257442"/>
              <a:gd name="connsiteX3" fmla="*/ 1 w 2931921"/>
              <a:gd name="connsiteY3" fmla="*/ 0 h 257442"/>
              <a:gd name="connsiteX0" fmla="*/ 2931921 w 2931921"/>
              <a:gd name="connsiteY0" fmla="*/ 0 h 257442"/>
              <a:gd name="connsiteX1" fmla="*/ 2877200 w 2931921"/>
              <a:gd name="connsiteY1" fmla="*/ 257442 h 257442"/>
              <a:gd name="connsiteX2" fmla="*/ 0 w 2931921"/>
              <a:gd name="connsiteY2" fmla="*/ 257442 h 257442"/>
              <a:gd name="connsiteX3" fmla="*/ 1 w 2931921"/>
              <a:gd name="connsiteY3" fmla="*/ 0 h 257442"/>
              <a:gd name="connsiteX0" fmla="*/ 2931920 w 2931920"/>
              <a:gd name="connsiteY0" fmla="*/ 0 h 257442"/>
              <a:gd name="connsiteX1" fmla="*/ 2877199 w 2931920"/>
              <a:gd name="connsiteY1" fmla="*/ 257442 h 257442"/>
              <a:gd name="connsiteX2" fmla="*/ 0 w 2931920"/>
              <a:gd name="connsiteY2" fmla="*/ 257442 h 257442"/>
              <a:gd name="connsiteX3" fmla="*/ 0 w 2931920"/>
              <a:gd name="connsiteY3" fmla="*/ 0 h 257442"/>
              <a:gd name="connsiteX0" fmla="*/ 2931921 w 2931921"/>
              <a:gd name="connsiteY0" fmla="*/ 0 h 257442"/>
              <a:gd name="connsiteX1" fmla="*/ 2877200 w 2931921"/>
              <a:gd name="connsiteY1" fmla="*/ 257442 h 257442"/>
              <a:gd name="connsiteX2" fmla="*/ 1 w 2931921"/>
              <a:gd name="connsiteY2" fmla="*/ 257442 h 257442"/>
              <a:gd name="connsiteX3" fmla="*/ 0 w 2931921"/>
              <a:gd name="connsiteY3" fmla="*/ 0 h 257442"/>
              <a:gd name="connsiteX0" fmla="*/ 3201225 w 3201225"/>
              <a:gd name="connsiteY0" fmla="*/ 0 h 257442"/>
              <a:gd name="connsiteX1" fmla="*/ 2877200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5 w 3201225"/>
              <a:gd name="connsiteY0" fmla="*/ 0 h 257442"/>
              <a:gd name="connsiteX1" fmla="*/ 3146504 w 3201225"/>
              <a:gd name="connsiteY1" fmla="*/ 257442 h 257442"/>
              <a:gd name="connsiteX2" fmla="*/ 1 w 3201225"/>
              <a:gd name="connsiteY2" fmla="*/ 257442 h 257442"/>
              <a:gd name="connsiteX3" fmla="*/ 0 w 3201225"/>
              <a:gd name="connsiteY3" fmla="*/ 0 h 257442"/>
              <a:gd name="connsiteX0" fmla="*/ 3201224 w 3201224"/>
              <a:gd name="connsiteY0" fmla="*/ 0 h 257442"/>
              <a:gd name="connsiteX1" fmla="*/ 3146503 w 3201224"/>
              <a:gd name="connsiteY1" fmla="*/ 257442 h 257442"/>
              <a:gd name="connsiteX2" fmla="*/ 0 w 3201224"/>
              <a:gd name="connsiteY2" fmla="*/ 257442 h 257442"/>
              <a:gd name="connsiteX3" fmla="*/ 0 w 3201224"/>
              <a:gd name="connsiteY3" fmla="*/ 0 h 257442"/>
              <a:gd name="connsiteX0" fmla="*/ 3403202 w 3403202"/>
              <a:gd name="connsiteY0" fmla="*/ 0 h 257442"/>
              <a:gd name="connsiteX1" fmla="*/ 3146503 w 3403202"/>
              <a:gd name="connsiteY1" fmla="*/ 257442 h 257442"/>
              <a:gd name="connsiteX2" fmla="*/ 0 w 3403202"/>
              <a:gd name="connsiteY2" fmla="*/ 257442 h 257442"/>
              <a:gd name="connsiteX3" fmla="*/ 0 w 3403202"/>
              <a:gd name="connsiteY3" fmla="*/ 0 h 257442"/>
              <a:gd name="connsiteX0" fmla="*/ 3403202 w 3403202"/>
              <a:gd name="connsiteY0" fmla="*/ 0 h 257442"/>
              <a:gd name="connsiteX1" fmla="*/ 3348481 w 3403202"/>
              <a:gd name="connsiteY1" fmla="*/ 257442 h 257442"/>
              <a:gd name="connsiteX2" fmla="*/ 0 w 3403202"/>
              <a:gd name="connsiteY2" fmla="*/ 257442 h 257442"/>
              <a:gd name="connsiteX3" fmla="*/ 0 w 3403202"/>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403203 w 3403203"/>
              <a:gd name="connsiteY0" fmla="*/ 0 h 257442"/>
              <a:gd name="connsiteX1" fmla="*/ 3348482 w 3403203"/>
              <a:gd name="connsiteY1" fmla="*/ 257442 h 257442"/>
              <a:gd name="connsiteX2" fmla="*/ 0 w 3403203"/>
              <a:gd name="connsiteY2" fmla="*/ 257442 h 257442"/>
              <a:gd name="connsiteX3" fmla="*/ 1 w 3403203"/>
              <a:gd name="connsiteY3" fmla="*/ 0 h 257442"/>
              <a:gd name="connsiteX0" fmla="*/ 3201225 w 3348482"/>
              <a:gd name="connsiteY0" fmla="*/ 0 h 257442"/>
              <a:gd name="connsiteX1" fmla="*/ 3348482 w 3348482"/>
              <a:gd name="connsiteY1" fmla="*/ 257442 h 257442"/>
              <a:gd name="connsiteX2" fmla="*/ 0 w 3348482"/>
              <a:gd name="connsiteY2" fmla="*/ 257442 h 257442"/>
              <a:gd name="connsiteX3" fmla="*/ 1 w 3348482"/>
              <a:gd name="connsiteY3" fmla="*/ 0 h 257442"/>
              <a:gd name="connsiteX0" fmla="*/ 3201225 w 3201225"/>
              <a:gd name="connsiteY0" fmla="*/ 0 h 257442"/>
              <a:gd name="connsiteX1" fmla="*/ 3146504 w 3201225"/>
              <a:gd name="connsiteY1" fmla="*/ 257442 h 257442"/>
              <a:gd name="connsiteX2" fmla="*/ 0 w 3201225"/>
              <a:gd name="connsiteY2" fmla="*/ 257442 h 257442"/>
              <a:gd name="connsiteX3" fmla="*/ 1 w 3201225"/>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201224 w 3201224"/>
              <a:gd name="connsiteY0" fmla="*/ 0 h 257442"/>
              <a:gd name="connsiteX1" fmla="*/ 3146503 w 3201224"/>
              <a:gd name="connsiteY1" fmla="*/ 257442 h 257442"/>
              <a:gd name="connsiteX2" fmla="*/ 1 w 3201224"/>
              <a:gd name="connsiteY2" fmla="*/ 257442 h 257442"/>
              <a:gd name="connsiteX3" fmla="*/ 0 w 3201224"/>
              <a:gd name="connsiteY3" fmla="*/ 0 h 257442"/>
              <a:gd name="connsiteX0" fmla="*/ 3494382 w 3494382"/>
              <a:gd name="connsiteY0" fmla="*/ 0 h 257442"/>
              <a:gd name="connsiteX1" fmla="*/ 3146503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1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494382 w 3494382"/>
              <a:gd name="connsiteY0" fmla="*/ 0 h 257442"/>
              <a:gd name="connsiteX1" fmla="*/ 3439661 w 3494382"/>
              <a:gd name="connsiteY1" fmla="*/ 257442 h 257442"/>
              <a:gd name="connsiteX2" fmla="*/ 0 w 3494382"/>
              <a:gd name="connsiteY2" fmla="*/ 257442 h 257442"/>
              <a:gd name="connsiteX3" fmla="*/ 0 w 3494382"/>
              <a:gd name="connsiteY3" fmla="*/ 0 h 257442"/>
              <a:gd name="connsiteX0" fmla="*/ 3654682 w 3654682"/>
              <a:gd name="connsiteY0" fmla="*/ 0 h 257442"/>
              <a:gd name="connsiteX1" fmla="*/ 34396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654682 w 3654682"/>
              <a:gd name="connsiteY0" fmla="*/ 0 h 257442"/>
              <a:gd name="connsiteX1" fmla="*/ 3599961 w 3654682"/>
              <a:gd name="connsiteY1" fmla="*/ 257442 h 257442"/>
              <a:gd name="connsiteX2" fmla="*/ 0 w 3654682"/>
              <a:gd name="connsiteY2" fmla="*/ 257442 h 257442"/>
              <a:gd name="connsiteX3" fmla="*/ 0 w 3654682"/>
              <a:gd name="connsiteY3" fmla="*/ 0 h 257442"/>
              <a:gd name="connsiteX0" fmla="*/ 3822998 w 3822998"/>
              <a:gd name="connsiteY0" fmla="*/ 0 h 257442"/>
              <a:gd name="connsiteX1" fmla="*/ 3599961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3822998 w 3822998"/>
              <a:gd name="connsiteY0" fmla="*/ 0 h 257442"/>
              <a:gd name="connsiteX1" fmla="*/ 3768277 w 3822998"/>
              <a:gd name="connsiteY1" fmla="*/ 257442 h 257442"/>
              <a:gd name="connsiteX2" fmla="*/ 0 w 3822998"/>
              <a:gd name="connsiteY2" fmla="*/ 257442 h 257442"/>
              <a:gd name="connsiteX3" fmla="*/ 0 w 3822998"/>
              <a:gd name="connsiteY3" fmla="*/ 0 h 257442"/>
              <a:gd name="connsiteX0" fmla="*/ 4101920 w 4101920"/>
              <a:gd name="connsiteY0" fmla="*/ 0 h 257442"/>
              <a:gd name="connsiteX1" fmla="*/ 3768277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101920 w 4101920"/>
              <a:gd name="connsiteY0" fmla="*/ 0 h 257442"/>
              <a:gd name="connsiteX1" fmla="*/ 4047199 w 4101920"/>
              <a:gd name="connsiteY1" fmla="*/ 257442 h 257442"/>
              <a:gd name="connsiteX2" fmla="*/ 0 w 4101920"/>
              <a:gd name="connsiteY2" fmla="*/ 257442 h 257442"/>
              <a:gd name="connsiteX3" fmla="*/ 0 w 4101920"/>
              <a:gd name="connsiteY3" fmla="*/ 0 h 257442"/>
              <a:gd name="connsiteX0" fmla="*/ 4270235 w 4270235"/>
              <a:gd name="connsiteY0" fmla="*/ 0 h 257442"/>
              <a:gd name="connsiteX1" fmla="*/ 4047199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270235 w 4270235"/>
              <a:gd name="connsiteY0" fmla="*/ 0 h 257442"/>
              <a:gd name="connsiteX1" fmla="*/ 4215514 w 4270235"/>
              <a:gd name="connsiteY1" fmla="*/ 257442 h 257442"/>
              <a:gd name="connsiteX2" fmla="*/ 0 w 4270235"/>
              <a:gd name="connsiteY2" fmla="*/ 257442 h 257442"/>
              <a:gd name="connsiteX3" fmla="*/ 0 w 4270235"/>
              <a:gd name="connsiteY3" fmla="*/ 0 h 257442"/>
              <a:gd name="connsiteX0" fmla="*/ 4430535 w 4430535"/>
              <a:gd name="connsiteY0" fmla="*/ 0 h 257442"/>
              <a:gd name="connsiteX1" fmla="*/ 42155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430535 w 4430535"/>
              <a:gd name="connsiteY0" fmla="*/ 0 h 257442"/>
              <a:gd name="connsiteX1" fmla="*/ 4375814 w 4430535"/>
              <a:gd name="connsiteY1" fmla="*/ 257442 h 257442"/>
              <a:gd name="connsiteX2" fmla="*/ 0 w 4430535"/>
              <a:gd name="connsiteY2" fmla="*/ 257442 h 257442"/>
              <a:gd name="connsiteX3" fmla="*/ 0 w 4430535"/>
              <a:gd name="connsiteY3" fmla="*/ 0 h 257442"/>
              <a:gd name="connsiteX0" fmla="*/ 4699840 w 4699840"/>
              <a:gd name="connsiteY0" fmla="*/ 0 h 257442"/>
              <a:gd name="connsiteX1" fmla="*/ 4375814 w 4699840"/>
              <a:gd name="connsiteY1" fmla="*/ 257442 h 257442"/>
              <a:gd name="connsiteX2" fmla="*/ 0 w 4699840"/>
              <a:gd name="connsiteY2" fmla="*/ 257442 h 257442"/>
              <a:gd name="connsiteX3" fmla="*/ 0 w 4699840"/>
              <a:gd name="connsiteY3" fmla="*/ 0 h 257442"/>
              <a:gd name="connsiteX0" fmla="*/ 4699840 w 4699840"/>
              <a:gd name="connsiteY0" fmla="*/ 0 h 257442"/>
              <a:gd name="connsiteX1" fmla="*/ 4645118 w 4699840"/>
              <a:gd name="connsiteY1" fmla="*/ 257442 h 257442"/>
              <a:gd name="connsiteX2" fmla="*/ 0 w 4699840"/>
              <a:gd name="connsiteY2" fmla="*/ 257442 h 257442"/>
              <a:gd name="connsiteX3" fmla="*/ 0 w 4699840"/>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699841 w 4699841"/>
              <a:gd name="connsiteY0" fmla="*/ 0 h 257442"/>
              <a:gd name="connsiteX1" fmla="*/ 4645119 w 4699841"/>
              <a:gd name="connsiteY1" fmla="*/ 257442 h 257442"/>
              <a:gd name="connsiteX2" fmla="*/ 0 w 4699841"/>
              <a:gd name="connsiteY2" fmla="*/ 257442 h 257442"/>
              <a:gd name="connsiteX3" fmla="*/ 1 w 4699841"/>
              <a:gd name="connsiteY3" fmla="*/ 0 h 257442"/>
              <a:gd name="connsiteX0" fmla="*/ 4901819 w 4901819"/>
              <a:gd name="connsiteY0" fmla="*/ 0 h 257442"/>
              <a:gd name="connsiteX1" fmla="*/ 4645119 w 4901819"/>
              <a:gd name="connsiteY1" fmla="*/ 257442 h 257442"/>
              <a:gd name="connsiteX2" fmla="*/ 0 w 4901819"/>
              <a:gd name="connsiteY2" fmla="*/ 257442 h 257442"/>
              <a:gd name="connsiteX3" fmla="*/ 1 w 4901819"/>
              <a:gd name="connsiteY3" fmla="*/ 0 h 257442"/>
              <a:gd name="connsiteX0" fmla="*/ 4901819 w 4901819"/>
              <a:gd name="connsiteY0" fmla="*/ 0 h 257442"/>
              <a:gd name="connsiteX1" fmla="*/ 4847098 w 4901819"/>
              <a:gd name="connsiteY1" fmla="*/ 257442 h 257442"/>
              <a:gd name="connsiteX2" fmla="*/ 0 w 4901819"/>
              <a:gd name="connsiteY2" fmla="*/ 257442 h 257442"/>
              <a:gd name="connsiteX3" fmla="*/ 1 w 4901819"/>
              <a:gd name="connsiteY3" fmla="*/ 0 h 257442"/>
              <a:gd name="connsiteX0" fmla="*/ 4901818 w 4901818"/>
              <a:gd name="connsiteY0" fmla="*/ 0 h 257442"/>
              <a:gd name="connsiteX1" fmla="*/ 4847097 w 4901818"/>
              <a:gd name="connsiteY1" fmla="*/ 257442 h 257442"/>
              <a:gd name="connsiteX2" fmla="*/ 0 w 4901818"/>
              <a:gd name="connsiteY2" fmla="*/ 257442 h 257442"/>
              <a:gd name="connsiteX3" fmla="*/ 0 w 4901818"/>
              <a:gd name="connsiteY3" fmla="*/ 0 h 257442"/>
              <a:gd name="connsiteX0" fmla="*/ 4901819 w 4901819"/>
              <a:gd name="connsiteY0" fmla="*/ 0 h 257442"/>
              <a:gd name="connsiteX1" fmla="*/ 4847098 w 4901819"/>
              <a:gd name="connsiteY1" fmla="*/ 257442 h 257442"/>
              <a:gd name="connsiteX2" fmla="*/ 1 w 4901819"/>
              <a:gd name="connsiteY2" fmla="*/ 257442 h 257442"/>
              <a:gd name="connsiteX3" fmla="*/ 0 w 4901819"/>
              <a:gd name="connsiteY3" fmla="*/ 0 h 257442"/>
              <a:gd name="connsiteX0" fmla="*/ 5163109 w 5163109"/>
              <a:gd name="connsiteY0" fmla="*/ 0 h 257442"/>
              <a:gd name="connsiteX1" fmla="*/ 484709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9 w 5163109"/>
              <a:gd name="connsiteY0" fmla="*/ 0 h 257442"/>
              <a:gd name="connsiteX1" fmla="*/ 5108388 w 5163109"/>
              <a:gd name="connsiteY1" fmla="*/ 257442 h 257442"/>
              <a:gd name="connsiteX2" fmla="*/ 1 w 5163109"/>
              <a:gd name="connsiteY2" fmla="*/ 257442 h 257442"/>
              <a:gd name="connsiteX3" fmla="*/ 0 w 5163109"/>
              <a:gd name="connsiteY3" fmla="*/ 0 h 257442"/>
              <a:gd name="connsiteX0" fmla="*/ 5163108 w 5163108"/>
              <a:gd name="connsiteY0" fmla="*/ 0 h 257442"/>
              <a:gd name="connsiteX1" fmla="*/ 5108387 w 5163108"/>
              <a:gd name="connsiteY1" fmla="*/ 257442 h 257442"/>
              <a:gd name="connsiteX2" fmla="*/ 0 w 5163108"/>
              <a:gd name="connsiteY2" fmla="*/ 257442 h 257442"/>
              <a:gd name="connsiteX3" fmla="*/ 0 w 5163108"/>
              <a:gd name="connsiteY3" fmla="*/ 0 h 257442"/>
              <a:gd name="connsiteX0" fmla="*/ 5421639 w 5421639"/>
              <a:gd name="connsiteY0" fmla="*/ 0 h 257442"/>
              <a:gd name="connsiteX1" fmla="*/ 5108387 w 5421639"/>
              <a:gd name="connsiteY1" fmla="*/ 257442 h 257442"/>
              <a:gd name="connsiteX2" fmla="*/ 0 w 5421639"/>
              <a:gd name="connsiteY2" fmla="*/ 257442 h 257442"/>
              <a:gd name="connsiteX3" fmla="*/ 0 w 5421639"/>
              <a:gd name="connsiteY3" fmla="*/ 0 h 257442"/>
              <a:gd name="connsiteX0" fmla="*/ 5421639 w 5421639"/>
              <a:gd name="connsiteY0" fmla="*/ 0 h 257442"/>
              <a:gd name="connsiteX1" fmla="*/ 5366918 w 5421639"/>
              <a:gd name="connsiteY1" fmla="*/ 257442 h 257442"/>
              <a:gd name="connsiteX2" fmla="*/ 0 w 5421639"/>
              <a:gd name="connsiteY2" fmla="*/ 257442 h 257442"/>
              <a:gd name="connsiteX3" fmla="*/ 0 w 5421639"/>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1 w 5421640"/>
              <a:gd name="connsiteY3" fmla="*/ 0 h 257442"/>
              <a:gd name="connsiteX0" fmla="*/ 5421640 w 5421640"/>
              <a:gd name="connsiteY0" fmla="*/ 0 h 257442"/>
              <a:gd name="connsiteX1" fmla="*/ 5366919 w 5421640"/>
              <a:gd name="connsiteY1" fmla="*/ 257442 h 257442"/>
              <a:gd name="connsiteX2" fmla="*/ 0 w 5421640"/>
              <a:gd name="connsiteY2" fmla="*/ 257442 h 257442"/>
              <a:gd name="connsiteX3" fmla="*/ 0 w 5421640"/>
              <a:gd name="connsiteY3" fmla="*/ 0 h 257442"/>
              <a:gd name="connsiteX0" fmla="*/ 5724736 w 5724736"/>
              <a:gd name="connsiteY0" fmla="*/ 0 h 257442"/>
              <a:gd name="connsiteX1" fmla="*/ 5366919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5724736 w 5724736"/>
              <a:gd name="connsiteY0" fmla="*/ 0 h 257442"/>
              <a:gd name="connsiteX1" fmla="*/ 5670015 w 5724736"/>
              <a:gd name="connsiteY1" fmla="*/ 257442 h 257442"/>
              <a:gd name="connsiteX2" fmla="*/ 0 w 5724736"/>
              <a:gd name="connsiteY2" fmla="*/ 257442 h 257442"/>
              <a:gd name="connsiteX3" fmla="*/ 0 w 5724736"/>
              <a:gd name="connsiteY3" fmla="*/ 0 h 257442"/>
              <a:gd name="connsiteX0" fmla="*/ 8192014 w 8192014"/>
              <a:gd name="connsiteY0" fmla="*/ 0 h 257442"/>
              <a:gd name="connsiteX1" fmla="*/ 5670015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8192014 w 8192014"/>
              <a:gd name="connsiteY0" fmla="*/ 0 h 257442"/>
              <a:gd name="connsiteX1" fmla="*/ 8137293 w 8192014"/>
              <a:gd name="connsiteY1" fmla="*/ 257442 h 257442"/>
              <a:gd name="connsiteX2" fmla="*/ 0 w 8192014"/>
              <a:gd name="connsiteY2" fmla="*/ 257442 h 257442"/>
              <a:gd name="connsiteX3" fmla="*/ 0 w 8192014"/>
              <a:gd name="connsiteY3" fmla="*/ 0 h 257442"/>
              <a:gd name="connsiteX0" fmla="*/ 4225736 w 8137293"/>
              <a:gd name="connsiteY0" fmla="*/ 0 h 257442"/>
              <a:gd name="connsiteX1" fmla="*/ 8137293 w 8137293"/>
              <a:gd name="connsiteY1" fmla="*/ 257442 h 257442"/>
              <a:gd name="connsiteX2" fmla="*/ 0 w 8137293"/>
              <a:gd name="connsiteY2" fmla="*/ 257442 h 257442"/>
              <a:gd name="connsiteX3" fmla="*/ 0 w 8137293"/>
              <a:gd name="connsiteY3" fmla="*/ 0 h 257442"/>
              <a:gd name="connsiteX0" fmla="*/ 4225736 w 4225736"/>
              <a:gd name="connsiteY0" fmla="*/ 0 h 257442"/>
              <a:gd name="connsiteX1" fmla="*/ 4171016 w 4225736"/>
              <a:gd name="connsiteY1" fmla="*/ 257442 h 257442"/>
              <a:gd name="connsiteX2" fmla="*/ 0 w 4225736"/>
              <a:gd name="connsiteY2" fmla="*/ 257442 h 257442"/>
              <a:gd name="connsiteX3" fmla="*/ 0 w 4225736"/>
              <a:gd name="connsiteY3" fmla="*/ 0 h 257442"/>
              <a:gd name="connsiteX0" fmla="*/ 4225736 w 4225736"/>
              <a:gd name="connsiteY0" fmla="*/ 0 h 257442"/>
              <a:gd name="connsiteX1" fmla="*/ 4171016 w 4225736"/>
              <a:gd name="connsiteY1" fmla="*/ 257442 h 257442"/>
              <a:gd name="connsiteX2" fmla="*/ 1 w 4225736"/>
              <a:gd name="connsiteY2" fmla="*/ 257442 h 257442"/>
              <a:gd name="connsiteX3" fmla="*/ 0 w 4225736"/>
              <a:gd name="connsiteY3" fmla="*/ 0 h 257442"/>
              <a:gd name="connsiteX0" fmla="*/ 4225735 w 4225735"/>
              <a:gd name="connsiteY0" fmla="*/ 0 h 257442"/>
              <a:gd name="connsiteX1" fmla="*/ 4171015 w 4225735"/>
              <a:gd name="connsiteY1" fmla="*/ 257442 h 257442"/>
              <a:gd name="connsiteX2" fmla="*/ 0 w 4225735"/>
              <a:gd name="connsiteY2" fmla="*/ 257442 h 257442"/>
              <a:gd name="connsiteX3" fmla="*/ 0 w 4225735"/>
              <a:gd name="connsiteY3" fmla="*/ 0 h 257442"/>
              <a:gd name="connsiteX0" fmla="*/ 7114411 w 7114411"/>
              <a:gd name="connsiteY0" fmla="*/ 0 h 257442"/>
              <a:gd name="connsiteX1" fmla="*/ 4171015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 name="connsiteX0" fmla="*/ 7114411 w 7114411"/>
              <a:gd name="connsiteY0" fmla="*/ 0 h 257442"/>
              <a:gd name="connsiteX1" fmla="*/ 7059691 w 7114411"/>
              <a:gd name="connsiteY1" fmla="*/ 257442 h 257442"/>
              <a:gd name="connsiteX2" fmla="*/ 0 w 7114411"/>
              <a:gd name="connsiteY2" fmla="*/ 257442 h 257442"/>
              <a:gd name="connsiteX3" fmla="*/ 0 w 7114411"/>
              <a:gd name="connsiteY3" fmla="*/ 0 h 257442"/>
            </a:gdLst>
            <a:ahLst/>
            <a:cxnLst>
              <a:cxn ang="0">
                <a:pos x="connsiteX0" y="connsiteY0"/>
              </a:cxn>
              <a:cxn ang="0">
                <a:pos x="connsiteX1" y="connsiteY1"/>
              </a:cxn>
              <a:cxn ang="0">
                <a:pos x="connsiteX2" y="connsiteY2"/>
              </a:cxn>
              <a:cxn ang="0">
                <a:pos x="connsiteX3" y="connsiteY3"/>
              </a:cxn>
            </a:cxnLst>
            <a:rect l="l" t="t" r="r" b="b"/>
            <a:pathLst>
              <a:path w="7114411" h="257442">
                <a:moveTo>
                  <a:pt x="7114411" y="0"/>
                </a:moveTo>
                <a:lnTo>
                  <a:pt x="7059691" y="257442"/>
                </a:lnTo>
                <a:lnTo>
                  <a:pt x="0" y="257442"/>
                </a:lnTo>
                <a:lnTo>
                  <a:pt x="0" y="0"/>
                </a:lnTo>
                <a:close/>
              </a:path>
            </a:pathLst>
          </a:custGeom>
          <a:solidFill>
            <a:schemeClr val="accent2"/>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39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noProof="0" dirty="0"/>
              <a:t>Stand Entertainment – Aperitivo</a:t>
            </a:r>
          </a:p>
        </p:txBody>
      </p:sp>
      <p:sp>
        <p:nvSpPr>
          <p:cNvPr id="4" name="Segnaposto numero diapositiva 3"/>
          <p:cNvSpPr>
            <a:spLocks noGrp="1"/>
          </p:cNvSpPr>
          <p:nvPr>
            <p:ph type="sldNum" sz="quarter" idx="12"/>
          </p:nvPr>
        </p:nvSpPr>
        <p:spPr/>
        <p:txBody>
          <a:bodyPr/>
          <a:lstStyle/>
          <a:p>
            <a:fld id="{C0A565A2-E217-F543-92F7-6F637B017001}" type="slidenum">
              <a:rPr lang="en-US" noProof="0" smtClean="0"/>
              <a:pPr/>
              <a:t>38</a:t>
            </a:fld>
            <a:endParaRPr lang="en-US" noProof="0" dirty="0"/>
          </a:p>
        </p:txBody>
      </p:sp>
      <p:sp>
        <p:nvSpPr>
          <p:cNvPr id="7" name="Rettangolo 6">
            <a:extLst>
              <a:ext uri="{FF2B5EF4-FFF2-40B4-BE49-F238E27FC236}">
                <a16:creationId xmlns:a16="http://schemas.microsoft.com/office/drawing/2014/main" id="{977CB2F4-A345-460B-BC2C-666AD4FFC357}"/>
              </a:ext>
            </a:extLst>
          </p:cNvPr>
          <p:cNvSpPr/>
          <p:nvPr/>
        </p:nvSpPr>
        <p:spPr>
          <a:xfrm>
            <a:off x="5900058" y="1865264"/>
            <a:ext cx="5419293" cy="4143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3600" dirty="0">
              <a:solidFill>
                <a:schemeClr val="tx1"/>
              </a:solidFill>
            </a:endParaRPr>
          </a:p>
          <a:p>
            <a:pPr algn="ctr"/>
            <a:r>
              <a:rPr lang="it-IT" i="1" dirty="0">
                <a:solidFill>
                  <a:schemeClr val="bg1"/>
                </a:solidFill>
              </a:rPr>
              <a:t>Aperitivo</a:t>
            </a:r>
          </a:p>
          <a:p>
            <a:pPr algn="ctr"/>
            <a:r>
              <a:rPr lang="it-IT" sz="3600" dirty="0">
                <a:solidFill>
                  <a:schemeClr val="bg1"/>
                </a:solidFill>
              </a:rPr>
              <a:t>Bollicine dal Mondo</a:t>
            </a:r>
          </a:p>
          <a:p>
            <a:pPr algn="ctr"/>
            <a:r>
              <a:rPr lang="it-IT" i="1" dirty="0">
                <a:solidFill>
                  <a:schemeClr val="bg1"/>
                </a:solidFill>
              </a:rPr>
              <a:t>a cura di Identità Golose</a:t>
            </a:r>
          </a:p>
          <a:p>
            <a:pPr algn="ctr"/>
            <a:endParaRPr lang="it-IT" i="1" dirty="0">
              <a:solidFill>
                <a:schemeClr val="bg1"/>
              </a:solidFill>
            </a:endParaRPr>
          </a:p>
          <a:p>
            <a:pPr algn="ctr"/>
            <a:r>
              <a:rPr lang="it-IT" dirty="0">
                <a:solidFill>
                  <a:schemeClr val="bg1"/>
                </a:solidFill>
              </a:rPr>
              <a:t>Anche quest’anno TAS vuole fornire </a:t>
            </a:r>
          </a:p>
          <a:p>
            <a:pPr algn="ctr">
              <a:spcAft>
                <a:spcPts val="1200"/>
              </a:spcAft>
            </a:pPr>
            <a:r>
              <a:rPr lang="it-IT" dirty="0">
                <a:solidFill>
                  <a:schemeClr val="bg1"/>
                </a:solidFill>
              </a:rPr>
              <a:t>un’esperienza di gusto innovativa, u</a:t>
            </a:r>
            <a:r>
              <a:rPr lang="it-IT" dirty="0"/>
              <a:t>n viaggio sensoriale tra gusto e cultura: scopri una selezione di bollicine provenienti da </a:t>
            </a:r>
            <a:r>
              <a:rPr lang="it-IT" b="1" dirty="0"/>
              <a:t>Serbia, Sudafrica, Germania e Spagna</a:t>
            </a:r>
            <a:r>
              <a:rPr lang="it-IT" dirty="0"/>
              <a:t>.</a:t>
            </a:r>
            <a:br>
              <a:rPr lang="it-IT" dirty="0"/>
            </a:br>
            <a:endParaRPr lang="it-IT" dirty="0">
              <a:solidFill>
                <a:schemeClr val="bg1"/>
              </a:solidFill>
            </a:endParaRPr>
          </a:p>
          <a:p>
            <a:pPr algn="ctr"/>
            <a:r>
              <a:rPr lang="it-IT" sz="2400" b="1" i="1" dirty="0">
                <a:solidFill>
                  <a:schemeClr val="bg1"/>
                </a:solidFill>
              </a:rPr>
              <a:t>Vi aspettiamo al nostro stand</a:t>
            </a:r>
          </a:p>
        </p:txBody>
      </p:sp>
      <p:pic>
        <p:nvPicPr>
          <p:cNvPr id="6" name="Segnaposto immagine 5" descr="identitagolose.it/ermes/newsletter/view-archive.php?id=834&amp;_gl=1*1wx8xm5*_up*MQ..*_ga*MTgwNzk4MjY3Mi4xNzYwNTI5OTcx*_ga_ETRESG9H8Y*czE3NjA1Mjk5NzAkbzEkZzAkdDE3NjA1Mjk5NzAkajYwJGwwJGgw">
            <a:extLst>
              <a:ext uri="{FF2B5EF4-FFF2-40B4-BE49-F238E27FC236}">
                <a16:creationId xmlns:a16="http://schemas.microsoft.com/office/drawing/2014/main" id="{F1B0D17A-940E-4B81-B92F-B6E14C60068E}"/>
              </a:ext>
            </a:extLst>
          </p:cNvPr>
          <p:cNvPicPr>
            <a:picLocks noChangeAspect="1"/>
          </p:cNvPicPr>
          <p:nvPr/>
        </p:nvPicPr>
        <p:blipFill rotWithShape="1">
          <a:blip r:embed="rId2">
            <a:extLst>
              <a:ext uri="{28A0092B-C50C-407E-A947-70E740481C1C}">
                <a14:useLocalDpi xmlns:a14="http://schemas.microsoft.com/office/drawing/2010/main" val="0"/>
              </a:ext>
            </a:extLst>
          </a:blip>
          <a:srcRect l="52317" t="24728" r="2725" b="9100"/>
          <a:stretch/>
        </p:blipFill>
        <p:spPr>
          <a:xfrm>
            <a:off x="1055916" y="2085136"/>
            <a:ext cx="4844142" cy="3703680"/>
          </a:xfrm>
          <a:prstGeom prst="rect">
            <a:avLst/>
          </a:prstGeom>
        </p:spPr>
      </p:pic>
    </p:spTree>
    <p:extLst>
      <p:ext uri="{BB962C8B-B14F-4D97-AF65-F5344CB8AC3E}">
        <p14:creationId xmlns:p14="http://schemas.microsoft.com/office/powerpoint/2010/main" val="2412471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3;p30">
            <a:extLst>
              <a:ext uri="{FF2B5EF4-FFF2-40B4-BE49-F238E27FC236}">
                <a16:creationId xmlns:a16="http://schemas.microsoft.com/office/drawing/2014/main" id="{3DB9B1D7-29BB-4ED4-8CFB-4ECA4551CA75}"/>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noFill/>
          <a:ln>
            <a:noFill/>
          </a:ln>
        </p:spPr>
      </p:pic>
      <p:sp>
        <p:nvSpPr>
          <p:cNvPr id="9" name="Sottotitolo 2">
            <a:extLst>
              <a:ext uri="{FF2B5EF4-FFF2-40B4-BE49-F238E27FC236}">
                <a16:creationId xmlns:a16="http://schemas.microsoft.com/office/drawing/2014/main" id="{B72F956F-3757-41AE-8FA5-404189CCBC75}"/>
              </a:ext>
            </a:extLst>
          </p:cNvPr>
          <p:cNvSpPr txBox="1">
            <a:spLocks/>
          </p:cNvSpPr>
          <p:nvPr/>
        </p:nvSpPr>
        <p:spPr>
          <a:xfrm>
            <a:off x="2197157" y="2008790"/>
            <a:ext cx="7354337" cy="752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4000" b="1" dirty="0">
                <a:solidFill>
                  <a:schemeClr val="bg1"/>
                </a:solidFill>
              </a:rPr>
              <a:t>Grazie</a:t>
            </a:r>
          </a:p>
        </p:txBody>
      </p:sp>
      <p:sp>
        <p:nvSpPr>
          <p:cNvPr id="14" name="Sottotitolo 2">
            <a:extLst>
              <a:ext uri="{FF2B5EF4-FFF2-40B4-BE49-F238E27FC236}">
                <a16:creationId xmlns:a16="http://schemas.microsoft.com/office/drawing/2014/main" id="{04EFA5EC-7C5F-4559-BEDD-6D0A9CC581C8}"/>
              </a:ext>
            </a:extLst>
          </p:cNvPr>
          <p:cNvSpPr txBox="1">
            <a:spLocks/>
          </p:cNvSpPr>
          <p:nvPr/>
        </p:nvSpPr>
        <p:spPr>
          <a:xfrm>
            <a:off x="2312614" y="3056078"/>
            <a:ext cx="7354337" cy="745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dirty="0">
                <a:solidFill>
                  <a:schemeClr val="bg1"/>
                </a:solidFill>
              </a:rPr>
              <a:t>solutions@tasgroup.eu | tasgroup.eu</a:t>
            </a:r>
          </a:p>
        </p:txBody>
      </p:sp>
      <p:pic>
        <p:nvPicPr>
          <p:cNvPr id="10" name="Google Shape;142;p3">
            <a:extLst>
              <a:ext uri="{FF2B5EF4-FFF2-40B4-BE49-F238E27FC236}">
                <a16:creationId xmlns:a16="http://schemas.microsoft.com/office/drawing/2014/main" id="{C5CFE37B-D5EE-425C-9DDD-E4ADCAF5EF92}"/>
              </a:ext>
            </a:extLst>
          </p:cNvPr>
          <p:cNvPicPr preferRelativeResize="0"/>
          <p:nvPr/>
        </p:nvPicPr>
        <p:blipFill>
          <a:blip r:embed="rId3">
            <a:extLst>
              <a:ext uri="{28A0092B-C50C-407E-A947-70E740481C1C}">
                <a14:useLocalDpi xmlns:a14="http://schemas.microsoft.com/office/drawing/2010/main" val="0"/>
              </a:ext>
            </a:extLst>
          </a:blip>
          <a:srcRect t="13144" b="13144"/>
          <a:stretch/>
        </p:blipFill>
        <p:spPr>
          <a:xfrm>
            <a:off x="1314379" y="4581308"/>
            <a:ext cx="2560860" cy="1125133"/>
          </a:xfrm>
          <a:prstGeom prst="rect">
            <a:avLst/>
          </a:prstGeom>
          <a:noFill/>
          <a:ln>
            <a:noFill/>
          </a:ln>
        </p:spPr>
      </p:pic>
      <p:pic>
        <p:nvPicPr>
          <p:cNvPr id="11" name="Picture 2" descr="Gruppo BCC Iccrea">
            <a:extLst>
              <a:ext uri="{FF2B5EF4-FFF2-40B4-BE49-F238E27FC236}">
                <a16:creationId xmlns:a16="http://schemas.microsoft.com/office/drawing/2014/main" id="{120EF8E9-4359-4C10-B39A-A338533AD310}"/>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464427" y="4674351"/>
            <a:ext cx="3050710" cy="939047"/>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descr="Immagine che contiene testo, Carattere, Elementi grafici, schermata&#10;&#10;Il contenuto generato dall'IA potrebbe non essere corretto.">
            <a:extLst>
              <a:ext uri="{FF2B5EF4-FFF2-40B4-BE49-F238E27FC236}">
                <a16:creationId xmlns:a16="http://schemas.microsoft.com/office/drawing/2014/main" id="{B8EF4110-0782-3994-C4C4-E3939318E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325" y="4815134"/>
            <a:ext cx="2793926" cy="798264"/>
          </a:xfrm>
          <a:prstGeom prst="rect">
            <a:avLst/>
          </a:prstGeom>
        </p:spPr>
      </p:pic>
    </p:spTree>
    <p:extLst>
      <p:ext uri="{BB962C8B-B14F-4D97-AF65-F5344CB8AC3E}">
        <p14:creationId xmlns:p14="http://schemas.microsoft.com/office/powerpoint/2010/main" val="286545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3456EC-D14D-4B22-AE97-FEB7189D719B}"/>
              </a:ext>
            </a:extLst>
          </p:cNvPr>
          <p:cNvSpPr>
            <a:spLocks noGrp="1"/>
          </p:cNvSpPr>
          <p:nvPr>
            <p:ph type="title"/>
          </p:nvPr>
        </p:nvSpPr>
        <p:spPr/>
        <p:txBody>
          <a:bodyPr/>
          <a:lstStyle/>
          <a:p>
            <a:r>
              <a:rPr lang="it-IT" noProof="0" dirty="0"/>
              <a:t>Uno sguardo alla storia</a:t>
            </a:r>
          </a:p>
        </p:txBody>
      </p:sp>
      <p:sp>
        <p:nvSpPr>
          <p:cNvPr id="2" name="Segnaposto numero diapositiva 1">
            <a:extLst>
              <a:ext uri="{FF2B5EF4-FFF2-40B4-BE49-F238E27FC236}">
                <a16:creationId xmlns:a16="http://schemas.microsoft.com/office/drawing/2014/main" id="{2655931A-6220-4AE2-9136-6EC3C1A39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C0101-B07F-4BEE-8EBE-7F01942137CA}" type="slidenum">
              <a:rPr kumimoji="0" lang="it-IT" sz="900" b="0" i="0" u="none" strike="noStrike" kern="1200" cap="none" spc="0" normalizeH="0" baseline="0" noProof="0" smtClean="0">
                <a:ln>
                  <a:noFill/>
                </a:ln>
                <a:solidFill>
                  <a:srgbClr val="07122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900" b="0" i="0" u="none" strike="noStrike" kern="1200" cap="none" spc="0" normalizeH="0" baseline="0" noProof="0">
              <a:ln>
                <a:noFill/>
              </a:ln>
              <a:solidFill>
                <a:srgbClr val="07122D">
                  <a:tint val="75000"/>
                </a:srgb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79091F0D-01BA-49AA-B857-9BC2BF27C0C0}"/>
              </a:ext>
            </a:extLst>
          </p:cNvPr>
          <p:cNvSpPr txBox="1"/>
          <p:nvPr/>
        </p:nvSpPr>
        <p:spPr>
          <a:xfrm>
            <a:off x="334962" y="1058595"/>
            <a:ext cx="11637963" cy="783550"/>
          </a:xfrm>
          <a:prstGeom prst="rect">
            <a:avLst/>
          </a:prstGeom>
          <a:solidFill>
            <a:schemeClr val="accent2">
              <a:lumMod val="20000"/>
              <a:lumOff val="80000"/>
              <a:alpha val="50000"/>
            </a:schemeClr>
          </a:solidFill>
        </p:spPr>
        <p:txBody>
          <a:bodyPr wrap="square" rtlCol="0" anchor="ctr" anchorCtr="1">
            <a:noAutofit/>
          </a:bodyPr>
          <a:lstStyle/>
          <a:p>
            <a:pPr algn="ctr"/>
            <a:r>
              <a:rPr lang="it-IT" sz="2400" b="1" i="1" dirty="0">
                <a:solidFill>
                  <a:schemeClr val="accent2"/>
                </a:solidFill>
              </a:rPr>
              <a:t>IL NUOVO ECOSISTEMA DEI PAGAMENTI</a:t>
            </a:r>
          </a:p>
        </p:txBody>
      </p:sp>
      <p:graphicFrame>
        <p:nvGraphicFramePr>
          <p:cNvPr id="8" name="Diagramma 7">
            <a:extLst>
              <a:ext uri="{FF2B5EF4-FFF2-40B4-BE49-F238E27FC236}">
                <a16:creationId xmlns:a16="http://schemas.microsoft.com/office/drawing/2014/main" id="{A70A3F69-1063-4CEC-986F-68A933768FEA}"/>
              </a:ext>
            </a:extLst>
          </p:cNvPr>
          <p:cNvGraphicFramePr/>
          <p:nvPr>
            <p:extLst>
              <p:ext uri="{D42A27DB-BD31-4B8C-83A1-F6EECF244321}">
                <p14:modId xmlns:p14="http://schemas.microsoft.com/office/powerpoint/2010/main" val="1579222662"/>
              </p:ext>
            </p:extLst>
          </p:nvPr>
        </p:nvGraphicFramePr>
        <p:xfrm>
          <a:off x="2012740" y="2119507"/>
          <a:ext cx="8282406" cy="415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03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gendaTextBox">
            <a:extLst>
              <a:ext uri="{FF2B5EF4-FFF2-40B4-BE49-F238E27FC236}">
                <a16:creationId xmlns:a16="http://schemas.microsoft.com/office/drawing/2014/main" id="{A1C6F00D-72FB-4CBD-A06B-06E700A8DF80}"/>
              </a:ext>
            </a:extLst>
          </p:cNvPr>
          <p:cNvSpPr txBox="1"/>
          <p:nvPr/>
        </p:nvSpPr>
        <p:spPr bwMode="gray">
          <a:xfrm>
            <a:off x="688734" y="1388148"/>
            <a:ext cx="9891047" cy="5295900"/>
          </a:xfrm>
          <a:prstGeom prst="rect">
            <a:avLst/>
          </a:prstGeom>
          <a:noFill/>
        </p:spPr>
        <p:txBody>
          <a:bodyPr vert="horz" wrap="square" lIns="36000" tIns="36000" rIns="36000" bIns="36000" rtlCol="0">
            <a:noAutofit/>
          </a:bodyPr>
          <a:lstStyle/>
          <a:p>
            <a:pPr marL="0" indent="0">
              <a:spcBef>
                <a:spcPts val="3600"/>
              </a:spcBef>
              <a:buNone/>
            </a:pPr>
            <a:r>
              <a:rPr lang="it-IT" sz="2000" b="1" dirty="0"/>
              <a:t>Uno sguardo alla storia</a:t>
            </a:r>
          </a:p>
          <a:p>
            <a:pPr marL="0" indent="0">
              <a:buNone/>
            </a:pPr>
            <a:r>
              <a:rPr lang="it-IT" sz="2000" dirty="0"/>
              <a:t>Come si sono trasformati i Sistemi di pagamento</a:t>
            </a:r>
          </a:p>
          <a:p>
            <a:pPr marL="0" indent="0">
              <a:spcBef>
                <a:spcPts val="3600"/>
              </a:spcBef>
              <a:buNone/>
            </a:pPr>
            <a:r>
              <a:rPr lang="it-IT" sz="2000" b="1" dirty="0">
                <a:solidFill>
                  <a:schemeClr val="accent2"/>
                </a:solidFill>
              </a:rPr>
              <a:t>Un caso di successo</a:t>
            </a:r>
          </a:p>
          <a:p>
            <a:pPr marL="0" indent="0">
              <a:buNone/>
            </a:pPr>
            <a:r>
              <a:rPr lang="it-IT" sz="2000" dirty="0">
                <a:solidFill>
                  <a:schemeClr val="accent2"/>
                </a:solidFill>
              </a:rPr>
              <a:t>Come è stato affrontato il cambiamento</a:t>
            </a:r>
          </a:p>
          <a:p>
            <a:pPr marL="0" indent="0">
              <a:spcBef>
                <a:spcPts val="3600"/>
              </a:spcBef>
              <a:buNone/>
            </a:pPr>
            <a:r>
              <a:rPr lang="it-IT" sz="2000" b="1" dirty="0"/>
              <a:t>Uno sguardo al futuro</a:t>
            </a:r>
          </a:p>
          <a:p>
            <a:pPr marL="0" indent="0">
              <a:buNone/>
            </a:pPr>
            <a:r>
              <a:rPr lang="it-IT" sz="2000" dirty="0"/>
              <a:t>Quali le prossime evoluzioni</a:t>
            </a:r>
          </a:p>
        </p:txBody>
      </p:sp>
      <p:sp>
        <p:nvSpPr>
          <p:cNvPr id="2" name="Titolo 1">
            <a:extLst>
              <a:ext uri="{FF2B5EF4-FFF2-40B4-BE49-F238E27FC236}">
                <a16:creationId xmlns:a16="http://schemas.microsoft.com/office/drawing/2014/main" id="{FCE8C21B-D51B-480F-893C-1372A3F9FCF3}"/>
              </a:ext>
            </a:extLst>
          </p:cNvPr>
          <p:cNvSpPr>
            <a:spLocks noGrp="1"/>
          </p:cNvSpPr>
          <p:nvPr>
            <p:ph type="title"/>
          </p:nvPr>
        </p:nvSpPr>
        <p:spPr/>
        <p:txBody>
          <a:bodyPr/>
          <a:lstStyle/>
          <a:p>
            <a:r>
              <a:rPr lang="it-IT" noProof="0" dirty="0"/>
              <a:t>Agenda</a:t>
            </a:r>
          </a:p>
        </p:txBody>
      </p:sp>
      <p:sp>
        <p:nvSpPr>
          <p:cNvPr id="3" name="Segnaposto numero diapositiva 2">
            <a:extLst>
              <a:ext uri="{FF2B5EF4-FFF2-40B4-BE49-F238E27FC236}">
                <a16:creationId xmlns:a16="http://schemas.microsoft.com/office/drawing/2014/main" id="{4E70E616-9936-4814-B188-28BD664456CE}"/>
              </a:ext>
            </a:extLst>
          </p:cNvPr>
          <p:cNvSpPr>
            <a:spLocks noGrp="1"/>
          </p:cNvSpPr>
          <p:nvPr>
            <p:ph type="sldNum" sz="quarter" idx="12"/>
          </p:nvPr>
        </p:nvSpPr>
        <p:spPr/>
        <p:txBody>
          <a:bodyPr/>
          <a:lstStyle/>
          <a:p>
            <a:fld id="{58394991-5320-4EEC-AAB2-000DB343F395}" type="slidenum">
              <a:rPr lang="it-IT" smtClean="0"/>
              <a:t>5</a:t>
            </a:fld>
            <a:endParaRPr lang="it-IT"/>
          </a:p>
        </p:txBody>
      </p:sp>
      <p:sp>
        <p:nvSpPr>
          <p:cNvPr id="6" name="AgendaEmphasisBar">
            <a:extLst>
              <a:ext uri="{FF2B5EF4-FFF2-40B4-BE49-F238E27FC236}">
                <a16:creationId xmlns:a16="http://schemas.microsoft.com/office/drawing/2014/main" id="{54000424-2D19-47D7-B6C8-75B04E78C7BA}"/>
              </a:ext>
            </a:extLst>
          </p:cNvPr>
          <p:cNvSpPr/>
          <p:nvPr/>
        </p:nvSpPr>
        <p:spPr bwMode="gray">
          <a:xfrm>
            <a:off x="334963" y="2447409"/>
            <a:ext cx="127000" cy="743179"/>
          </a:xfrm>
          <a:prstGeom prst="rect">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it-IT" sz="1600" dirty="0" err="1">
              <a:solidFill>
                <a:schemeClr val="tx1"/>
              </a:solidFill>
            </a:endParaRPr>
          </a:p>
        </p:txBody>
      </p:sp>
      <p:cxnSp>
        <p:nvCxnSpPr>
          <p:cNvPr id="8" name="AgendaSeparator1">
            <a:extLst>
              <a:ext uri="{FF2B5EF4-FFF2-40B4-BE49-F238E27FC236}">
                <a16:creationId xmlns:a16="http://schemas.microsoft.com/office/drawing/2014/main" id="{6615BBD6-4884-4745-A8E2-5842B1B9127A}"/>
              </a:ext>
            </a:extLst>
          </p:cNvPr>
          <p:cNvCxnSpPr/>
          <p:nvPr/>
        </p:nvCxnSpPr>
        <p:spPr bwMode="gray">
          <a:xfrm>
            <a:off x="688734" y="2282038"/>
            <a:ext cx="6735191"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9" name="AgendaSeparator1">
            <a:extLst>
              <a:ext uri="{FF2B5EF4-FFF2-40B4-BE49-F238E27FC236}">
                <a16:creationId xmlns:a16="http://schemas.microsoft.com/office/drawing/2014/main" id="{EDC32816-AA9E-4C96-AA87-34B14C7D490F}"/>
              </a:ext>
            </a:extLst>
          </p:cNvPr>
          <p:cNvCxnSpPr/>
          <p:nvPr/>
        </p:nvCxnSpPr>
        <p:spPr bwMode="gray">
          <a:xfrm>
            <a:off x="688734" y="3318753"/>
            <a:ext cx="6735191"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92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diritto 5">
            <a:extLst>
              <a:ext uri="{FF2B5EF4-FFF2-40B4-BE49-F238E27FC236}">
                <a16:creationId xmlns:a16="http://schemas.microsoft.com/office/drawing/2014/main" id="{8F7112A7-FF5E-9A06-D85B-D25B4B1BA8DC}"/>
              </a:ext>
              <a:ext uri="{C183D7F6-B498-43B3-948B-1728B52AA6E4}">
                <adec:decorative xmlns:adec="http://schemas.microsoft.com/office/drawing/2017/decorative" val="1"/>
              </a:ext>
            </a:extLst>
          </p:cNvPr>
          <p:cNvCxnSpPr>
            <a:cxnSpLocks/>
          </p:cNvCxnSpPr>
          <p:nvPr/>
        </p:nvCxnSpPr>
        <p:spPr>
          <a:xfrm>
            <a:off x="2448460" y="1568703"/>
            <a:ext cx="0" cy="3708000"/>
          </a:xfrm>
          <a:prstGeom prst="line">
            <a:avLst/>
          </a:prstGeom>
          <a:ln w="38100">
            <a:solidFill>
              <a:srgbClr val="008D40"/>
            </a:solidFill>
          </a:ln>
        </p:spPr>
        <p:style>
          <a:lnRef idx="3">
            <a:schemeClr val="accent2"/>
          </a:lnRef>
          <a:fillRef idx="0">
            <a:schemeClr val="accent2"/>
          </a:fillRef>
          <a:effectRef idx="2">
            <a:schemeClr val="accent2"/>
          </a:effectRef>
          <a:fontRef idx="minor">
            <a:schemeClr val="tx1"/>
          </a:fontRef>
        </p:style>
      </p:cxnSp>
      <p:sp>
        <p:nvSpPr>
          <p:cNvPr id="3" name="CasellaDiTesto 2">
            <a:extLst>
              <a:ext uri="{FF2B5EF4-FFF2-40B4-BE49-F238E27FC236}">
                <a16:creationId xmlns:a16="http://schemas.microsoft.com/office/drawing/2014/main" id="{94533A89-E925-35BA-561C-7446E23F8B13}"/>
              </a:ext>
            </a:extLst>
          </p:cNvPr>
          <p:cNvSpPr txBox="1"/>
          <p:nvPr/>
        </p:nvSpPr>
        <p:spPr>
          <a:xfrm>
            <a:off x="2528862" y="1715429"/>
            <a:ext cx="8216183" cy="20313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222222"/>
              </a:solidFill>
              <a:effectLst/>
              <a:highlight>
                <a:srgbClr val="FFFFFF"/>
              </a:highligh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rPr>
              <a:t>Pillar normativa e timeline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endPar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rPr>
              <a:t>Risultati Wave1 e statistiche IP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endParaRPr kumimoji="0" lang="it-IT" sz="1400" b="1" i="0" u="none" strike="noStrike" kern="1200" cap="none" spc="0" normalizeH="0" baseline="0" noProof="0" dirty="0">
              <a:ln>
                <a:noFill/>
              </a:ln>
              <a:solidFill>
                <a:srgbClr val="222222"/>
              </a:solidFill>
              <a:effectLst/>
              <a:highlight>
                <a:srgbClr val="FFFFFF"/>
              </a:highligh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rPr>
              <a:t>Wave2</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endPar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rPr>
              <a:t>Focus VOP e mitigazione del rischio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222222"/>
              </a:solidFill>
              <a:effectLst/>
              <a:highlight>
                <a:srgbClr val="FFFFFF"/>
              </a:highlight>
              <a:uLnTx/>
              <a:uFillTx/>
              <a:latin typeface="Arial"/>
              <a:ea typeface="+mn-ea"/>
              <a:cs typeface="Arial"/>
            </a:endParaRPr>
          </a:p>
        </p:txBody>
      </p:sp>
      <p:sp>
        <p:nvSpPr>
          <p:cNvPr id="2" name="Titolo 4">
            <a:extLst>
              <a:ext uri="{FF2B5EF4-FFF2-40B4-BE49-F238E27FC236}">
                <a16:creationId xmlns:a16="http://schemas.microsoft.com/office/drawing/2014/main" id="{D30C72EE-10F1-9BEC-E9A3-3AD0043C4679}"/>
              </a:ext>
            </a:extLst>
          </p:cNvPr>
          <p:cNvSpPr txBox="1">
            <a:spLocks/>
          </p:cNvSpPr>
          <p:nvPr/>
        </p:nvSpPr>
        <p:spPr>
          <a:xfrm>
            <a:off x="189557" y="237957"/>
            <a:ext cx="10655922" cy="6260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003493"/>
                </a:solidFill>
                <a:effectLst/>
                <a:uLnTx/>
                <a:uFillTx/>
                <a:latin typeface="Arial" panose="020B0604020202020204" pitchFamily="34" charset="0"/>
                <a:ea typeface="+mj-ea"/>
                <a:cs typeface="Arial" panose="020B0604020202020204" pitchFamily="34" charset="0"/>
              </a:rPr>
              <a:t>Un caso di successo</a:t>
            </a:r>
            <a:endParaRPr kumimoji="0" lang="it-IT" sz="3000" b="1" i="0" u="none" strike="noStrike" kern="1200" cap="none" spc="0" normalizeH="0" baseline="0" noProof="0" dirty="0">
              <a:ln>
                <a:noFill/>
              </a:ln>
              <a:solidFill>
                <a:srgbClr val="003493"/>
              </a:solidFill>
              <a:effectLst/>
              <a:uLnTx/>
              <a:uFillTx/>
              <a:latin typeface="Arial" panose="020B0604020202020204" pitchFamily="34" charset="0"/>
              <a:ea typeface="+mj-ea"/>
              <a:cs typeface="Arial" panose="020B0604020202020204" pitchFamily="34" charset="0"/>
            </a:endParaRPr>
          </a:p>
        </p:txBody>
      </p:sp>
      <p:pic>
        <p:nvPicPr>
          <p:cNvPr id="6" name="Elemento grafico 5" descr="Figura disegnata contorno">
            <a:extLst>
              <a:ext uri="{FF2B5EF4-FFF2-40B4-BE49-F238E27FC236}">
                <a16:creationId xmlns:a16="http://schemas.microsoft.com/office/drawing/2014/main" id="{28854231-781A-2E5A-4E2A-6E021FA000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770" y="2580329"/>
            <a:ext cx="1742289" cy="1742289"/>
          </a:xfrm>
          <a:prstGeom prst="rect">
            <a:avLst/>
          </a:prstGeom>
        </p:spPr>
      </p:pic>
    </p:spTree>
    <p:extLst>
      <p:ext uri="{BB962C8B-B14F-4D97-AF65-F5344CB8AC3E}">
        <p14:creationId xmlns:p14="http://schemas.microsoft.com/office/powerpoint/2010/main" val="79928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550C41A9-B23F-AD02-97BE-61334EF906F7}"/>
              </a:ext>
            </a:extLst>
          </p:cNvPr>
          <p:cNvSpPr txBox="1">
            <a:spLocks/>
          </p:cNvSpPr>
          <p:nvPr/>
        </p:nvSpPr>
        <p:spPr>
          <a:xfrm>
            <a:off x="854179" y="2522156"/>
            <a:ext cx="11337821" cy="111028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5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Instant Payments </a:t>
            </a:r>
            <a:r>
              <a:rPr kumimoji="0" lang="it-IT" sz="5400" b="1" i="0" u="none" strike="noStrike" kern="1200" cap="none" spc="0" normalizeH="0" baseline="0" noProof="0" dirty="0" err="1">
                <a:ln>
                  <a:noFill/>
                </a:ln>
                <a:solidFill>
                  <a:srgbClr val="FFFFFF"/>
                </a:solidFill>
                <a:effectLst/>
                <a:uLnTx/>
                <a:uFillTx/>
                <a:latin typeface="Arial" panose="020B0604020202020204" pitchFamily="34" charset="0"/>
                <a:ea typeface="+mj-ea"/>
                <a:cs typeface="Arial" panose="020B0604020202020204" pitchFamily="34" charset="0"/>
              </a:rPr>
              <a:t>Regulation</a:t>
            </a:r>
            <a:endParaRPr kumimoji="0" lang="it-IT" sz="5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4698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465A550A-8198-5136-C973-4BE47F11D71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4" imgW="405" imgH="405" progId="TCLayout.ActiveDocument.1">
                  <p:embed/>
                </p:oleObj>
              </mc:Choice>
              <mc:Fallback>
                <p:oleObj name="think-cell Slide" r:id="rId4" imgW="405" imgH="405" progId="TCLayout.ActiveDocument.1">
                  <p:embed/>
                  <p:pic>
                    <p:nvPicPr>
                      <p:cNvPr id="18" name="think-cell data - do not delete" hidden="1">
                        <a:extLst>
                          <a:ext uri="{FF2B5EF4-FFF2-40B4-BE49-F238E27FC236}">
                            <a16:creationId xmlns:a16="http://schemas.microsoft.com/office/drawing/2014/main" id="{465A550A-8198-5136-C973-4BE47F11D7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olo 2">
            <a:extLst>
              <a:ext uri="{FF2B5EF4-FFF2-40B4-BE49-F238E27FC236}">
                <a16:creationId xmlns:a16="http://schemas.microsoft.com/office/drawing/2014/main" id="{E1B523B8-5989-1004-5444-31B1AC577292}"/>
              </a:ext>
            </a:extLst>
          </p:cNvPr>
          <p:cNvSpPr txBox="1">
            <a:spLocks/>
          </p:cNvSpPr>
          <p:nvPr/>
        </p:nvSpPr>
        <p:spPr>
          <a:xfrm>
            <a:off x="239177" y="216412"/>
            <a:ext cx="11277600" cy="334099"/>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3493"/>
                </a:solidFill>
                <a:effectLst/>
                <a:uLnTx/>
                <a:uFillTx/>
                <a:latin typeface="Arial" panose="020B0604020202020204" pitchFamily="34" charset="0"/>
                <a:ea typeface="+mj-ea"/>
                <a:cs typeface="Arial" panose="020B0604020202020204" pitchFamily="34" charset="0"/>
              </a:rPr>
              <a:t>Regolamento Europeo Instant Payments</a:t>
            </a:r>
          </a:p>
        </p:txBody>
      </p:sp>
      <p:sp>
        <p:nvSpPr>
          <p:cNvPr id="17" name="CasellaDiTesto 12">
            <a:extLst>
              <a:ext uri="{FF2B5EF4-FFF2-40B4-BE49-F238E27FC236}">
                <a16:creationId xmlns:a16="http://schemas.microsoft.com/office/drawing/2014/main" id="{B370E90A-AA31-9E2F-F664-E931D6B15373}"/>
              </a:ext>
            </a:extLst>
          </p:cNvPr>
          <p:cNvSpPr txBox="1"/>
          <p:nvPr/>
        </p:nvSpPr>
        <p:spPr>
          <a:xfrm>
            <a:off x="752063" y="1866995"/>
            <a:ext cx="2468364" cy="461665"/>
          </a:xfrm>
          <a:prstGeom prst="rect">
            <a:avLst/>
          </a:prstGeom>
          <a:noFill/>
          <a:ln>
            <a:noFill/>
          </a:ln>
        </p:spPr>
        <p:txBody>
          <a:bodyPr wrap="square" lIns="91440" tIns="45720" rIns="91440" bIns="45720" rtlCol="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rPr>
              <a:t>PILASTRI PRINCIPALI DEL REGOLAMENTO</a:t>
            </a:r>
          </a:p>
        </p:txBody>
      </p:sp>
      <p:sp>
        <p:nvSpPr>
          <p:cNvPr id="20" name="Rettangolo 19">
            <a:extLst>
              <a:ext uri="{FF2B5EF4-FFF2-40B4-BE49-F238E27FC236}">
                <a16:creationId xmlns:a16="http://schemas.microsoft.com/office/drawing/2014/main" id="{357FCC4B-80B4-D946-26ED-FFFE7D7658C1}"/>
              </a:ext>
            </a:extLst>
          </p:cNvPr>
          <p:cNvSpPr/>
          <p:nvPr/>
        </p:nvSpPr>
        <p:spPr>
          <a:xfrm>
            <a:off x="3287288" y="2431021"/>
            <a:ext cx="8284244" cy="638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Obbligo di offerta per tutti i Prestatori di servizi di Pagamento (PSP) del servizio Instant Payments in invio e ricezione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Obbligo di estensione del servizio Instant Payments a tutti i conti di pagamento che offrono già il servizio SCT </a:t>
            </a:r>
          </a:p>
        </p:txBody>
      </p:sp>
      <p:sp>
        <p:nvSpPr>
          <p:cNvPr id="21" name="Rettangolo 20">
            <a:extLst>
              <a:ext uri="{FF2B5EF4-FFF2-40B4-BE49-F238E27FC236}">
                <a16:creationId xmlns:a16="http://schemas.microsoft.com/office/drawing/2014/main" id="{A2DC9761-455E-F157-78AA-282D47ACA7F1}"/>
              </a:ext>
            </a:extLst>
          </p:cNvPr>
          <p:cNvSpPr/>
          <p:nvPr/>
        </p:nvSpPr>
        <p:spPr>
          <a:xfrm>
            <a:off x="3287288" y="3161075"/>
            <a:ext cx="8284244" cy="638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Obbligo di parità commissionale tra SCT (bonifico ordinario) e Instant Payment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Reporting segnaletico alle Autorità di Vigilanza</a:t>
            </a:r>
          </a:p>
        </p:txBody>
      </p:sp>
      <p:sp>
        <p:nvSpPr>
          <p:cNvPr id="23" name="Rettangolo 22">
            <a:extLst>
              <a:ext uri="{FF2B5EF4-FFF2-40B4-BE49-F238E27FC236}">
                <a16:creationId xmlns:a16="http://schemas.microsoft.com/office/drawing/2014/main" id="{F7033955-E937-130C-AF5A-D75D7A98BD17}"/>
              </a:ext>
            </a:extLst>
          </p:cNvPr>
          <p:cNvSpPr/>
          <p:nvPr/>
        </p:nvSpPr>
        <p:spPr>
          <a:xfrm>
            <a:off x="3287289" y="3891128"/>
            <a:ext cx="8284243" cy="638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Obbligo di estensione del servizio Instant Payments su tutti i canali dove il PSP offre il servizio SCT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Obbligo di offerta del servizio bulk (distinte di pagamento) attraverso l’instant payments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Gestione dei limiti IP autonoma da parte del cliente da tutti i canali dove è possibile disporre un bonifico istantaneo</a:t>
            </a:r>
          </a:p>
        </p:txBody>
      </p:sp>
      <p:sp>
        <p:nvSpPr>
          <p:cNvPr id="24" name="CasellaDiTesto 12">
            <a:extLst>
              <a:ext uri="{FF2B5EF4-FFF2-40B4-BE49-F238E27FC236}">
                <a16:creationId xmlns:a16="http://schemas.microsoft.com/office/drawing/2014/main" id="{FAC6B9B4-55BD-391F-97C7-24DAB9BCA34D}"/>
              </a:ext>
            </a:extLst>
          </p:cNvPr>
          <p:cNvSpPr txBox="1"/>
          <p:nvPr/>
        </p:nvSpPr>
        <p:spPr>
          <a:xfrm>
            <a:off x="3287287" y="1959328"/>
            <a:ext cx="8284244" cy="276999"/>
          </a:xfrm>
          <a:prstGeom prst="rect">
            <a:avLst/>
          </a:prstGeom>
          <a:noFill/>
          <a:ln>
            <a:noFill/>
          </a:ln>
        </p:spPr>
        <p:txBody>
          <a:bodyPr wrap="square" lIns="91440" tIns="45720" rIns="91440" bIns="45720" rtlCol="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rPr>
              <a:t>PRINCIPALI REQUISITI</a:t>
            </a:r>
          </a:p>
        </p:txBody>
      </p:sp>
      <p:sp>
        <p:nvSpPr>
          <p:cNvPr id="25" name="Rettangolo 24">
            <a:extLst>
              <a:ext uri="{FF2B5EF4-FFF2-40B4-BE49-F238E27FC236}">
                <a16:creationId xmlns:a16="http://schemas.microsoft.com/office/drawing/2014/main" id="{ABECEA1A-9DD2-8C94-5714-8DF1CB70BEC9}"/>
              </a:ext>
            </a:extLst>
          </p:cNvPr>
          <p:cNvSpPr/>
          <p:nvPr/>
        </p:nvSpPr>
        <p:spPr>
          <a:xfrm>
            <a:off x="3287288" y="4621182"/>
            <a:ext cx="8284244" cy="638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Obbligo di verifica da parte del PSP almeno una volta al giorno e ogni giorno di calendario della presenza dei propri clienti all’interno delle sanction list; il controllo deve essere effettuato ex ante</a:t>
            </a:r>
          </a:p>
        </p:txBody>
      </p:sp>
      <p:sp>
        <p:nvSpPr>
          <p:cNvPr id="42" name="Rectangle: Rounded Corners 41">
            <a:extLst>
              <a:ext uri="{FF2B5EF4-FFF2-40B4-BE49-F238E27FC236}">
                <a16:creationId xmlns:a16="http://schemas.microsoft.com/office/drawing/2014/main" id="{5DF9FDCC-7368-E9E1-F55D-2EBCC87CD30B}"/>
              </a:ext>
            </a:extLst>
          </p:cNvPr>
          <p:cNvSpPr/>
          <p:nvPr/>
        </p:nvSpPr>
        <p:spPr>
          <a:xfrm>
            <a:off x="0" y="707069"/>
            <a:ext cx="12192000" cy="1082330"/>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 Regolamento 886/2024 della Commissione Europea pubblicato in data 19/03/2024, con entrata in vigore 08/04/2024, mira a sostenere l’uso dei </a:t>
            </a: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pagamenti istantanei</a:t>
            </a:r>
            <a:r>
              <a:rPr kumimoji="0" 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che devono essere </a:t>
            </a: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disponibili </a:t>
            </a:r>
            <a:r>
              <a:rPr kumimoji="0" 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modo conveniente, sicuro e senza ostacoli</a:t>
            </a: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per ogni cittadino e impresa</a:t>
            </a:r>
            <a:r>
              <a:rPr kumimoji="0" 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che detiene un conto bancario in Europa. L’obiettivo è </a:t>
            </a:r>
            <a:r>
              <a:rPr kumimoji="0" 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rimuovere le barriere alla diffusione dei pagamenti istantanei, garantendone accessibilità e sicurezza, </a:t>
            </a:r>
            <a:r>
              <a:rPr kumimoji="0" 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oltre a valorizzare il ruolo dei conti di pagamento come alternativa alle carte gestite dai circuiti internazionali, contribuendo al superamento di frammentazioni del mercato.</a:t>
            </a:r>
          </a:p>
        </p:txBody>
      </p:sp>
      <p:sp>
        <p:nvSpPr>
          <p:cNvPr id="26" name="Rettangolo 25">
            <a:extLst>
              <a:ext uri="{FF2B5EF4-FFF2-40B4-BE49-F238E27FC236}">
                <a16:creationId xmlns:a16="http://schemas.microsoft.com/office/drawing/2014/main" id="{FCF57025-4065-3745-2BDA-4F44B7191461}"/>
              </a:ext>
            </a:extLst>
          </p:cNvPr>
          <p:cNvSpPr/>
          <p:nvPr/>
        </p:nvSpPr>
        <p:spPr>
          <a:xfrm>
            <a:off x="3287288" y="5351233"/>
            <a:ext cx="8284244" cy="638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 PSP dovranno offrire gratuitamente ai propri clienti un servizio che verifica la congruenza tra IBAN e nome/cognome del destinatario, restituendo l’esito della verifica (match, no match, match parziale), sia per i bonifici ordinari che istantanei</a:t>
            </a:r>
          </a:p>
        </p:txBody>
      </p:sp>
      <p:sp>
        <p:nvSpPr>
          <p:cNvPr id="12" name="Rectangle 11">
            <a:extLst>
              <a:ext uri="{FF2B5EF4-FFF2-40B4-BE49-F238E27FC236}">
                <a16:creationId xmlns:a16="http://schemas.microsoft.com/office/drawing/2014/main" id="{6D996B01-A595-E5D0-DF45-3A90B0AEAC34}"/>
              </a:ext>
            </a:extLst>
          </p:cNvPr>
          <p:cNvSpPr/>
          <p:nvPr/>
        </p:nvSpPr>
        <p:spPr>
          <a:xfrm>
            <a:off x="752063" y="5351233"/>
            <a:ext cx="2468364" cy="638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VERIFICATION OF PAYEE (VOP)</a:t>
            </a:r>
          </a:p>
        </p:txBody>
      </p:sp>
      <p:sp>
        <p:nvSpPr>
          <p:cNvPr id="10" name="Oval 9">
            <a:extLst>
              <a:ext uri="{FF2B5EF4-FFF2-40B4-BE49-F238E27FC236}">
                <a16:creationId xmlns:a16="http://schemas.microsoft.com/office/drawing/2014/main" id="{9E99821C-1939-B3B5-A2DD-E6C23F993B64}"/>
              </a:ext>
            </a:extLst>
          </p:cNvPr>
          <p:cNvSpPr>
            <a:spLocks noChangeAspect="1"/>
          </p:cNvSpPr>
          <p:nvPr/>
        </p:nvSpPr>
        <p:spPr>
          <a:xfrm>
            <a:off x="338190" y="5386796"/>
            <a:ext cx="567771" cy="567771"/>
          </a:xfrm>
          <a:prstGeom prst="ellipse">
            <a:avLst/>
          </a:prstGeom>
          <a:solidFill>
            <a:srgbClr val="B6D0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8E9EFE81-C761-C0FE-86C3-2CDFAF40C157}"/>
              </a:ext>
            </a:extLst>
          </p:cNvPr>
          <p:cNvSpPr/>
          <p:nvPr/>
        </p:nvSpPr>
        <p:spPr>
          <a:xfrm>
            <a:off x="752063" y="2431021"/>
            <a:ext cx="2468364" cy="638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RAGGIUNGIBILITÀ</a:t>
            </a:r>
          </a:p>
        </p:txBody>
      </p:sp>
      <p:sp>
        <p:nvSpPr>
          <p:cNvPr id="44" name="Rectangle 43">
            <a:extLst>
              <a:ext uri="{FF2B5EF4-FFF2-40B4-BE49-F238E27FC236}">
                <a16:creationId xmlns:a16="http://schemas.microsoft.com/office/drawing/2014/main" id="{6D6715B1-BDE4-A624-D412-0C1647624355}"/>
              </a:ext>
            </a:extLst>
          </p:cNvPr>
          <p:cNvSpPr/>
          <p:nvPr/>
        </p:nvSpPr>
        <p:spPr>
          <a:xfrm>
            <a:off x="752063" y="3161075"/>
            <a:ext cx="2468364" cy="638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PARITÀ COMMISSIONALE</a:t>
            </a:r>
          </a:p>
        </p:txBody>
      </p:sp>
      <p:sp>
        <p:nvSpPr>
          <p:cNvPr id="45" name="Rectangle 44">
            <a:extLst>
              <a:ext uri="{FF2B5EF4-FFF2-40B4-BE49-F238E27FC236}">
                <a16:creationId xmlns:a16="http://schemas.microsoft.com/office/drawing/2014/main" id="{3937CCBA-2018-F4F9-9282-8A6DC18044BE}"/>
              </a:ext>
            </a:extLst>
          </p:cNvPr>
          <p:cNvSpPr/>
          <p:nvPr/>
        </p:nvSpPr>
        <p:spPr>
          <a:xfrm>
            <a:off x="752063" y="3891128"/>
            <a:ext cx="2468364" cy="638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ESTENSIONE CANALI</a:t>
            </a:r>
          </a:p>
        </p:txBody>
      </p:sp>
      <p:sp>
        <p:nvSpPr>
          <p:cNvPr id="46" name="Rectangle 45">
            <a:extLst>
              <a:ext uri="{FF2B5EF4-FFF2-40B4-BE49-F238E27FC236}">
                <a16:creationId xmlns:a16="http://schemas.microsoft.com/office/drawing/2014/main" id="{690F91B6-64F5-7B62-D4B2-DA8087F4B341}"/>
              </a:ext>
            </a:extLst>
          </p:cNvPr>
          <p:cNvSpPr/>
          <p:nvPr/>
        </p:nvSpPr>
        <p:spPr>
          <a:xfrm>
            <a:off x="752063" y="4621182"/>
            <a:ext cx="2468364" cy="638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SCREENING PER LE SANZIONI DELL’UE</a:t>
            </a:r>
          </a:p>
        </p:txBody>
      </p:sp>
      <p:sp>
        <p:nvSpPr>
          <p:cNvPr id="2" name="Oval 1">
            <a:extLst>
              <a:ext uri="{FF2B5EF4-FFF2-40B4-BE49-F238E27FC236}">
                <a16:creationId xmlns:a16="http://schemas.microsoft.com/office/drawing/2014/main" id="{8B398085-D702-DC28-999D-69F803189F03}"/>
              </a:ext>
            </a:extLst>
          </p:cNvPr>
          <p:cNvSpPr>
            <a:spLocks noChangeAspect="1"/>
          </p:cNvSpPr>
          <p:nvPr/>
        </p:nvSpPr>
        <p:spPr>
          <a:xfrm>
            <a:off x="305170" y="2466584"/>
            <a:ext cx="567771" cy="567771"/>
          </a:xfrm>
          <a:prstGeom prst="ellipse">
            <a:avLst/>
          </a:prstGeom>
          <a:solidFill>
            <a:srgbClr val="B6D0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E8F6F76B-8143-76BE-B540-0D8A3A6613AF}"/>
              </a:ext>
            </a:extLst>
          </p:cNvPr>
          <p:cNvSpPr>
            <a:spLocks noChangeAspect="1"/>
          </p:cNvSpPr>
          <p:nvPr/>
        </p:nvSpPr>
        <p:spPr>
          <a:xfrm>
            <a:off x="292470" y="3196637"/>
            <a:ext cx="567771" cy="567771"/>
          </a:xfrm>
          <a:prstGeom prst="ellipse">
            <a:avLst/>
          </a:prstGeom>
          <a:solidFill>
            <a:srgbClr val="B6D0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736ECC2F-86B1-D795-B8C0-620E61EC82F6}"/>
              </a:ext>
            </a:extLst>
          </p:cNvPr>
          <p:cNvSpPr>
            <a:spLocks noChangeAspect="1"/>
          </p:cNvSpPr>
          <p:nvPr/>
        </p:nvSpPr>
        <p:spPr>
          <a:xfrm>
            <a:off x="292470" y="4631085"/>
            <a:ext cx="567771" cy="567771"/>
          </a:xfrm>
          <a:prstGeom prst="ellipse">
            <a:avLst/>
          </a:prstGeom>
          <a:solidFill>
            <a:srgbClr val="B6D0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78B1735-04F4-0F40-2825-1EE5D6668B87}"/>
              </a:ext>
            </a:extLst>
          </p:cNvPr>
          <p:cNvSpPr>
            <a:spLocks noChangeAspect="1"/>
          </p:cNvSpPr>
          <p:nvPr/>
        </p:nvSpPr>
        <p:spPr>
          <a:xfrm>
            <a:off x="305170" y="3926690"/>
            <a:ext cx="567771" cy="567771"/>
          </a:xfrm>
          <a:prstGeom prst="ellipse">
            <a:avLst/>
          </a:prstGeom>
          <a:solidFill>
            <a:srgbClr val="B6D0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7" name="Graphic 46" descr="Coins outline">
            <a:extLst>
              <a:ext uri="{FF2B5EF4-FFF2-40B4-BE49-F238E27FC236}">
                <a16:creationId xmlns:a16="http://schemas.microsoft.com/office/drawing/2014/main" id="{4F75B984-E428-BD85-467C-F6B1E54FD3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0085" y="3304252"/>
            <a:ext cx="352541" cy="352541"/>
          </a:xfrm>
          <a:prstGeom prst="rect">
            <a:avLst/>
          </a:prstGeom>
        </p:spPr>
      </p:pic>
      <p:pic>
        <p:nvPicPr>
          <p:cNvPr id="49" name="Graphic 48" descr="Shield Tick outline">
            <a:extLst>
              <a:ext uri="{FF2B5EF4-FFF2-40B4-BE49-F238E27FC236}">
                <a16:creationId xmlns:a16="http://schemas.microsoft.com/office/drawing/2014/main" id="{C6FBD0EA-780A-8F58-1AEE-EF39C4ED17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5805" y="5494411"/>
            <a:ext cx="352541" cy="352541"/>
          </a:xfrm>
          <a:prstGeom prst="rect">
            <a:avLst/>
          </a:prstGeom>
        </p:spPr>
      </p:pic>
      <p:pic>
        <p:nvPicPr>
          <p:cNvPr id="51" name="Graphic 50" descr="Network outline">
            <a:extLst>
              <a:ext uri="{FF2B5EF4-FFF2-40B4-BE49-F238E27FC236}">
                <a16:creationId xmlns:a16="http://schemas.microsoft.com/office/drawing/2014/main" id="{6CB2EDE4-2093-26EE-BF22-9471A1ECC9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785" y="4034305"/>
            <a:ext cx="352541" cy="352541"/>
          </a:xfrm>
          <a:prstGeom prst="rect">
            <a:avLst/>
          </a:prstGeom>
        </p:spPr>
      </p:pic>
      <p:pic>
        <p:nvPicPr>
          <p:cNvPr id="53" name="Graphic 52" descr="Transfer outline">
            <a:extLst>
              <a:ext uri="{FF2B5EF4-FFF2-40B4-BE49-F238E27FC236}">
                <a16:creationId xmlns:a16="http://schemas.microsoft.com/office/drawing/2014/main" id="{AF3AA3E0-615D-E683-3734-359A32E535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2785" y="2574199"/>
            <a:ext cx="352541" cy="352541"/>
          </a:xfrm>
          <a:prstGeom prst="rect">
            <a:avLst/>
          </a:prstGeom>
        </p:spPr>
      </p:pic>
      <p:pic>
        <p:nvPicPr>
          <p:cNvPr id="55" name="Graphic 54" descr="Clipboard Checked with solid fill">
            <a:extLst>
              <a:ext uri="{FF2B5EF4-FFF2-40B4-BE49-F238E27FC236}">
                <a16:creationId xmlns:a16="http://schemas.microsoft.com/office/drawing/2014/main" id="{AE92AE37-C888-244D-823C-FD7D97BE90E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0085" y="4738700"/>
            <a:ext cx="352541" cy="352541"/>
          </a:xfrm>
          <a:prstGeom prst="rect">
            <a:avLst/>
          </a:prstGeom>
        </p:spPr>
      </p:pic>
      <p:cxnSp>
        <p:nvCxnSpPr>
          <p:cNvPr id="61" name="Straight Connector 60">
            <a:extLst>
              <a:ext uri="{FF2B5EF4-FFF2-40B4-BE49-F238E27FC236}">
                <a16:creationId xmlns:a16="http://schemas.microsoft.com/office/drawing/2014/main" id="{004C9192-8A1C-40F0-F8DA-9D5AD36397B2}"/>
              </a:ext>
            </a:extLst>
          </p:cNvPr>
          <p:cNvCxnSpPr>
            <a:cxnSpLocks/>
          </p:cNvCxnSpPr>
          <p:nvPr/>
        </p:nvCxnSpPr>
        <p:spPr>
          <a:xfrm>
            <a:off x="752063" y="3115496"/>
            <a:ext cx="10819469"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584141C-9F1B-6470-78BA-7B200D56A4DA}"/>
              </a:ext>
            </a:extLst>
          </p:cNvPr>
          <p:cNvCxnSpPr>
            <a:cxnSpLocks/>
          </p:cNvCxnSpPr>
          <p:nvPr/>
        </p:nvCxnSpPr>
        <p:spPr>
          <a:xfrm>
            <a:off x="752063" y="5305656"/>
            <a:ext cx="10819469"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9FD36E7-2502-F91B-F535-672E46CC95D0}"/>
              </a:ext>
            </a:extLst>
          </p:cNvPr>
          <p:cNvCxnSpPr>
            <a:cxnSpLocks/>
          </p:cNvCxnSpPr>
          <p:nvPr/>
        </p:nvCxnSpPr>
        <p:spPr>
          <a:xfrm>
            <a:off x="752063" y="4575603"/>
            <a:ext cx="10819469"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071489-8EF7-F114-A441-29653CD500FD}"/>
              </a:ext>
            </a:extLst>
          </p:cNvPr>
          <p:cNvCxnSpPr>
            <a:cxnSpLocks/>
          </p:cNvCxnSpPr>
          <p:nvPr/>
        </p:nvCxnSpPr>
        <p:spPr>
          <a:xfrm>
            <a:off x="752063" y="3845549"/>
            <a:ext cx="10819469"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29D1CD-4779-9A06-8172-089209F31C63}"/>
              </a:ext>
            </a:extLst>
          </p:cNvPr>
          <p:cNvCxnSpPr>
            <a:cxnSpLocks/>
          </p:cNvCxnSpPr>
          <p:nvPr/>
        </p:nvCxnSpPr>
        <p:spPr>
          <a:xfrm>
            <a:off x="752063" y="2328660"/>
            <a:ext cx="2455101" cy="0"/>
          </a:xfrm>
          <a:prstGeom prst="line">
            <a:avLst/>
          </a:prstGeom>
          <a:ln w="12700">
            <a:solidFill>
              <a:srgbClr val="00349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1174DC7-ED5E-02EC-4F05-E1D9CE3CB6C8}"/>
              </a:ext>
            </a:extLst>
          </p:cNvPr>
          <p:cNvCxnSpPr>
            <a:cxnSpLocks/>
          </p:cNvCxnSpPr>
          <p:nvPr/>
        </p:nvCxnSpPr>
        <p:spPr>
          <a:xfrm>
            <a:off x="3287287" y="2328660"/>
            <a:ext cx="8284244" cy="0"/>
          </a:xfrm>
          <a:prstGeom prst="line">
            <a:avLst/>
          </a:prstGeom>
          <a:ln w="12700">
            <a:solidFill>
              <a:srgbClr val="003493"/>
            </a:solidFill>
          </a:ln>
        </p:spPr>
        <p:style>
          <a:lnRef idx="1">
            <a:schemeClr val="accent1"/>
          </a:lnRef>
          <a:fillRef idx="0">
            <a:schemeClr val="accent1"/>
          </a:fillRef>
          <a:effectRef idx="0">
            <a:schemeClr val="accent1"/>
          </a:effectRef>
          <a:fontRef idx="minor">
            <a:schemeClr val="tx1"/>
          </a:fontRef>
        </p:style>
      </p:cxnSp>
      <p:sp>
        <p:nvSpPr>
          <p:cNvPr id="69" name="Slide Number Placeholder 3">
            <a:extLst>
              <a:ext uri="{FF2B5EF4-FFF2-40B4-BE49-F238E27FC236}">
                <a16:creationId xmlns:a16="http://schemas.microsoft.com/office/drawing/2014/main" id="{C074BC51-DDE2-93C0-E366-4FD88EFE454B}"/>
              </a:ext>
            </a:extLst>
          </p:cNvPr>
          <p:cNvSpPr txBox="1">
            <a:spLocks/>
          </p:cNvSpPr>
          <p:nvPr/>
        </p:nvSpPr>
        <p:spPr>
          <a:xfrm>
            <a:off x="10106623" y="6225031"/>
            <a:ext cx="132775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0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084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2A91A853-6060-6CF6-C8E2-DBDC441BF5A8}"/>
              </a:ext>
            </a:extLst>
          </p:cNvPr>
          <p:cNvSpPr txBox="1"/>
          <p:nvPr/>
        </p:nvSpPr>
        <p:spPr>
          <a:xfrm>
            <a:off x="8208984" y="5513091"/>
            <a:ext cx="2523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Scadenza normativa - Attività completate</a:t>
            </a:r>
          </a:p>
        </p:txBody>
      </p:sp>
      <p:graphicFrame>
        <p:nvGraphicFramePr>
          <p:cNvPr id="59" name="think-cell data - do not delete" hidden="1">
            <a:extLst>
              <a:ext uri="{FF2B5EF4-FFF2-40B4-BE49-F238E27FC236}">
                <a16:creationId xmlns:a16="http://schemas.microsoft.com/office/drawing/2014/main" id="{C250B71F-B1ED-3E19-7E9E-92C41AEB9A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405" imgH="405" progId="TCLayout.ActiveDocument.1">
                  <p:embed/>
                </p:oleObj>
              </mc:Choice>
              <mc:Fallback>
                <p:oleObj name="think-cell Slide" r:id="rId5" imgW="405" imgH="405" progId="TCLayout.ActiveDocument.1">
                  <p:embed/>
                  <p:pic>
                    <p:nvPicPr>
                      <p:cNvPr id="59" name="think-cell data - do not delete" hidden="1">
                        <a:extLst>
                          <a:ext uri="{FF2B5EF4-FFF2-40B4-BE49-F238E27FC236}">
                            <a16:creationId xmlns:a16="http://schemas.microsoft.com/office/drawing/2014/main" id="{C250B71F-B1ED-3E19-7E9E-92C41AEB9A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olo 4">
            <a:extLst>
              <a:ext uri="{FF2B5EF4-FFF2-40B4-BE49-F238E27FC236}">
                <a16:creationId xmlns:a16="http://schemas.microsoft.com/office/drawing/2014/main" id="{413FE346-0D16-6AAF-0FEE-3B6F017A593E}"/>
              </a:ext>
            </a:extLst>
          </p:cNvPr>
          <p:cNvSpPr txBox="1">
            <a:spLocks/>
          </p:cNvSpPr>
          <p:nvPr/>
        </p:nvSpPr>
        <p:spPr>
          <a:xfrm>
            <a:off x="239509" y="214306"/>
            <a:ext cx="10914042" cy="961302"/>
          </a:xfrm>
          <a:prstGeom prst="rect">
            <a:avLst/>
          </a:prstGeom>
        </p:spPr>
        <p:txBody>
          <a:bodyPr vert="horz" lIns="91440" tIns="45720" rIns="91440" bIns="45720" rtlCol="0" anchor="t">
            <a:noAutofit/>
          </a:bodyPr>
          <a:lstStyle>
            <a:defPPr>
              <a:defRPr lang="en-IT"/>
            </a:defPPr>
            <a:lvl1pPr>
              <a:lnSpc>
                <a:spcPct val="90000"/>
              </a:lnSpc>
              <a:spcBef>
                <a:spcPct val="0"/>
              </a:spcBef>
              <a:buNone/>
              <a:defRPr sz="2400" b="1" i="0">
                <a:solidFill>
                  <a:srgbClr val="003493"/>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3493"/>
                </a:solidFill>
                <a:effectLst/>
                <a:uLnTx/>
                <a:uFillTx/>
                <a:latin typeface="Arial" panose="020B0604020202020204" pitchFamily="34" charset="0"/>
                <a:ea typeface="+mj-ea"/>
                <a:cs typeface="Arial" panose="020B0604020202020204" pitchFamily="34" charset="0"/>
              </a:rPr>
              <a:t>Tempi di attuazione </a:t>
            </a:r>
          </a:p>
        </p:txBody>
      </p:sp>
      <p:sp>
        <p:nvSpPr>
          <p:cNvPr id="11" name="Google Shape;336;g2e1ac70a125_1_6">
            <a:extLst>
              <a:ext uri="{FF2B5EF4-FFF2-40B4-BE49-F238E27FC236}">
                <a16:creationId xmlns:a16="http://schemas.microsoft.com/office/drawing/2014/main" id="{8B536D81-3F70-6B8F-B608-437B5BE44AD8}"/>
              </a:ext>
            </a:extLst>
          </p:cNvPr>
          <p:cNvSpPr/>
          <p:nvPr/>
        </p:nvSpPr>
        <p:spPr>
          <a:xfrm>
            <a:off x="3118546" y="3280949"/>
            <a:ext cx="3783031" cy="240612"/>
          </a:xfrm>
          <a:prstGeom prst="chevron">
            <a:avLst>
              <a:gd name="adj" fmla="val 50000"/>
            </a:avLst>
          </a:prstGeom>
          <a:solidFill>
            <a:srgbClr val="BEEAFF"/>
          </a:solidFill>
          <a:ln>
            <a:solidFill>
              <a:srgbClr val="BEEAFF"/>
            </a:solidFill>
          </a:ln>
        </p:spPr>
        <p:txBody>
          <a:bodyPr spcFirstLastPara="1" wrap="square" lIns="91425" tIns="90000" rIns="91425" bIns="90000" anchor="ctr" anchorCtr="0">
            <a:no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6F34"/>
              </a:buClr>
              <a:buSzPts val="1000"/>
              <a:buFont typeface="Arial"/>
              <a:buNone/>
              <a:tabLst/>
              <a:defRPr/>
            </a:pPr>
            <a:r>
              <a:rPr kumimoji="0" lang="it-IT" sz="1050" b="1"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sym typeface="Arial"/>
              </a:rPr>
              <a:t>2024</a:t>
            </a:r>
            <a:endParaRPr kumimoji="0" sz="1200" b="1"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sym typeface="Arial"/>
            </a:endParaRPr>
          </a:p>
        </p:txBody>
      </p:sp>
      <p:sp>
        <p:nvSpPr>
          <p:cNvPr id="15" name="Google Shape;339;g2e1ac70a125_1_6">
            <a:extLst>
              <a:ext uri="{FF2B5EF4-FFF2-40B4-BE49-F238E27FC236}">
                <a16:creationId xmlns:a16="http://schemas.microsoft.com/office/drawing/2014/main" id="{52266919-A378-B4B4-AC43-C9CCD7CF11B4}"/>
              </a:ext>
            </a:extLst>
          </p:cNvPr>
          <p:cNvSpPr/>
          <p:nvPr/>
        </p:nvSpPr>
        <p:spPr>
          <a:xfrm>
            <a:off x="1423891" y="3280361"/>
            <a:ext cx="1764000" cy="241200"/>
          </a:xfrm>
          <a:prstGeom prst="chevron">
            <a:avLst>
              <a:gd name="adj" fmla="val 50000"/>
            </a:avLst>
          </a:prstGeom>
          <a:solidFill>
            <a:srgbClr val="00276E"/>
          </a:solidFill>
          <a:ln>
            <a:solidFill>
              <a:srgbClr val="00276E"/>
            </a:solidFill>
          </a:ln>
        </p:spPr>
        <p:txBody>
          <a:bodyPr spcFirstLastPara="1" wrap="square" lIns="91425" tIns="90000" rIns="91425" bIns="90000" anchor="ctr" anchorCtr="0">
            <a:no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it-IT" sz="1000" b="1"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2023</a:t>
            </a:r>
            <a:endParaRPr kumimoji="0" sz="800" b="1"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6" name="Google Shape;340;g2e1ac70a125_1_6">
            <a:extLst>
              <a:ext uri="{FF2B5EF4-FFF2-40B4-BE49-F238E27FC236}">
                <a16:creationId xmlns:a16="http://schemas.microsoft.com/office/drawing/2014/main" id="{A150AAC9-B97E-E0C3-ED53-B5E0EE130379}"/>
              </a:ext>
            </a:extLst>
          </p:cNvPr>
          <p:cNvCxnSpPr/>
          <p:nvPr/>
        </p:nvCxnSpPr>
        <p:spPr>
          <a:xfrm>
            <a:off x="2407175" y="2430879"/>
            <a:ext cx="0" cy="936000"/>
          </a:xfrm>
          <a:prstGeom prst="straightConnector1">
            <a:avLst/>
          </a:prstGeom>
          <a:noFill/>
          <a:ln w="9525" cap="flat" cmpd="sng">
            <a:solidFill>
              <a:schemeClr val="accent1"/>
            </a:solidFill>
            <a:prstDash val="solid"/>
            <a:miter lim="800000"/>
            <a:headEnd type="none" w="sm" len="sm"/>
            <a:tailEnd type="oval" w="med" len="med"/>
          </a:ln>
        </p:spPr>
      </p:cxnSp>
      <p:cxnSp>
        <p:nvCxnSpPr>
          <p:cNvPr id="17" name="Google Shape;341;g2e1ac70a125_1_6">
            <a:extLst>
              <a:ext uri="{FF2B5EF4-FFF2-40B4-BE49-F238E27FC236}">
                <a16:creationId xmlns:a16="http://schemas.microsoft.com/office/drawing/2014/main" id="{A34FC3E6-B679-4CE6-4A2C-2FE0D31CC155}"/>
              </a:ext>
            </a:extLst>
          </p:cNvPr>
          <p:cNvCxnSpPr/>
          <p:nvPr/>
        </p:nvCxnSpPr>
        <p:spPr>
          <a:xfrm>
            <a:off x="3725076" y="2430879"/>
            <a:ext cx="0" cy="936000"/>
          </a:xfrm>
          <a:prstGeom prst="straightConnector1">
            <a:avLst/>
          </a:prstGeom>
          <a:noFill/>
          <a:ln w="9525" cap="flat" cmpd="sng">
            <a:solidFill>
              <a:schemeClr val="accent1"/>
            </a:solidFill>
            <a:prstDash val="solid"/>
            <a:miter lim="800000"/>
            <a:headEnd type="none" w="sm" len="sm"/>
            <a:tailEnd type="oval" w="med" len="med"/>
          </a:ln>
        </p:spPr>
      </p:cxnSp>
      <p:cxnSp>
        <p:nvCxnSpPr>
          <p:cNvPr id="21" name="Google Shape;345;g2e1ac70a125_1_6">
            <a:extLst>
              <a:ext uri="{FF2B5EF4-FFF2-40B4-BE49-F238E27FC236}">
                <a16:creationId xmlns:a16="http://schemas.microsoft.com/office/drawing/2014/main" id="{5BC2BA17-0D71-AF43-E3FD-0EF254854CBB}"/>
              </a:ext>
            </a:extLst>
          </p:cNvPr>
          <p:cNvCxnSpPr/>
          <p:nvPr/>
        </p:nvCxnSpPr>
        <p:spPr>
          <a:xfrm rot="10800000">
            <a:off x="2711517" y="3381015"/>
            <a:ext cx="0" cy="428400"/>
          </a:xfrm>
          <a:prstGeom prst="straightConnector1">
            <a:avLst/>
          </a:prstGeom>
          <a:noFill/>
          <a:ln w="9525" cap="flat" cmpd="sng">
            <a:solidFill>
              <a:schemeClr val="accent1"/>
            </a:solidFill>
            <a:prstDash val="solid"/>
            <a:miter lim="800000"/>
            <a:headEnd type="none" w="sm" len="sm"/>
            <a:tailEnd type="oval" w="med" len="med"/>
          </a:ln>
        </p:spPr>
      </p:cxnSp>
      <p:sp>
        <p:nvSpPr>
          <p:cNvPr id="22" name="Google Shape;346;g2e1ac70a125_1_6">
            <a:extLst>
              <a:ext uri="{FF2B5EF4-FFF2-40B4-BE49-F238E27FC236}">
                <a16:creationId xmlns:a16="http://schemas.microsoft.com/office/drawing/2014/main" id="{E6A16F0F-FECD-88AA-C1A3-E1EEC77FCF24}"/>
              </a:ext>
            </a:extLst>
          </p:cNvPr>
          <p:cNvSpPr txBox="1"/>
          <p:nvPr/>
        </p:nvSpPr>
        <p:spPr>
          <a:xfrm>
            <a:off x="2297545" y="3773068"/>
            <a:ext cx="835114" cy="507791"/>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Accordo del Trilogo*</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07/11/23</a:t>
            </a:r>
          </a:p>
        </p:txBody>
      </p:sp>
      <p:cxnSp>
        <p:nvCxnSpPr>
          <p:cNvPr id="23" name="Google Shape;347;g2e1ac70a125_1_6">
            <a:extLst>
              <a:ext uri="{FF2B5EF4-FFF2-40B4-BE49-F238E27FC236}">
                <a16:creationId xmlns:a16="http://schemas.microsoft.com/office/drawing/2014/main" id="{276235C4-50E1-B52F-FA59-778D7585B32F}"/>
              </a:ext>
            </a:extLst>
          </p:cNvPr>
          <p:cNvCxnSpPr/>
          <p:nvPr/>
        </p:nvCxnSpPr>
        <p:spPr>
          <a:xfrm rot="10800000">
            <a:off x="3907223" y="3454900"/>
            <a:ext cx="0" cy="454500"/>
          </a:xfrm>
          <a:prstGeom prst="straightConnector1">
            <a:avLst/>
          </a:prstGeom>
          <a:noFill/>
          <a:ln w="9525" cap="flat" cmpd="sng">
            <a:solidFill>
              <a:schemeClr val="accent1"/>
            </a:solidFill>
            <a:prstDash val="solid"/>
            <a:miter lim="800000"/>
            <a:headEnd type="none" w="sm" len="sm"/>
            <a:tailEnd type="oval" w="med" len="med"/>
          </a:ln>
        </p:spPr>
      </p:cxnSp>
      <p:cxnSp>
        <p:nvCxnSpPr>
          <p:cNvPr id="45" name="Google Shape;357;g2e1ac70a125_1_6">
            <a:extLst>
              <a:ext uri="{FF2B5EF4-FFF2-40B4-BE49-F238E27FC236}">
                <a16:creationId xmlns:a16="http://schemas.microsoft.com/office/drawing/2014/main" id="{F9F07FE7-7D95-0A62-98CC-8CD401F4093F}"/>
              </a:ext>
            </a:extLst>
          </p:cNvPr>
          <p:cNvCxnSpPr/>
          <p:nvPr/>
        </p:nvCxnSpPr>
        <p:spPr>
          <a:xfrm rot="10800000">
            <a:off x="9482615" y="3515473"/>
            <a:ext cx="0" cy="540000"/>
          </a:xfrm>
          <a:prstGeom prst="straightConnector1">
            <a:avLst/>
          </a:prstGeom>
          <a:noFill/>
          <a:ln w="9525" cap="flat" cmpd="sng">
            <a:solidFill>
              <a:schemeClr val="accent1"/>
            </a:solidFill>
            <a:prstDash val="solid"/>
            <a:miter lim="800000"/>
            <a:headEnd type="none" w="sm" len="sm"/>
            <a:tailEnd type="oval" w="med" len="med"/>
          </a:ln>
        </p:spPr>
      </p:cxnSp>
      <p:sp>
        <p:nvSpPr>
          <p:cNvPr id="55" name="Google Shape;363;g2e1ac70a125_1_6">
            <a:extLst>
              <a:ext uri="{FF2B5EF4-FFF2-40B4-BE49-F238E27FC236}">
                <a16:creationId xmlns:a16="http://schemas.microsoft.com/office/drawing/2014/main" id="{074F8979-95F0-D707-7274-CCD7269D9B1F}"/>
              </a:ext>
            </a:extLst>
          </p:cNvPr>
          <p:cNvSpPr/>
          <p:nvPr/>
        </p:nvSpPr>
        <p:spPr>
          <a:xfrm>
            <a:off x="840916" y="1162694"/>
            <a:ext cx="10124725" cy="4189070"/>
          </a:xfrm>
          <a:prstGeom prst="rect">
            <a:avLst/>
          </a:prstGeom>
          <a:noFill/>
          <a:ln w="19050" cap="flat" cmpd="sng">
            <a:solidFill>
              <a:srgbClr val="00276E"/>
            </a:solidFill>
            <a:prstDash val="dashDot"/>
            <a:miter lim="800000"/>
            <a:headEnd type="none" w="sm" len="sm"/>
            <a:tailEnd type="none" w="sm" len="sm"/>
          </a:ln>
        </p:spPr>
        <p:txBody>
          <a:bodyPr spcFirstLastPara="1" wrap="square" lIns="91425" tIns="45700" rIns="91425" bIns="45700" anchor="ctr" anchorCtr="0">
            <a:no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60" name="Google Shape;382;g2e1ac70a125_1_6">
            <a:extLst>
              <a:ext uri="{FF2B5EF4-FFF2-40B4-BE49-F238E27FC236}">
                <a16:creationId xmlns:a16="http://schemas.microsoft.com/office/drawing/2014/main" id="{7DF64B82-1196-1671-9BC8-2943E7FE2338}"/>
              </a:ext>
            </a:extLst>
          </p:cNvPr>
          <p:cNvSpPr txBox="1"/>
          <p:nvPr/>
        </p:nvSpPr>
        <p:spPr>
          <a:xfrm>
            <a:off x="1646708" y="1857840"/>
            <a:ext cx="1526685" cy="784790"/>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Pubblicazione della Commissione europea della proposta legislativa</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26/10/22</a:t>
            </a:r>
            <a:endParaRPr kumimoji="0"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62" name="Google Shape;399;g2e1ac70a125_1_6">
            <a:extLst>
              <a:ext uri="{FF2B5EF4-FFF2-40B4-BE49-F238E27FC236}">
                <a16:creationId xmlns:a16="http://schemas.microsoft.com/office/drawing/2014/main" id="{0257BCD5-D423-C0E3-3D89-C127CE5CF7E0}"/>
              </a:ext>
            </a:extLst>
          </p:cNvPr>
          <p:cNvSpPr/>
          <p:nvPr/>
        </p:nvSpPr>
        <p:spPr>
          <a:xfrm>
            <a:off x="9544628" y="3081633"/>
            <a:ext cx="180000" cy="180000"/>
          </a:xfrm>
          <a:prstGeom prst="triangle">
            <a:avLst>
              <a:gd name="adj" fmla="val 50000"/>
            </a:avLst>
          </a:prstGeom>
          <a:solidFill>
            <a:srgbClr val="00622E"/>
          </a:solidFill>
          <a:ln w="12700" cap="flat" cmpd="sng">
            <a:solidFill>
              <a:srgbClr val="00622E"/>
            </a:solidFill>
            <a:prstDash val="solid"/>
            <a:miter lim="800000"/>
            <a:headEnd type="none" w="sm" len="sm"/>
            <a:tailEnd type="none" w="sm" len="sm"/>
          </a:ln>
        </p:spPr>
        <p:txBody>
          <a:bodyPr spcFirstLastPara="1" wrap="square" lIns="91425" tIns="45700" rIns="91425" bIns="45700" anchor="ctr" anchorCtr="0">
            <a:no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63" name="Google Shape;402;g2e1ac70a125_1_6">
            <a:extLst>
              <a:ext uri="{FF2B5EF4-FFF2-40B4-BE49-F238E27FC236}">
                <a16:creationId xmlns:a16="http://schemas.microsoft.com/office/drawing/2014/main" id="{B91E8899-2A11-3061-FD3D-9CCE2892DF2F}"/>
              </a:ext>
            </a:extLst>
          </p:cNvPr>
          <p:cNvSpPr txBox="1"/>
          <p:nvPr/>
        </p:nvSpPr>
        <p:spPr>
          <a:xfrm>
            <a:off x="9403411" y="2827218"/>
            <a:ext cx="481800" cy="246181"/>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833D"/>
              </a:buClr>
              <a:buSzPts val="800"/>
              <a:buFont typeface="Arial"/>
              <a:buNone/>
              <a:tabLst/>
              <a:defRPr/>
            </a:pPr>
            <a:r>
              <a:rPr kumimoji="0" lang="it-IT" sz="1000" b="1" i="0" u="none" strike="noStrike" kern="1200" cap="none" spc="0" normalizeH="0" baseline="0" noProof="0" dirty="0">
                <a:ln>
                  <a:noFill/>
                </a:ln>
                <a:solidFill>
                  <a:srgbClr val="00833D"/>
                </a:solidFill>
                <a:effectLst/>
                <a:uLnTx/>
                <a:uFillTx/>
                <a:latin typeface="Arial" panose="020B0604020202020204" pitchFamily="34" charset="0"/>
                <a:ea typeface="Arial"/>
                <a:cs typeface="Arial" panose="020B0604020202020204" pitchFamily="34" charset="0"/>
                <a:sym typeface="Arial"/>
              </a:rPr>
              <a:t>Oggi</a:t>
            </a:r>
            <a:endParaRPr kumimoji="0" sz="10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64" name="Google Shape;348;g2e1ac70a125_1_6">
            <a:extLst>
              <a:ext uri="{FF2B5EF4-FFF2-40B4-BE49-F238E27FC236}">
                <a16:creationId xmlns:a16="http://schemas.microsoft.com/office/drawing/2014/main" id="{DFCB806D-F018-F89D-9045-2F5AEBBBC260}"/>
              </a:ext>
            </a:extLst>
          </p:cNvPr>
          <p:cNvSpPr txBox="1"/>
          <p:nvPr/>
        </p:nvSpPr>
        <p:spPr>
          <a:xfrm>
            <a:off x="793151" y="5441165"/>
            <a:ext cx="4122774" cy="338514"/>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 negoziato interistituzionale informale che riunisce rappresentanti del Parlamento europeo, del Consiglio dell'Unione europea e della Commissione europea</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67" name="Google Shape;344;g2e1ac70a125_1_6">
            <a:extLst>
              <a:ext uri="{FF2B5EF4-FFF2-40B4-BE49-F238E27FC236}">
                <a16:creationId xmlns:a16="http://schemas.microsoft.com/office/drawing/2014/main" id="{8EB2A45C-49E6-B526-CA1E-4F9889B9D9CD}"/>
              </a:ext>
            </a:extLst>
          </p:cNvPr>
          <p:cNvSpPr txBox="1"/>
          <p:nvPr/>
        </p:nvSpPr>
        <p:spPr>
          <a:xfrm>
            <a:off x="3160597" y="2058497"/>
            <a:ext cx="1135987" cy="507791"/>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Pubblicazione del Regolamento</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19/03/2024</a:t>
            </a:r>
            <a:endParaRPr kumimoji="0"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68" name="Google Shape;336;g2e1ac70a125_1_6">
            <a:extLst>
              <a:ext uri="{FF2B5EF4-FFF2-40B4-BE49-F238E27FC236}">
                <a16:creationId xmlns:a16="http://schemas.microsoft.com/office/drawing/2014/main" id="{73691FCD-C22C-314A-017D-FEC66E024913}"/>
              </a:ext>
            </a:extLst>
          </p:cNvPr>
          <p:cNvSpPr/>
          <p:nvPr/>
        </p:nvSpPr>
        <p:spPr>
          <a:xfrm>
            <a:off x="6832232" y="3280361"/>
            <a:ext cx="3240000" cy="241200"/>
          </a:xfrm>
          <a:prstGeom prst="chevron">
            <a:avLst>
              <a:gd name="adj" fmla="val 50000"/>
            </a:avLst>
          </a:prstGeom>
          <a:solidFill>
            <a:srgbClr val="005E8B"/>
          </a:solidFill>
          <a:ln>
            <a:solidFill>
              <a:srgbClr val="005E8B"/>
            </a:solidFill>
          </a:ln>
        </p:spPr>
        <p:txBody>
          <a:bodyPr spcFirstLastPara="1" wrap="square" lIns="91425" tIns="90000" rIns="91425" bIns="90000" anchor="ctr" anchorCtr="0">
            <a:no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6F34"/>
              </a:buClr>
              <a:buSzPts val="1000"/>
              <a:buFont typeface="Arial"/>
              <a:buNone/>
              <a:tabLst/>
              <a:defRPr/>
            </a:pPr>
            <a:r>
              <a:rPr kumimoji="0" lang="it-IT" sz="1000" b="1" i="0" u="none" strike="noStrike" kern="1200" cap="none" spc="0" normalizeH="0" baseline="0" noProof="0">
                <a:ln>
                  <a:noFill/>
                </a:ln>
                <a:solidFill>
                  <a:srgbClr val="006F34"/>
                </a:solidFill>
                <a:effectLst/>
                <a:uLnTx/>
                <a:uFillTx/>
                <a:latin typeface="Arial" panose="020B0604020202020204" pitchFamily="34" charset="0"/>
                <a:ea typeface="Arial"/>
                <a:cs typeface="Arial" panose="020B0604020202020204" pitchFamily="34" charset="0"/>
                <a:sym typeface="Arial"/>
              </a:rPr>
              <a:t>       </a:t>
            </a:r>
            <a:r>
              <a:rPr kumimoji="0" lang="it-IT" sz="1000" b="1"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2025</a:t>
            </a:r>
            <a:endParaRPr kumimoji="0" sz="1000" b="1"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39" name="Google Shape;355;g2e1ac70a125_1_6">
            <a:extLst>
              <a:ext uri="{FF2B5EF4-FFF2-40B4-BE49-F238E27FC236}">
                <a16:creationId xmlns:a16="http://schemas.microsoft.com/office/drawing/2014/main" id="{76D20D93-A362-C0CD-B3EA-FBF4C8CE5196}"/>
              </a:ext>
            </a:extLst>
          </p:cNvPr>
          <p:cNvCxnSpPr>
            <a:cxnSpLocks/>
          </p:cNvCxnSpPr>
          <p:nvPr/>
        </p:nvCxnSpPr>
        <p:spPr>
          <a:xfrm>
            <a:off x="7003048" y="2651018"/>
            <a:ext cx="0" cy="612000"/>
          </a:xfrm>
          <a:prstGeom prst="straightConnector1">
            <a:avLst/>
          </a:prstGeom>
          <a:noFill/>
          <a:ln w="9525" cap="flat" cmpd="sng">
            <a:solidFill>
              <a:schemeClr val="accent1"/>
            </a:solidFill>
            <a:prstDash val="solid"/>
            <a:miter lim="800000"/>
            <a:headEnd type="none" w="sm" len="sm"/>
            <a:tailEnd type="oval" w="med" len="med"/>
          </a:ln>
        </p:spPr>
      </p:cxnSp>
      <p:sp>
        <p:nvSpPr>
          <p:cNvPr id="74" name="Rettangolo 73">
            <a:extLst>
              <a:ext uri="{FF2B5EF4-FFF2-40B4-BE49-F238E27FC236}">
                <a16:creationId xmlns:a16="http://schemas.microsoft.com/office/drawing/2014/main" id="{086207C4-6294-03B5-6BDD-C6A5D0AC4D4C}"/>
              </a:ext>
            </a:extLst>
          </p:cNvPr>
          <p:cNvSpPr/>
          <p:nvPr/>
        </p:nvSpPr>
        <p:spPr>
          <a:xfrm>
            <a:off x="8322285" y="3881486"/>
            <a:ext cx="2296733" cy="1076922"/>
          </a:xfrm>
          <a:prstGeom prst="roundRect">
            <a:avLst/>
          </a:prstGeom>
          <a:solidFill>
            <a:schemeClr val="bg1"/>
          </a:solidFill>
          <a:ln w="19050">
            <a:solidFill>
              <a:srgbClr val="00276E"/>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3493"/>
              </a:buClr>
              <a:buSzPts val="800"/>
              <a:buFontTx/>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09/10/2025</a:t>
            </a:r>
          </a:p>
          <a:p>
            <a:pPr marL="171450" marR="0" lvl="0" indent="-171450" algn="l" defTabSz="914400" rtl="0" eaLnBrk="1" fontAlgn="auto" latinLnBrk="0" hangingPunct="1">
              <a:lnSpc>
                <a:spcPct val="100000"/>
              </a:lnSpc>
              <a:spcBef>
                <a:spcPts val="0"/>
              </a:spcBef>
              <a:spcAft>
                <a:spcPts val="0"/>
              </a:spcAft>
              <a:buClr>
                <a:srgbClr val="003493"/>
              </a:buClr>
              <a:buSzPts val="800"/>
              <a:buFont typeface="Arial" panose="020B0604020202020204" pitchFamily="34" charset="0"/>
              <a:buChar char="•"/>
              <a:tabLst/>
              <a:defRPr/>
            </a:pPr>
            <a:endPar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Offerta bonifici istantanei in invio</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Offerta </a:t>
            </a:r>
            <a:r>
              <a:rPr kumimoji="0" lang="it-IT" sz="900" b="1" i="0" u="none" strike="noStrike" kern="1200" cap="none" spc="0" normalizeH="0" baseline="0" noProof="0" err="1">
                <a:ln>
                  <a:noFill/>
                </a:ln>
                <a:solidFill>
                  <a:srgbClr val="000000"/>
                </a:solidFill>
                <a:effectLst/>
                <a:uLnTx/>
                <a:uFillTx/>
                <a:latin typeface="Arial" panose="020B0604020202020204" pitchFamily="34" charset="0"/>
                <a:ea typeface="Arial"/>
                <a:cs typeface="Arial" panose="020B0604020202020204" pitchFamily="34" charset="0"/>
                <a:sym typeface="Arial"/>
              </a:rPr>
              <a:t>VoP</a:t>
            </a:r>
            <a:endPar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Offerta Bulk Payments</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Estensione su tutti i canali</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Gestione limiti</a:t>
            </a:r>
          </a:p>
        </p:txBody>
      </p:sp>
      <p:sp>
        <p:nvSpPr>
          <p:cNvPr id="75" name="Rettangolo 74">
            <a:extLst>
              <a:ext uri="{FF2B5EF4-FFF2-40B4-BE49-F238E27FC236}">
                <a16:creationId xmlns:a16="http://schemas.microsoft.com/office/drawing/2014/main" id="{74D3B626-2EC2-C4B5-3F53-06BBBF37C1A7}"/>
              </a:ext>
            </a:extLst>
          </p:cNvPr>
          <p:cNvSpPr/>
          <p:nvPr/>
        </p:nvSpPr>
        <p:spPr>
          <a:xfrm>
            <a:off x="5460562" y="1744651"/>
            <a:ext cx="2380066" cy="902601"/>
          </a:xfrm>
          <a:prstGeom prst="roundRect">
            <a:avLst/>
          </a:prstGeom>
          <a:noFill/>
          <a:ln w="19050">
            <a:solidFill>
              <a:srgbClr val="00276E"/>
            </a:solidFill>
          </a:ln>
        </p:spPr>
        <p:style>
          <a:lnRef idx="2">
            <a:schemeClr val="accent1"/>
          </a:lnRef>
          <a:fillRef idx="1">
            <a:schemeClr val="lt1"/>
          </a:fillRef>
          <a:effectRef idx="0">
            <a:schemeClr val="accent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Offerta bonifici istantanei in ricezione</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Equiparazione commissioni</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Nuove misure sanction screening</a:t>
            </a:r>
          </a:p>
          <a:p>
            <a:pPr marL="0" marR="0" lvl="0" indent="0" algn="ctr" defTabSz="914400" rtl="0" eaLnBrk="1" fontAlgn="auto" latinLnBrk="0" hangingPunct="1">
              <a:lnSpc>
                <a:spcPct val="100000"/>
              </a:lnSpc>
              <a:spcBef>
                <a:spcPts val="0"/>
              </a:spcBef>
              <a:spcAft>
                <a:spcPts val="0"/>
              </a:spcAft>
              <a:buClr>
                <a:srgbClr val="000000"/>
              </a:buClr>
              <a:buSzPts val="800"/>
              <a:buFontTx/>
              <a:buNone/>
              <a:tabLst/>
              <a:defRPr/>
            </a:pPr>
            <a:endParaRPr kumimoji="0" lang="it-IT" sz="10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800"/>
              <a:buFontTx/>
              <a:buNone/>
              <a:tabLst/>
              <a:defRPr/>
            </a:pP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09/01/2025</a:t>
            </a:r>
          </a:p>
        </p:txBody>
      </p:sp>
      <p:cxnSp>
        <p:nvCxnSpPr>
          <p:cNvPr id="2" name="Google Shape;355;g2e1ac70a125_1_6">
            <a:extLst>
              <a:ext uri="{FF2B5EF4-FFF2-40B4-BE49-F238E27FC236}">
                <a16:creationId xmlns:a16="http://schemas.microsoft.com/office/drawing/2014/main" id="{9C93701E-0DF6-6F10-1DF2-F0D79597D090}"/>
              </a:ext>
            </a:extLst>
          </p:cNvPr>
          <p:cNvCxnSpPr>
            <a:cxnSpLocks/>
          </p:cNvCxnSpPr>
          <p:nvPr/>
        </p:nvCxnSpPr>
        <p:spPr>
          <a:xfrm>
            <a:off x="10233441" y="2608167"/>
            <a:ext cx="5319" cy="656293"/>
          </a:xfrm>
          <a:prstGeom prst="straightConnector1">
            <a:avLst/>
          </a:prstGeom>
          <a:noFill/>
          <a:ln w="9525" cap="flat" cmpd="sng">
            <a:solidFill>
              <a:schemeClr val="accent1"/>
            </a:solidFill>
            <a:prstDash val="solid"/>
            <a:miter lim="800000"/>
            <a:headEnd type="none" w="sm" len="sm"/>
            <a:tailEnd type="oval" w="med" len="med"/>
          </a:ln>
        </p:spPr>
      </p:cxnSp>
      <p:sp>
        <p:nvSpPr>
          <p:cNvPr id="4" name="Rettangolo 3">
            <a:extLst>
              <a:ext uri="{FF2B5EF4-FFF2-40B4-BE49-F238E27FC236}">
                <a16:creationId xmlns:a16="http://schemas.microsoft.com/office/drawing/2014/main" id="{616559E8-1F2B-38B9-C3CE-A75A85A55E06}"/>
              </a:ext>
            </a:extLst>
          </p:cNvPr>
          <p:cNvSpPr/>
          <p:nvPr/>
        </p:nvSpPr>
        <p:spPr>
          <a:xfrm>
            <a:off x="8750536" y="1846942"/>
            <a:ext cx="1966996" cy="761398"/>
          </a:xfrm>
          <a:prstGeom prst="roundRect">
            <a:avLst/>
          </a:prstGeom>
          <a:noFill/>
          <a:ln w="19050">
            <a:solidFill>
              <a:srgbClr val="00276E"/>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Pts val="800"/>
              <a:buFont typeface="Wingdings" panose="05000000000000000000" pitchFamily="2" charset="2"/>
              <a:buChar char="§"/>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Reporting segnaletico:  commissioni applicate SCT  e SCT/</a:t>
            </a:r>
            <a:r>
              <a:rPr kumimoji="0" lang="it-IT" sz="900" b="1" i="0" u="none" strike="noStrike" kern="1200" cap="none" spc="0" normalizeH="0" baseline="0" noProof="0" err="1">
                <a:ln>
                  <a:noFill/>
                </a:ln>
                <a:solidFill>
                  <a:srgbClr val="000000"/>
                </a:solidFill>
                <a:effectLst/>
                <a:uLnTx/>
                <a:uFillTx/>
                <a:latin typeface="Arial" panose="020B0604020202020204" pitchFamily="34" charset="0"/>
                <a:ea typeface="Arial"/>
                <a:cs typeface="Arial" panose="020B0604020202020204" pitchFamily="34" charset="0"/>
                <a:sym typeface="Arial"/>
              </a:rPr>
              <a:t>Inst</a:t>
            </a: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 KO </a:t>
            </a:r>
            <a:r>
              <a:rPr kumimoji="0" lang="it-IT" sz="900" b="1" i="0" u="none" strike="noStrike" kern="1200" cap="none" spc="0" normalizeH="0" baseline="0" noProof="0" err="1">
                <a:ln>
                  <a:noFill/>
                </a:ln>
                <a:solidFill>
                  <a:srgbClr val="000000"/>
                </a:solidFill>
                <a:effectLst/>
                <a:uLnTx/>
                <a:uFillTx/>
                <a:latin typeface="Arial" panose="020B0604020202020204" pitchFamily="34" charset="0"/>
                <a:ea typeface="Arial"/>
                <a:cs typeface="Arial" panose="020B0604020202020204" pitchFamily="34" charset="0"/>
                <a:sym typeface="Arial"/>
              </a:rPr>
              <a:t>reject</a:t>
            </a:r>
            <a:endPar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800"/>
              <a:buFontTx/>
              <a:buNone/>
              <a:tabLst/>
              <a:defRPr/>
            </a:pPr>
            <a:endParaRPr kumimoji="0" lang="it-IT" sz="10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800"/>
              <a:buFontTx/>
              <a:buNone/>
              <a:tabLst/>
              <a:defRPr/>
            </a:pPr>
            <a:r>
              <a:rPr kumimoji="0" lang="it-IT" sz="10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09/04/2026</a:t>
            </a:r>
          </a:p>
        </p:txBody>
      </p:sp>
      <p:sp>
        <p:nvSpPr>
          <p:cNvPr id="10" name="Rettangolo 9">
            <a:extLst>
              <a:ext uri="{FF2B5EF4-FFF2-40B4-BE49-F238E27FC236}">
                <a16:creationId xmlns:a16="http://schemas.microsoft.com/office/drawing/2014/main" id="{6D6E1B39-82D7-FE28-8DFC-7BB26702363A}"/>
              </a:ext>
            </a:extLst>
          </p:cNvPr>
          <p:cNvSpPr/>
          <p:nvPr/>
        </p:nvSpPr>
        <p:spPr>
          <a:xfrm>
            <a:off x="7926739" y="5557110"/>
            <a:ext cx="281529" cy="177654"/>
          </a:xfrm>
          <a:prstGeom prst="roundRect">
            <a:avLst/>
          </a:prstGeom>
          <a:noFill/>
          <a:ln w="19050">
            <a:solidFill>
              <a:srgbClr val="0027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13" name="Rettangolo 12">
            <a:extLst>
              <a:ext uri="{FF2B5EF4-FFF2-40B4-BE49-F238E27FC236}">
                <a16:creationId xmlns:a16="http://schemas.microsoft.com/office/drawing/2014/main" id="{2303CEF8-928B-EA49-39D4-B63D3B956F18}"/>
              </a:ext>
            </a:extLst>
          </p:cNvPr>
          <p:cNvSpPr/>
          <p:nvPr/>
        </p:nvSpPr>
        <p:spPr>
          <a:xfrm>
            <a:off x="7927456" y="5837047"/>
            <a:ext cx="281529" cy="177654"/>
          </a:xfrm>
          <a:prstGeom prst="roundRect">
            <a:avLst/>
          </a:prstGeom>
          <a:noFill/>
          <a:ln w="19050">
            <a:solidFill>
              <a:srgbClr val="00276E"/>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14" name="CasellaDiTesto 13">
            <a:extLst>
              <a:ext uri="{FF2B5EF4-FFF2-40B4-BE49-F238E27FC236}">
                <a16:creationId xmlns:a16="http://schemas.microsoft.com/office/drawing/2014/main" id="{80FA7040-B5D7-535E-2FB4-B62710B8B535}"/>
              </a:ext>
            </a:extLst>
          </p:cNvPr>
          <p:cNvSpPr txBox="1"/>
          <p:nvPr/>
        </p:nvSpPr>
        <p:spPr>
          <a:xfrm>
            <a:off x="8208984" y="5802764"/>
            <a:ext cx="2523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Scadenza normativa - Attività da avviare</a:t>
            </a:r>
          </a:p>
        </p:txBody>
      </p:sp>
      <p:sp>
        <p:nvSpPr>
          <p:cNvPr id="19" name="CasellaDiTesto 18">
            <a:extLst>
              <a:ext uri="{FF2B5EF4-FFF2-40B4-BE49-F238E27FC236}">
                <a16:creationId xmlns:a16="http://schemas.microsoft.com/office/drawing/2014/main" id="{60749697-26C6-CAE4-657C-1A9B0016CAF2}"/>
              </a:ext>
            </a:extLst>
          </p:cNvPr>
          <p:cNvSpPr txBox="1"/>
          <p:nvPr/>
        </p:nvSpPr>
        <p:spPr>
          <a:xfrm>
            <a:off x="8208984" y="6082702"/>
            <a:ext cx="287065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Posticipato di un anno – 09/04/2026</a:t>
            </a:r>
          </a:p>
        </p:txBody>
      </p:sp>
      <p:sp>
        <p:nvSpPr>
          <p:cNvPr id="5" name="Rettangolo 4">
            <a:extLst>
              <a:ext uri="{FF2B5EF4-FFF2-40B4-BE49-F238E27FC236}">
                <a16:creationId xmlns:a16="http://schemas.microsoft.com/office/drawing/2014/main" id="{E0543E76-22D7-38BC-EE4C-4C9B77035DD5}"/>
              </a:ext>
            </a:extLst>
          </p:cNvPr>
          <p:cNvSpPr/>
          <p:nvPr/>
        </p:nvSpPr>
        <p:spPr>
          <a:xfrm>
            <a:off x="7930850" y="6396920"/>
            <a:ext cx="281529" cy="177654"/>
          </a:xfrm>
          <a:prstGeom prst="roundRect">
            <a:avLst/>
          </a:prstGeom>
          <a:noFill/>
          <a:ln w="19050">
            <a:solidFill>
              <a:srgbClr val="C5E0B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6" name="CasellaDiTesto 5">
            <a:extLst>
              <a:ext uri="{FF2B5EF4-FFF2-40B4-BE49-F238E27FC236}">
                <a16:creationId xmlns:a16="http://schemas.microsoft.com/office/drawing/2014/main" id="{BF17581F-FF7C-C59D-4B98-65F008A32453}"/>
              </a:ext>
            </a:extLst>
          </p:cNvPr>
          <p:cNvSpPr txBox="1"/>
          <p:nvPr/>
        </p:nvSpPr>
        <p:spPr>
          <a:xfrm>
            <a:off x="8208984" y="6362637"/>
            <a:ext cx="2523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Iter progettuale</a:t>
            </a:r>
          </a:p>
        </p:txBody>
      </p:sp>
      <p:cxnSp>
        <p:nvCxnSpPr>
          <p:cNvPr id="7" name="Google Shape;347;g2e1ac70a125_1_6">
            <a:extLst>
              <a:ext uri="{FF2B5EF4-FFF2-40B4-BE49-F238E27FC236}">
                <a16:creationId xmlns:a16="http://schemas.microsoft.com/office/drawing/2014/main" id="{A8422780-2A1B-4F13-2D6A-549B2E13D1E8}"/>
              </a:ext>
            </a:extLst>
          </p:cNvPr>
          <p:cNvCxnSpPr>
            <a:cxnSpLocks/>
            <a:stCxn id="20" idx="0"/>
          </p:cNvCxnSpPr>
          <p:nvPr/>
        </p:nvCxnSpPr>
        <p:spPr>
          <a:xfrm flipV="1">
            <a:off x="4272007" y="3567256"/>
            <a:ext cx="4098" cy="900923"/>
          </a:xfrm>
          <a:prstGeom prst="straightConnector1">
            <a:avLst/>
          </a:prstGeom>
          <a:noFill/>
          <a:ln w="9525" cap="flat" cmpd="sng">
            <a:solidFill>
              <a:schemeClr val="accent1"/>
            </a:solidFill>
            <a:prstDash val="solid"/>
            <a:miter lim="800000"/>
            <a:headEnd type="none" w="sm" len="sm"/>
            <a:tailEnd type="oval" w="med" len="med"/>
          </a:ln>
        </p:spPr>
      </p:cxnSp>
      <p:sp>
        <p:nvSpPr>
          <p:cNvPr id="20" name="Google Shape;348;g2e1ac70a125_1_6">
            <a:extLst>
              <a:ext uri="{FF2B5EF4-FFF2-40B4-BE49-F238E27FC236}">
                <a16:creationId xmlns:a16="http://schemas.microsoft.com/office/drawing/2014/main" id="{C902A1BB-9E6D-F344-00B0-2CF1448B0EB6}"/>
              </a:ext>
            </a:extLst>
          </p:cNvPr>
          <p:cNvSpPr txBox="1"/>
          <p:nvPr/>
        </p:nvSpPr>
        <p:spPr>
          <a:xfrm>
            <a:off x="3568867" y="4468179"/>
            <a:ext cx="1406279" cy="646290"/>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Workshop </a:t>
            </a:r>
            <a:r>
              <a:rPr kumimoji="0" lang="it-IT" sz="900" b="1" i="0" u="none" strike="noStrike" kern="1200" cap="none" spc="0" normalizeH="0" baseline="0" noProof="0" err="1">
                <a:ln>
                  <a:noFill/>
                </a:ln>
                <a:solidFill>
                  <a:srgbClr val="000000"/>
                </a:solidFill>
                <a:effectLst/>
                <a:uLnTx/>
                <a:uFillTx/>
                <a:latin typeface="Arial" panose="020B0604020202020204" pitchFamily="34" charset="0"/>
                <a:ea typeface="Arial"/>
                <a:cs typeface="Arial" panose="020B0604020202020204" pitchFamily="34" charset="0"/>
                <a:sym typeface="Arial"/>
              </a:rPr>
              <a:t>CommissioneEuropea</a:t>
            </a:r>
            <a:endPar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30/04/2024</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29/05/2024</a:t>
            </a:r>
            <a:endParaRPr kumimoji="0"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27" name="Google Shape;348;g2e1ac70a125_1_6">
            <a:extLst>
              <a:ext uri="{FF2B5EF4-FFF2-40B4-BE49-F238E27FC236}">
                <a16:creationId xmlns:a16="http://schemas.microsoft.com/office/drawing/2014/main" id="{61096CCF-A683-76F4-4459-4596B95DE508}"/>
              </a:ext>
            </a:extLst>
          </p:cNvPr>
          <p:cNvSpPr txBox="1"/>
          <p:nvPr/>
        </p:nvSpPr>
        <p:spPr>
          <a:xfrm>
            <a:off x="3568868" y="3719206"/>
            <a:ext cx="671541" cy="477054"/>
          </a:xfrm>
          <a:prstGeom prst="rect">
            <a:avLst/>
          </a:prstGeom>
          <a:solidFill>
            <a:schemeClr val="lt1"/>
          </a:solidFill>
          <a:ln>
            <a:noFill/>
          </a:ln>
        </p:spPr>
        <p:txBody>
          <a:bodyPr spcFirstLastPara="1" wrap="square" lIns="0" tIns="0" rIns="0" bIns="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11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Entrata in </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11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vigore</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09/04/2024</a:t>
            </a:r>
            <a:endParaRPr kumimoji="0" sz="9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30" name="Rettangolo 29">
            <a:extLst>
              <a:ext uri="{FF2B5EF4-FFF2-40B4-BE49-F238E27FC236}">
                <a16:creationId xmlns:a16="http://schemas.microsoft.com/office/drawing/2014/main" id="{6114EBD1-DBA5-6D32-5AD3-894BCCD6599D}"/>
              </a:ext>
            </a:extLst>
          </p:cNvPr>
          <p:cNvSpPr/>
          <p:nvPr/>
        </p:nvSpPr>
        <p:spPr>
          <a:xfrm>
            <a:off x="4394241" y="3577292"/>
            <a:ext cx="1043369" cy="603858"/>
          </a:xfrm>
          <a:prstGeom prst="roundRect">
            <a:avLst/>
          </a:prstGeom>
          <a:noFill/>
          <a:ln w="28575">
            <a:solidFill>
              <a:srgbClr val="C5E0B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Approvazione</a:t>
            </a: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progetto w1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24/07/2024</a:t>
            </a:r>
          </a:p>
        </p:txBody>
      </p:sp>
      <p:cxnSp>
        <p:nvCxnSpPr>
          <p:cNvPr id="31" name="Google Shape;347;g2e1ac70a125_1_6">
            <a:extLst>
              <a:ext uri="{FF2B5EF4-FFF2-40B4-BE49-F238E27FC236}">
                <a16:creationId xmlns:a16="http://schemas.microsoft.com/office/drawing/2014/main" id="{326D9579-CC83-8D00-29DD-77BB30030D8F}"/>
              </a:ext>
            </a:extLst>
          </p:cNvPr>
          <p:cNvCxnSpPr>
            <a:cxnSpLocks/>
            <a:stCxn id="32" idx="0"/>
          </p:cNvCxnSpPr>
          <p:nvPr/>
        </p:nvCxnSpPr>
        <p:spPr>
          <a:xfrm flipV="1">
            <a:off x="5498239" y="3547099"/>
            <a:ext cx="0" cy="892709"/>
          </a:xfrm>
          <a:prstGeom prst="straightConnector1">
            <a:avLst/>
          </a:prstGeom>
          <a:noFill/>
          <a:ln w="9525" cap="flat" cmpd="sng">
            <a:solidFill>
              <a:schemeClr val="accent1"/>
            </a:solidFill>
            <a:prstDash val="solid"/>
            <a:miter lim="800000"/>
            <a:headEnd type="none" w="sm" len="sm"/>
            <a:tailEnd type="oval" w="med" len="med"/>
          </a:ln>
        </p:spPr>
      </p:cxnSp>
      <p:sp>
        <p:nvSpPr>
          <p:cNvPr id="32" name="Google Shape;348;g2e1ac70a125_1_6">
            <a:extLst>
              <a:ext uri="{FF2B5EF4-FFF2-40B4-BE49-F238E27FC236}">
                <a16:creationId xmlns:a16="http://schemas.microsoft.com/office/drawing/2014/main" id="{C702BE38-D51A-3701-485E-80C325758ADF}"/>
              </a:ext>
            </a:extLst>
          </p:cNvPr>
          <p:cNvSpPr txBox="1"/>
          <p:nvPr/>
        </p:nvSpPr>
        <p:spPr>
          <a:xfrm>
            <a:off x="4850178" y="4439808"/>
            <a:ext cx="1296121" cy="507791"/>
          </a:xfrm>
          <a:prstGeom prst="rect">
            <a:avLst/>
          </a:prstGeom>
          <a:solidFill>
            <a:schemeClr val="lt1"/>
          </a:solidFill>
          <a:ln>
            <a:noFill/>
          </a:ln>
        </p:spPr>
        <p:txBody>
          <a:bodyPr spcFirstLastPara="1" wrap="square" lIns="91425" tIns="45700" rIns="91425" bIns="45700" anchor="t" anchorCtr="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err="1">
                <a:ln>
                  <a:noFill/>
                </a:ln>
                <a:solidFill>
                  <a:srgbClr val="000000"/>
                </a:solidFill>
                <a:effectLst/>
                <a:uLnTx/>
                <a:uFillTx/>
                <a:latin typeface="Arial" panose="020B0604020202020204" pitchFamily="34" charset="0"/>
                <a:ea typeface="Arial"/>
                <a:cs typeface="Arial" panose="020B0604020202020204" pitchFamily="34" charset="0"/>
                <a:sym typeface="Arial"/>
              </a:rPr>
              <a:t>GdL</a:t>
            </a: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 ABI </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sulle Q&amp;A della CE</a:t>
            </a:r>
          </a:p>
          <a:p>
            <a:pPr marL="0" marR="0" lvl="0" indent="0" algn="ctr" defTabSz="914400" rtl="0" eaLnBrk="1" fontAlgn="auto" latinLnBrk="0" hangingPunct="1">
              <a:lnSpc>
                <a:spcPct val="100000"/>
              </a:lnSpc>
              <a:spcBef>
                <a:spcPts val="0"/>
              </a:spcBef>
              <a:spcAft>
                <a:spcPts val="0"/>
              </a:spcAft>
              <a:buClr>
                <a:srgbClr val="003493"/>
              </a:buClr>
              <a:buSzPts val="800"/>
              <a:buFont typeface="Arial"/>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23/09/2024</a:t>
            </a:r>
            <a:endParaRPr kumimoji="0" sz="9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61" name="Graphic 60" descr="Warning with solid fill">
            <a:extLst>
              <a:ext uri="{FF2B5EF4-FFF2-40B4-BE49-F238E27FC236}">
                <a16:creationId xmlns:a16="http://schemas.microsoft.com/office/drawing/2014/main" id="{FBFD94D3-0E6A-8985-1302-DB94BC31C25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66969" y="2248687"/>
            <a:ext cx="250568" cy="250568"/>
          </a:xfrm>
          <a:prstGeom prst="rect">
            <a:avLst/>
          </a:prstGeom>
        </p:spPr>
      </p:pic>
      <p:pic>
        <p:nvPicPr>
          <p:cNvPr id="65" name="Graphic 64" descr="Warning with solid fill">
            <a:extLst>
              <a:ext uri="{FF2B5EF4-FFF2-40B4-BE49-F238E27FC236}">
                <a16:creationId xmlns:a16="http://schemas.microsoft.com/office/drawing/2014/main" id="{502B91DB-ED5A-C87C-A399-ED581BA4AE2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27456" y="6082701"/>
            <a:ext cx="250568" cy="250568"/>
          </a:xfrm>
          <a:prstGeom prst="rect">
            <a:avLst/>
          </a:prstGeom>
        </p:spPr>
      </p:pic>
      <p:sp>
        <p:nvSpPr>
          <p:cNvPr id="66" name="Slide Number Placeholder 3">
            <a:extLst>
              <a:ext uri="{FF2B5EF4-FFF2-40B4-BE49-F238E27FC236}">
                <a16:creationId xmlns:a16="http://schemas.microsoft.com/office/drawing/2014/main" id="{B1BA98CE-0F3E-0694-BC15-FB101C715FD0}"/>
              </a:ext>
            </a:extLst>
          </p:cNvPr>
          <p:cNvSpPr txBox="1">
            <a:spLocks/>
          </p:cNvSpPr>
          <p:nvPr/>
        </p:nvSpPr>
        <p:spPr>
          <a:xfrm>
            <a:off x="10106623" y="6225031"/>
            <a:ext cx="132775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CA08E-9C79-4867-B4DF-F5911E34089B}" type="slidenum">
              <a:rPr kumimoji="0" lang="it-IT" sz="1000" b="0" i="0" u="none" strike="noStrike" kern="1200" cap="none" spc="0" normalizeH="0" baseline="0" noProof="0" smtClean="0">
                <a:ln>
                  <a:noFill/>
                </a:ln>
                <a:solidFill>
                  <a:srgbClr val="00349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000" b="0" i="0" u="none" strike="noStrike" kern="1200" cap="none" spc="0" normalizeH="0" baseline="0" noProof="0">
              <a:ln>
                <a:noFill/>
              </a:ln>
              <a:solidFill>
                <a:srgbClr val="003493"/>
              </a:solidFill>
              <a:effectLst/>
              <a:uLnTx/>
              <a:uFillTx/>
              <a:latin typeface="Arial" panose="020B0604020202020204" pitchFamily="34" charset="0"/>
              <a:ea typeface="+mn-ea"/>
              <a:cs typeface="Arial" panose="020B0604020202020204" pitchFamily="34" charset="0"/>
            </a:endParaRPr>
          </a:p>
        </p:txBody>
      </p:sp>
      <p:sp>
        <p:nvSpPr>
          <p:cNvPr id="8" name="Rettangolo 29">
            <a:extLst>
              <a:ext uri="{FF2B5EF4-FFF2-40B4-BE49-F238E27FC236}">
                <a16:creationId xmlns:a16="http://schemas.microsoft.com/office/drawing/2014/main" id="{91FEF5BD-1218-7C52-AEAD-989BD511C23C}"/>
              </a:ext>
            </a:extLst>
          </p:cNvPr>
          <p:cNvSpPr/>
          <p:nvPr/>
        </p:nvSpPr>
        <p:spPr>
          <a:xfrm>
            <a:off x="7060975" y="3567256"/>
            <a:ext cx="1032593" cy="603858"/>
          </a:xfrm>
          <a:prstGeom prst="roundRect">
            <a:avLst/>
          </a:prstGeom>
          <a:noFill/>
          <a:ln w="28575">
            <a:solidFill>
              <a:srgbClr val="C5E0B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Approvazione</a:t>
            </a: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progetto w2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20/03/2024</a:t>
            </a:r>
          </a:p>
        </p:txBody>
      </p:sp>
      <p:sp>
        <p:nvSpPr>
          <p:cNvPr id="18" name="Google Shape;336;g2e1ac70a125_1_6">
            <a:extLst>
              <a:ext uri="{FF2B5EF4-FFF2-40B4-BE49-F238E27FC236}">
                <a16:creationId xmlns:a16="http://schemas.microsoft.com/office/drawing/2014/main" id="{1FECB18D-0D1B-172A-E179-E77EA520A473}"/>
              </a:ext>
            </a:extLst>
          </p:cNvPr>
          <p:cNvSpPr/>
          <p:nvPr/>
        </p:nvSpPr>
        <p:spPr>
          <a:xfrm>
            <a:off x="9994332" y="3280361"/>
            <a:ext cx="753869" cy="241200"/>
          </a:xfrm>
          <a:prstGeom prst="chevron">
            <a:avLst>
              <a:gd name="adj" fmla="val 50000"/>
            </a:avLst>
          </a:prstGeom>
          <a:solidFill>
            <a:schemeClr val="accent5"/>
          </a:solidFill>
          <a:ln>
            <a:noFill/>
          </a:ln>
        </p:spPr>
        <p:txBody>
          <a:bodyPr spcFirstLastPara="1" wrap="square" lIns="91425" tIns="90000" rIns="91425" bIns="90000" anchor="ctr" anchorCtr="0">
            <a:no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6F34"/>
              </a:buClr>
              <a:buSzPts val="1000"/>
              <a:buFont typeface="Arial"/>
              <a:buNone/>
              <a:tabLst/>
              <a:defRPr/>
            </a:pPr>
            <a:r>
              <a:rPr kumimoji="0" lang="it-IT" sz="1000" b="1"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2026</a:t>
            </a:r>
            <a:endParaRPr kumimoji="0" sz="1000" b="1"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148291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CSTAMP" val="00"/>
</p:tagLst>
</file>

<file path=ppt/theme/theme1.xml><?xml version="1.0" encoding="utf-8"?>
<a:theme xmlns:a="http://schemas.openxmlformats.org/drawingml/2006/main" name="New logo - TAS Template FINAL - EN - FINAL - Michela">
  <a:themeElements>
    <a:clrScheme name="TAS new colors 2022">
      <a:dk1>
        <a:srgbClr val="07122D"/>
      </a:dk1>
      <a:lt1>
        <a:sysClr val="window" lastClr="FFFFFF"/>
      </a:lt1>
      <a:dk2>
        <a:srgbClr val="44546A"/>
      </a:dk2>
      <a:lt2>
        <a:srgbClr val="E7E6E6"/>
      </a:lt2>
      <a:accent1>
        <a:srgbClr val="07122D"/>
      </a:accent1>
      <a:accent2>
        <a:srgbClr val="B01EFB"/>
      </a:accent2>
      <a:accent3>
        <a:srgbClr val="C862FC"/>
      </a:accent3>
      <a:accent4>
        <a:srgbClr val="FD7D05"/>
      </a:accent4>
      <a:accent5>
        <a:srgbClr val="FEA450"/>
      </a:accent5>
      <a:accent6>
        <a:srgbClr val="4F596D"/>
      </a:accent6>
      <a:hlink>
        <a:srgbClr val="B01EFB"/>
      </a:hlink>
      <a:folHlink>
        <a:srgbClr val="C862F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S Template FINAL - EN - FINAL-low-res" id="{8092809F-0382-4EB2-9536-99C768B6D6A1}" vid="{3A33D0DD-25F7-490E-97CF-27FF7CE3F1C9}"/>
    </a:ext>
  </a:extLst>
</a:theme>
</file>

<file path=ppt/theme/theme2.xml><?xml version="1.0" encoding="utf-8"?>
<a:theme xmlns:a="http://schemas.openxmlformats.org/drawingml/2006/main" name="Tema di Office arancio pastello">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7412C99-0E3A-E141-A64A-72E8F48A1E21}" vid="{C81C3DFC-BBA6-6340-B829-5EF961405F66}"/>
    </a:ext>
  </a:extLst>
</a:theme>
</file>

<file path=ppt/theme/theme3.xml><?xml version="1.0" encoding="utf-8"?>
<a:theme xmlns:a="http://schemas.openxmlformats.org/drawingml/2006/main" name="POSITIVO">
  <a:themeElements>
    <a:clrScheme name="BCC">
      <a:dk1>
        <a:srgbClr val="003493"/>
      </a:dk1>
      <a:lt1>
        <a:srgbClr val="FFFFFF"/>
      </a:lt1>
      <a:dk2>
        <a:srgbClr val="00833D"/>
      </a:dk2>
      <a:lt2>
        <a:srgbClr val="E7E6E6"/>
      </a:lt2>
      <a:accent1>
        <a:srgbClr val="005EB8"/>
      </a:accent1>
      <a:accent2>
        <a:srgbClr val="006F34"/>
      </a:accent2>
      <a:accent3>
        <a:srgbClr val="007DBA"/>
      </a:accent3>
      <a:accent4>
        <a:srgbClr val="009671"/>
      </a:accent4>
      <a:accent5>
        <a:srgbClr val="61B5E5"/>
      </a:accent5>
      <a:accent6>
        <a:srgbClr val="70AD47"/>
      </a:accent6>
      <a:hlink>
        <a:srgbClr val="003594"/>
      </a:hlink>
      <a:folHlink>
        <a:srgbClr val="65A71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2745AF267DCD409A716C715DC5810C" ma:contentTypeVersion="6" ma:contentTypeDescription="Create a new document." ma:contentTypeScope="" ma:versionID="65cfc23dcd6c0bf07eac57e8bfdf4862">
  <xsd:schema xmlns:xsd="http://www.w3.org/2001/XMLSchema" xmlns:xs="http://www.w3.org/2001/XMLSchema" xmlns:p="http://schemas.microsoft.com/office/2006/metadata/properties" xmlns:ns2="79ce2acf-b1aa-462a-9654-7aafbf4202bd" xmlns:ns3="71ee598d-dbf3-4cd4-a75b-78d08d35a1bf" targetNamespace="http://schemas.microsoft.com/office/2006/metadata/properties" ma:root="true" ma:fieldsID="14a56ceee53337a680c3f0820570bfc8" ns2:_="" ns3:_="">
    <xsd:import namespace="79ce2acf-b1aa-462a-9654-7aafbf4202bd"/>
    <xsd:import namespace="71ee598d-dbf3-4cd4-a75b-78d08d35a1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e2acf-b1aa-462a-9654-7aafbf420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ee598d-dbf3-4cd4-a75b-78d08d35a1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0AE0A-92AD-4AAD-A543-E1872CEC0DD3}">
  <ds:schemaRefs>
    <ds:schemaRef ds:uri="http://schemas.microsoft.com/sharepoint/v3/contenttype/forms"/>
  </ds:schemaRefs>
</ds:datastoreItem>
</file>

<file path=customXml/itemProps2.xml><?xml version="1.0" encoding="utf-8"?>
<ds:datastoreItem xmlns:ds="http://schemas.openxmlformats.org/officeDocument/2006/customXml" ds:itemID="{D511BDB9-8BCB-456D-8A9A-10756CADA172}">
  <ds:schemaRefs>
    <ds:schemaRef ds:uri="http://purl.org/dc/terms/"/>
    <ds:schemaRef ds:uri="http://schemas.microsoft.com/office/2006/documentManagement/types"/>
    <ds:schemaRef ds:uri="71ee598d-dbf3-4cd4-a75b-78d08d35a1bf"/>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79ce2acf-b1aa-462a-9654-7aafbf4202bd"/>
    <ds:schemaRef ds:uri="http://purl.org/dc/dcmitype/"/>
  </ds:schemaRefs>
</ds:datastoreItem>
</file>

<file path=customXml/itemProps3.xml><?xml version="1.0" encoding="utf-8"?>
<ds:datastoreItem xmlns:ds="http://schemas.openxmlformats.org/officeDocument/2006/customXml" ds:itemID="{D2891C3A-E5BC-4F39-867F-BCA1F3D80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e2acf-b1aa-462a-9654-7aafbf4202bd"/>
    <ds:schemaRef ds:uri="71ee598d-dbf3-4cd4-a75b-78d08d35a1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49363</TotalTime>
  <Words>4912</Words>
  <Application>Microsoft Office PowerPoint</Application>
  <PresentationFormat>Widescreen</PresentationFormat>
  <Paragraphs>604</Paragraphs>
  <Slides>39</Slides>
  <Notes>9</Notes>
  <HiddenSlides>0</HiddenSlides>
  <MMClips>0</MMClips>
  <ScaleCrop>false</ScaleCrop>
  <HeadingPairs>
    <vt:vector size="8" baseType="variant">
      <vt:variant>
        <vt:lpstr>Caratteri utilizzati</vt:lpstr>
      </vt:variant>
      <vt:variant>
        <vt:i4>11</vt:i4>
      </vt:variant>
      <vt:variant>
        <vt:lpstr>Tema</vt:lpstr>
      </vt:variant>
      <vt:variant>
        <vt:i4>5</vt:i4>
      </vt:variant>
      <vt:variant>
        <vt:lpstr>Server OLE incorporati</vt:lpstr>
      </vt:variant>
      <vt:variant>
        <vt:i4>2</vt:i4>
      </vt:variant>
      <vt:variant>
        <vt:lpstr>Titoli diapositive</vt:lpstr>
      </vt:variant>
      <vt:variant>
        <vt:i4>39</vt:i4>
      </vt:variant>
    </vt:vector>
  </HeadingPairs>
  <TitlesOfParts>
    <vt:vector size="57" baseType="lpstr">
      <vt:lpstr>Aptos</vt:lpstr>
      <vt:lpstr>Arial</vt:lpstr>
      <vt:lpstr>Calibri</vt:lpstr>
      <vt:lpstr>Calibri Light</vt:lpstr>
      <vt:lpstr>Cambria</vt:lpstr>
      <vt:lpstr>Corbel</vt:lpstr>
      <vt:lpstr>Courier New</vt:lpstr>
      <vt:lpstr>Graphik</vt:lpstr>
      <vt:lpstr>proxima-nova</vt:lpstr>
      <vt:lpstr>Symbol</vt:lpstr>
      <vt:lpstr>Wingdings</vt:lpstr>
      <vt:lpstr>New logo - TAS Template FINAL - EN - FINAL - Michela</vt:lpstr>
      <vt:lpstr>Tema di Office arancio pastello</vt:lpstr>
      <vt:lpstr>POSITIVO</vt:lpstr>
      <vt:lpstr>4_CONTENT SLIDES</vt:lpstr>
      <vt:lpstr>COVER</vt:lpstr>
      <vt:lpstr>Diapositiva think-cell</vt:lpstr>
      <vt:lpstr>think-cell Slide</vt:lpstr>
      <vt:lpstr>Presentazione standard di PowerPoint</vt:lpstr>
      <vt:lpstr>Agenda</vt:lpstr>
      <vt:lpstr>Uno sguardo alla storia</vt:lpstr>
      <vt:lpstr>Uno sguardo alla storia</vt:lpstr>
      <vt:lpstr>Agenda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Agenda</vt:lpstr>
      <vt:lpstr>Uno sguardo al futuro </vt:lpstr>
      <vt:lpstr>PSR – PSD3</vt:lpstr>
      <vt:lpstr>TIPS - Cross border enhancement</vt:lpstr>
      <vt:lpstr>TIPS - Cross border enhancement – schema </vt:lpstr>
      <vt:lpstr>EBA-OCT Cross border enhancement</vt:lpstr>
      <vt:lpstr>EBA-OCT Cross border enhancement – schema </vt:lpstr>
      <vt:lpstr>SWIFT Cross border enhancement</vt:lpstr>
      <vt:lpstr>Pontes DLT settlement</vt:lpstr>
      <vt:lpstr>Pontes DLT settlement - schema</vt:lpstr>
      <vt:lpstr>Presentazione standard di PowerPoint</vt:lpstr>
      <vt:lpstr>Transaction Services BFF: da ICBPI a BFF, passando per Nexi e DEPObank </vt:lpstr>
      <vt:lpstr>BFF, un player storico nel mercato dei Pagamenti in Italia</vt:lpstr>
      <vt:lpstr>Da TIPS alle novità in ambito Swift: i prossimi trend in ambito pagamenti</vt:lpstr>
      <vt:lpstr>Da TIPS alle novità in ambito Swift: i prossimi trend in ambito pagamenti</vt:lpstr>
      <vt:lpstr>DEUR - Digital Euro </vt:lpstr>
      <vt:lpstr>DEUR - Digital Euro </vt:lpstr>
      <vt:lpstr>DEUR - ruolo dei PSP (banche)</vt:lpstr>
      <vt:lpstr>DEUR – principi di utilizzo dell’euro digitale</vt:lpstr>
      <vt:lpstr>Uno sguardo al futuro - sintesi</vt:lpstr>
      <vt:lpstr>Evoluzione architettura TAS</vt:lpstr>
      <vt:lpstr>Evoluzione architettura TAS</vt:lpstr>
      <vt:lpstr>Evoluzione architettura TAS</vt:lpstr>
      <vt:lpstr>Stand Entertainment – Aperitivo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Di Francesco</dc:creator>
  <cp:lastModifiedBy>Odisseo Di Michele</cp:lastModifiedBy>
  <cp:revision>816</cp:revision>
  <cp:lastPrinted>2023-08-31T17:22:58Z</cp:lastPrinted>
  <dcterms:created xsi:type="dcterms:W3CDTF">2023-02-22T10:08:36Z</dcterms:created>
  <dcterms:modified xsi:type="dcterms:W3CDTF">2025-10-28T19:23:33Z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0x010100FF2745AF267DCD409A716C715DC5810C</vt:lpwstr>
  </property>
</Properties>
</file>